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29"/>
  </p:notesMasterIdLst>
  <p:handoutMasterIdLst>
    <p:handoutMasterId r:id="rId30"/>
  </p:handoutMasterIdLst>
  <p:sldIdLst>
    <p:sldId id="341" r:id="rId2"/>
    <p:sldId id="584" r:id="rId3"/>
    <p:sldId id="596" r:id="rId4"/>
    <p:sldId id="597" r:id="rId5"/>
    <p:sldId id="619" r:id="rId6"/>
    <p:sldId id="598" r:id="rId7"/>
    <p:sldId id="621" r:id="rId8"/>
    <p:sldId id="620" r:id="rId9"/>
    <p:sldId id="602" r:id="rId10"/>
    <p:sldId id="613" r:id="rId11"/>
    <p:sldId id="622" r:id="rId12"/>
    <p:sldId id="636" r:id="rId13"/>
    <p:sldId id="623" r:id="rId14"/>
    <p:sldId id="603" r:id="rId15"/>
    <p:sldId id="625" r:id="rId16"/>
    <p:sldId id="604" r:id="rId17"/>
    <p:sldId id="605" r:id="rId18"/>
    <p:sldId id="616" r:id="rId19"/>
    <p:sldId id="637" r:id="rId20"/>
    <p:sldId id="633" r:id="rId21"/>
    <p:sldId id="634" r:id="rId22"/>
    <p:sldId id="610" r:id="rId23"/>
    <p:sldId id="628" r:id="rId24"/>
    <p:sldId id="609" r:id="rId25"/>
    <p:sldId id="624" r:id="rId26"/>
    <p:sldId id="635" r:id="rId27"/>
    <p:sldId id="590" r:id="rId28"/>
  </p:sldIdLst>
  <p:sldSz cx="9144000" cy="6858000" type="screen4x3"/>
  <p:notesSz cx="6797675" cy="987425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ian Brand" initials="CB" lastIdx="4" clrIdx="0">
    <p:extLst>
      <p:ext uri="{19B8F6BF-5375-455C-9EA6-DF929625EA0E}">
        <p15:presenceInfo xmlns:p15="http://schemas.microsoft.com/office/powerpoint/2012/main" userId="S-1-5-21-1308382155-1104848674-2177570455-1001" providerId="AD"/>
      </p:ext>
    </p:extLst>
  </p:cmAuthor>
  <p:cmAuthor id="2" name="Varagunam, Mira" initials="VM" lastIdx="1" clrIdx="1">
    <p:extLst>
      <p:ext uri="{19B8F6BF-5375-455C-9EA6-DF929625EA0E}">
        <p15:presenceInfo xmlns:p15="http://schemas.microsoft.com/office/powerpoint/2012/main" userId="S-1-5-21-508823625-544670423-1912232085-2391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88AC4"/>
    <a:srgbClr val="EB641B"/>
    <a:srgbClr val="F7D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320" autoAdjust="0"/>
    <p:restoredTop sz="85625" autoAdjust="0"/>
  </p:normalViewPr>
  <p:slideViewPr>
    <p:cSldViewPr>
      <p:cViewPr varScale="1">
        <p:scale>
          <a:sx n="73" d="100"/>
          <a:sy n="73" d="100"/>
        </p:scale>
        <p:origin x="60" y="4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1" Type="http://schemas.openxmlformats.org/officeDocument/2006/relationships/oleObject" Target="../embeddings/oleObject3.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1"/>
            </a:solidFill>
            <a:ln>
              <a:noFill/>
            </a:ln>
            <a:effectLst/>
          </c:spPr>
          <c:invertIfNegative val="0"/>
          <c:cat>
            <c:strRef>
              <c:f>emerg!$C$2:$C$23</c:f>
              <c:strCache>
                <c:ptCount val="22"/>
                <c:pt idx="0">
                  <c:v>Cheshire </c:v>
                </c:pt>
                <c:pt idx="1">
                  <c:v>E Mids</c:v>
                </c:pt>
                <c:pt idx="2">
                  <c:v>E Engl</c:v>
                </c:pt>
                <c:pt idx="3">
                  <c:v>Manc</c:v>
                </c:pt>
                <c:pt idx="4">
                  <c:v>Humber</c:v>
                </c:pt>
                <c:pt idx="5">
                  <c:v>Kent </c:v>
                </c:pt>
                <c:pt idx="6">
                  <c:v>Lancs</c:v>
                </c:pt>
                <c:pt idx="7">
                  <c:v>NCE Lond</c:v>
                </c:pt>
                <c:pt idx="8">
                  <c:v>N East </c:v>
                </c:pt>
                <c:pt idx="9">
                  <c:v>Penns</c:v>
                </c:pt>
                <c:pt idx="10">
                  <c:v>Soms</c:v>
                </c:pt>
                <c:pt idx="11">
                  <c:v>SE Lond</c:v>
                </c:pt>
                <c:pt idx="12">
                  <c:v>S Yorks</c:v>
                </c:pt>
                <c:pt idx="13">
                  <c:v>Surrey </c:v>
                </c:pt>
                <c:pt idx="14">
                  <c:v>Thames </c:v>
                </c:pt>
                <c:pt idx="15">
                  <c:v>Wessex</c:v>
                </c:pt>
                <c:pt idx="16">
                  <c:v>W Lon</c:v>
                </c:pt>
                <c:pt idx="17">
                  <c:v>W Mids</c:v>
                </c:pt>
                <c:pt idx="18">
                  <c:v>W Yorks </c:v>
                </c:pt>
                <c:pt idx="19">
                  <c:v>ABMU</c:v>
                </c:pt>
                <c:pt idx="20">
                  <c:v>N Wales</c:v>
                </c:pt>
                <c:pt idx="21">
                  <c:v>S Wales</c:v>
                </c:pt>
              </c:strCache>
            </c:strRef>
          </c:cat>
          <c:val>
            <c:numRef>
              <c:f>emerg!$D$2:$D$23</c:f>
              <c:numCache>
                <c:formatCode>General</c:formatCode>
                <c:ptCount val="22"/>
                <c:pt idx="0">
                  <c:v>1146</c:v>
                </c:pt>
                <c:pt idx="1">
                  <c:v>1457</c:v>
                </c:pt>
                <c:pt idx="2">
                  <c:v>2147</c:v>
                </c:pt>
                <c:pt idx="3">
                  <c:v>1170</c:v>
                </c:pt>
                <c:pt idx="4">
                  <c:v>646</c:v>
                </c:pt>
                <c:pt idx="5">
                  <c:v>687</c:v>
                </c:pt>
                <c:pt idx="6">
                  <c:v>650</c:v>
                </c:pt>
                <c:pt idx="7">
                  <c:v>946</c:v>
                </c:pt>
                <c:pt idx="8">
                  <c:v>1567</c:v>
                </c:pt>
                <c:pt idx="9">
                  <c:v>777</c:v>
                </c:pt>
                <c:pt idx="10">
                  <c:v>932</c:v>
                </c:pt>
                <c:pt idx="11">
                  <c:v>321</c:v>
                </c:pt>
                <c:pt idx="12">
                  <c:v>825</c:v>
                </c:pt>
                <c:pt idx="13">
                  <c:v>883</c:v>
                </c:pt>
                <c:pt idx="14">
                  <c:v>452</c:v>
                </c:pt>
                <c:pt idx="15">
                  <c:v>999</c:v>
                </c:pt>
                <c:pt idx="16">
                  <c:v>963</c:v>
                </c:pt>
                <c:pt idx="17">
                  <c:v>2309</c:v>
                </c:pt>
                <c:pt idx="18">
                  <c:v>957</c:v>
                </c:pt>
                <c:pt idx="19">
                  <c:v>260</c:v>
                </c:pt>
                <c:pt idx="20">
                  <c:v>340</c:v>
                </c:pt>
                <c:pt idx="21">
                  <c:v>742</c:v>
                </c:pt>
              </c:numCache>
            </c:numRef>
          </c:val>
          <c:extLst>
            <c:ext xmlns:c16="http://schemas.microsoft.com/office/drawing/2014/chart" uri="{C3380CC4-5D6E-409C-BE32-E72D297353CC}">
              <c16:uniqueId val="{00000000-7818-4058-A271-935DA71FF494}"/>
            </c:ext>
          </c:extLst>
        </c:ser>
        <c:dLbls>
          <c:showLegendKey val="0"/>
          <c:showVal val="0"/>
          <c:showCatName val="0"/>
          <c:showSerName val="0"/>
          <c:showPercent val="0"/>
          <c:showBubbleSize val="0"/>
        </c:dLbls>
        <c:gapWidth val="219"/>
        <c:axId val="264555904"/>
        <c:axId val="266273920"/>
      </c:barChart>
      <c:lineChart>
        <c:grouping val="standard"/>
        <c:varyColors val="0"/>
        <c:ser>
          <c:idx val="2"/>
          <c:order val="2"/>
          <c:tx>
            <c:v>series 3</c:v>
          </c:tx>
          <c:spPr>
            <a:ln w="28575" cap="rnd">
              <a:solidFill>
                <a:schemeClr val="accent3"/>
              </a:solidFill>
              <a:round/>
            </a:ln>
            <a:effectLst/>
          </c:spPr>
          <c:marker>
            <c:symbol val="none"/>
          </c:marker>
          <c:cat>
            <c:strRef>
              <c:f>emerg!$C$2:$C$23</c:f>
              <c:strCache>
                <c:ptCount val="22"/>
                <c:pt idx="0">
                  <c:v>Cheshire </c:v>
                </c:pt>
                <c:pt idx="1">
                  <c:v>E Mids</c:v>
                </c:pt>
                <c:pt idx="2">
                  <c:v>E Engl</c:v>
                </c:pt>
                <c:pt idx="3">
                  <c:v>Manc</c:v>
                </c:pt>
                <c:pt idx="4">
                  <c:v>Humber</c:v>
                </c:pt>
                <c:pt idx="5">
                  <c:v>Kent </c:v>
                </c:pt>
                <c:pt idx="6">
                  <c:v>Lancs</c:v>
                </c:pt>
                <c:pt idx="7">
                  <c:v>NCE Lond</c:v>
                </c:pt>
                <c:pt idx="8">
                  <c:v>N East </c:v>
                </c:pt>
                <c:pt idx="9">
                  <c:v>Penns</c:v>
                </c:pt>
                <c:pt idx="10">
                  <c:v>Soms</c:v>
                </c:pt>
                <c:pt idx="11">
                  <c:v>SE Lond</c:v>
                </c:pt>
                <c:pt idx="12">
                  <c:v>S Yorks</c:v>
                </c:pt>
                <c:pt idx="13">
                  <c:v>Surrey </c:v>
                </c:pt>
                <c:pt idx="14">
                  <c:v>Thames </c:v>
                </c:pt>
                <c:pt idx="15">
                  <c:v>Wessex</c:v>
                </c:pt>
                <c:pt idx="16">
                  <c:v>W Lon</c:v>
                </c:pt>
                <c:pt idx="17">
                  <c:v>W Mids</c:v>
                </c:pt>
                <c:pt idx="18">
                  <c:v>W Yorks </c:v>
                </c:pt>
                <c:pt idx="19">
                  <c:v>ABMU</c:v>
                </c:pt>
                <c:pt idx="20">
                  <c:v>N Wales</c:v>
                </c:pt>
                <c:pt idx="21">
                  <c:v>S Wales</c:v>
                </c:pt>
              </c:strCache>
            </c:strRef>
          </c:cat>
          <c:val>
            <c:numRef>
              <c:f>emerg!$F$2:$F$23</c:f>
              <c:numCache>
                <c:formatCode>General</c:formatCode>
                <c:ptCount val="22"/>
                <c:pt idx="0">
                  <c:v>0.13658200000000001</c:v>
                </c:pt>
                <c:pt idx="1">
                  <c:v>0.13658200000000001</c:v>
                </c:pt>
                <c:pt idx="2">
                  <c:v>0.13658200000000001</c:v>
                </c:pt>
                <c:pt idx="3">
                  <c:v>0.13658200000000001</c:v>
                </c:pt>
                <c:pt idx="4">
                  <c:v>0.13658200000000001</c:v>
                </c:pt>
                <c:pt idx="5">
                  <c:v>0.13658200000000001</c:v>
                </c:pt>
                <c:pt idx="6">
                  <c:v>0.13658200000000001</c:v>
                </c:pt>
                <c:pt idx="7">
                  <c:v>0.13658200000000001</c:v>
                </c:pt>
                <c:pt idx="8">
                  <c:v>0.13658200000000001</c:v>
                </c:pt>
                <c:pt idx="9">
                  <c:v>0.13658200000000001</c:v>
                </c:pt>
                <c:pt idx="10">
                  <c:v>0.13658200000000001</c:v>
                </c:pt>
                <c:pt idx="11">
                  <c:v>0.13658200000000001</c:v>
                </c:pt>
                <c:pt idx="12">
                  <c:v>0.13658200000000001</c:v>
                </c:pt>
                <c:pt idx="13">
                  <c:v>0.13658200000000001</c:v>
                </c:pt>
                <c:pt idx="14">
                  <c:v>0.13658200000000001</c:v>
                </c:pt>
                <c:pt idx="15">
                  <c:v>0.13658200000000001</c:v>
                </c:pt>
                <c:pt idx="16">
                  <c:v>0.13658200000000001</c:v>
                </c:pt>
                <c:pt idx="17">
                  <c:v>0.13658200000000001</c:v>
                </c:pt>
                <c:pt idx="18">
                  <c:v>0.13658200000000001</c:v>
                </c:pt>
                <c:pt idx="19">
                  <c:v>0.13658200000000001</c:v>
                </c:pt>
                <c:pt idx="20">
                  <c:v>0.13658200000000001</c:v>
                </c:pt>
                <c:pt idx="21">
                  <c:v>0.13658200000000001</c:v>
                </c:pt>
              </c:numCache>
            </c:numRef>
          </c:val>
          <c:smooth val="0"/>
          <c:extLst>
            <c:ext xmlns:c16="http://schemas.microsoft.com/office/drawing/2014/chart" uri="{C3380CC4-5D6E-409C-BE32-E72D297353CC}">
              <c16:uniqueId val="{00000001-7818-4058-A271-935DA71FF494}"/>
            </c:ext>
          </c:extLst>
        </c:ser>
        <c:dLbls>
          <c:showLegendKey val="0"/>
          <c:showVal val="0"/>
          <c:showCatName val="0"/>
          <c:showSerName val="0"/>
          <c:showPercent val="0"/>
          <c:showBubbleSize val="0"/>
        </c:dLbls>
        <c:marker val="1"/>
        <c:smooth val="0"/>
        <c:axId val="266277248"/>
        <c:axId val="266275456"/>
      </c:lineChart>
      <c:scatterChart>
        <c:scatterStyle val="lineMarker"/>
        <c:varyColors val="0"/>
        <c:ser>
          <c:idx val="1"/>
          <c:order val="1"/>
          <c:tx>
            <c:v>series 2</c:v>
          </c:tx>
          <c:spPr>
            <a:ln w="25400" cap="rnd">
              <a:noFill/>
              <a:round/>
            </a:ln>
            <a:effectLst/>
          </c:spPr>
          <c:marker>
            <c:symbol val="circle"/>
            <c:size val="5"/>
            <c:spPr>
              <a:solidFill>
                <a:schemeClr val="accent2"/>
              </a:solidFill>
              <a:ln w="9525">
                <a:solidFill>
                  <a:schemeClr val="accent2"/>
                </a:solidFill>
              </a:ln>
              <a:effectLst/>
            </c:spPr>
          </c:marker>
          <c:errBars>
            <c:errDir val="y"/>
            <c:errBarType val="both"/>
            <c:errValType val="cust"/>
            <c:noEndCap val="0"/>
            <c:plus>
              <c:numRef>
                <c:f>emerg!$J$2:$J$23</c:f>
                <c:numCache>
                  <c:formatCode>General</c:formatCode>
                  <c:ptCount val="22"/>
                  <c:pt idx="0">
                    <c:v>2.3284599999999989E-2</c:v>
                  </c:pt>
                  <c:pt idx="1">
                    <c:v>2.1671200000000002E-2</c:v>
                  </c:pt>
                  <c:pt idx="2">
                    <c:v>1.6122899999999996E-2</c:v>
                  </c:pt>
                  <c:pt idx="3">
                    <c:v>1.7649899999999996E-2</c:v>
                  </c:pt>
                  <c:pt idx="4">
                    <c:v>3.4676499999999999E-2</c:v>
                  </c:pt>
                  <c:pt idx="5">
                    <c:v>2.5452000000000002E-2</c:v>
                  </c:pt>
                  <c:pt idx="6">
                    <c:v>2.9229600000000022E-2</c:v>
                  </c:pt>
                  <c:pt idx="7">
                    <c:v>2.3937299999999995E-2</c:v>
                  </c:pt>
                  <c:pt idx="8">
                    <c:v>1.87668E-2</c:v>
                  </c:pt>
                  <c:pt idx="9">
                    <c:v>2.778650000000002E-2</c:v>
                  </c:pt>
                  <c:pt idx="10">
                    <c:v>2.0261599999999991E-2</c:v>
                  </c:pt>
                  <c:pt idx="11">
                    <c:v>5.7444699999999987E-2</c:v>
                  </c:pt>
                  <c:pt idx="12">
                    <c:v>2.6989299999999994E-2</c:v>
                  </c:pt>
                  <c:pt idx="13">
                    <c:v>1.9298900000000008E-2</c:v>
                  </c:pt>
                  <c:pt idx="14">
                    <c:v>2.6266000000000005E-2</c:v>
                  </c:pt>
                  <c:pt idx="15">
                    <c:v>2.1590899999999996E-2</c:v>
                  </c:pt>
                  <c:pt idx="16">
                    <c:v>2.5437299999999996E-2</c:v>
                  </c:pt>
                  <c:pt idx="17">
                    <c:v>1.4815500000000009E-2</c:v>
                  </c:pt>
                  <c:pt idx="18">
                    <c:v>1.6492099999999996E-2</c:v>
                  </c:pt>
                  <c:pt idx="19">
                    <c:v>5.5276700000000012E-2</c:v>
                  </c:pt>
                  <c:pt idx="20">
                    <c:v>4.6108299999999991E-2</c:v>
                  </c:pt>
                  <c:pt idx="21">
                    <c:v>3.0129799999999984E-2</c:v>
                  </c:pt>
                </c:numCache>
              </c:numRef>
            </c:plus>
            <c:minus>
              <c:numRef>
                <c:f>emerg!$K$2:$K$23</c:f>
                <c:numCache>
                  <c:formatCode>General</c:formatCode>
                  <c:ptCount val="22"/>
                  <c:pt idx="0">
                    <c:v>2.1514000000000005E-2</c:v>
                  </c:pt>
                  <c:pt idx="1">
                    <c:v>2.0455600000000018E-2</c:v>
                  </c:pt>
                  <c:pt idx="2">
                    <c:v>1.5094100000000027E-2</c:v>
                  </c:pt>
                  <c:pt idx="3">
                    <c:v>1.5527700000000005E-2</c:v>
                  </c:pt>
                  <c:pt idx="4">
                    <c:v>3.1321299999999996E-2</c:v>
                  </c:pt>
                  <c:pt idx="5">
                    <c:v>2.1704199999999993E-2</c:v>
                  </c:pt>
                  <c:pt idx="6">
                    <c:v>2.5669299999999992E-2</c:v>
                  </c:pt>
                  <c:pt idx="7">
                    <c:v>2.1652600000000008E-2</c:v>
                  </c:pt>
                  <c:pt idx="8">
                    <c:v>1.7442999999999986E-2</c:v>
                  </c:pt>
                  <c:pt idx="9">
                    <c:v>2.5090799999999996E-2</c:v>
                  </c:pt>
                  <c:pt idx="10">
                    <c:v>1.7620999999999998E-2</c:v>
                  </c:pt>
                  <c:pt idx="11">
                    <c:v>4.8483200000000004E-2</c:v>
                  </c:pt>
                  <c:pt idx="12">
                    <c:v>2.4484100000000009E-2</c:v>
                  </c:pt>
                  <c:pt idx="13">
                    <c:v>1.6255899999999997E-2</c:v>
                  </c:pt>
                  <c:pt idx="14">
                    <c:v>2.02233E-2</c:v>
                  </c:pt>
                  <c:pt idx="15">
                    <c:v>1.9253000000000006E-2</c:v>
                  </c:pt>
                  <c:pt idx="16">
                    <c:v>2.3218299999999997E-2</c:v>
                  </c:pt>
                  <c:pt idx="17">
                    <c:v>1.3817700000000002E-2</c:v>
                  </c:pt>
                  <c:pt idx="18">
                    <c:v>1.3245099999999996E-2</c:v>
                  </c:pt>
                  <c:pt idx="19">
                    <c:v>4.875270000000001E-2</c:v>
                  </c:pt>
                  <c:pt idx="20">
                    <c:v>4.068730000000001E-2</c:v>
                  </c:pt>
                  <c:pt idx="21">
                    <c:v>2.7419600000000016E-2</c:v>
                  </c:pt>
                </c:numCache>
              </c:numRef>
            </c:minus>
            <c:spPr>
              <a:noFill/>
              <a:ln w="9525" cap="flat" cmpd="sng" algn="ctr">
                <a:solidFill>
                  <a:schemeClr val="tx1">
                    <a:lumMod val="65000"/>
                    <a:lumOff val="35000"/>
                  </a:schemeClr>
                </a:solidFill>
                <a:round/>
              </a:ln>
              <a:effectLst/>
            </c:spPr>
          </c:errBars>
          <c:xVal>
            <c:strRef>
              <c:f>emerg!$C$2:$C$23</c:f>
              <c:strCache>
                <c:ptCount val="22"/>
                <c:pt idx="0">
                  <c:v>Cheshire </c:v>
                </c:pt>
                <c:pt idx="1">
                  <c:v>E Mids</c:v>
                </c:pt>
                <c:pt idx="2">
                  <c:v>E Engl</c:v>
                </c:pt>
                <c:pt idx="3">
                  <c:v>Manc</c:v>
                </c:pt>
                <c:pt idx="4">
                  <c:v>Humber</c:v>
                </c:pt>
                <c:pt idx="5">
                  <c:v>Kent </c:v>
                </c:pt>
                <c:pt idx="6">
                  <c:v>Lancs</c:v>
                </c:pt>
                <c:pt idx="7">
                  <c:v>NCE Lond</c:v>
                </c:pt>
                <c:pt idx="8">
                  <c:v>N East </c:v>
                </c:pt>
                <c:pt idx="9">
                  <c:v>Penns</c:v>
                </c:pt>
                <c:pt idx="10">
                  <c:v>Soms</c:v>
                </c:pt>
                <c:pt idx="11">
                  <c:v>SE Lond</c:v>
                </c:pt>
                <c:pt idx="12">
                  <c:v>S Yorks</c:v>
                </c:pt>
                <c:pt idx="13">
                  <c:v>Surrey </c:v>
                </c:pt>
                <c:pt idx="14">
                  <c:v>Thames </c:v>
                </c:pt>
                <c:pt idx="15">
                  <c:v>Wessex</c:v>
                </c:pt>
                <c:pt idx="16">
                  <c:v>W Lon</c:v>
                </c:pt>
                <c:pt idx="17">
                  <c:v>W Mids</c:v>
                </c:pt>
                <c:pt idx="18">
                  <c:v>W Yorks </c:v>
                </c:pt>
                <c:pt idx="19">
                  <c:v>ABMU</c:v>
                </c:pt>
                <c:pt idx="20">
                  <c:v>N Wales</c:v>
                </c:pt>
                <c:pt idx="21">
                  <c:v>S Wales</c:v>
                </c:pt>
              </c:strCache>
            </c:strRef>
          </c:xVal>
          <c:yVal>
            <c:numRef>
              <c:f>emerg!$E$2:$E$23</c:f>
              <c:numCache>
                <c:formatCode>General</c:formatCode>
                <c:ptCount val="22"/>
                <c:pt idx="0">
                  <c:v>0.16801440000000001</c:v>
                </c:pt>
                <c:pt idx="1">
                  <c:v>0.20276820000000001</c:v>
                </c:pt>
                <c:pt idx="2">
                  <c:v>0.14623340000000001</c:v>
                </c:pt>
                <c:pt idx="3">
                  <c:v>8.6695300000000003E-2</c:v>
                </c:pt>
                <c:pt idx="4">
                  <c:v>0.1853832</c:v>
                </c:pt>
                <c:pt idx="5">
                  <c:v>9.7222199999999995E-2</c:v>
                </c:pt>
                <c:pt idx="6">
                  <c:v>0.13225809999999999</c:v>
                </c:pt>
                <c:pt idx="7">
                  <c:v>0.1408751</c:v>
                </c:pt>
                <c:pt idx="8">
                  <c:v>0.15137909999999999</c:v>
                </c:pt>
                <c:pt idx="9">
                  <c:v>0.15637319999999999</c:v>
                </c:pt>
                <c:pt idx="10">
                  <c:v>9.0225600000000003E-2</c:v>
                </c:pt>
                <c:pt idx="11">
                  <c:v>0.17889910000000001</c:v>
                </c:pt>
                <c:pt idx="12">
                  <c:v>0.15886700000000001</c:v>
                </c:pt>
                <c:pt idx="13">
                  <c:v>7.0422499999999999E-2</c:v>
                </c:pt>
                <c:pt idx="14">
                  <c:v>6.0402699999999997E-2</c:v>
                </c:pt>
                <c:pt idx="15">
                  <c:v>0.11483740000000001</c:v>
                </c:pt>
                <c:pt idx="16">
                  <c:v>0.1600877</c:v>
                </c:pt>
                <c:pt idx="17">
                  <c:v>0.130137</c:v>
                </c:pt>
                <c:pt idx="18">
                  <c:v>4.7114299999999998E-2</c:v>
                </c:pt>
                <c:pt idx="19">
                  <c:v>0.2192308</c:v>
                </c:pt>
                <c:pt idx="20">
                  <c:v>0.1941177</c:v>
                </c:pt>
                <c:pt idx="21">
                  <c:v>0.17746480000000001</c:v>
                </c:pt>
              </c:numCache>
            </c:numRef>
          </c:yVal>
          <c:smooth val="0"/>
          <c:extLst>
            <c:ext xmlns:c16="http://schemas.microsoft.com/office/drawing/2014/chart" uri="{C3380CC4-5D6E-409C-BE32-E72D297353CC}">
              <c16:uniqueId val="{00000002-7818-4058-A271-935DA71FF494}"/>
            </c:ext>
          </c:extLst>
        </c:ser>
        <c:dLbls>
          <c:showLegendKey val="0"/>
          <c:showVal val="0"/>
          <c:showCatName val="0"/>
          <c:showSerName val="0"/>
          <c:showPercent val="0"/>
          <c:showBubbleSize val="0"/>
        </c:dLbls>
        <c:axId val="266277248"/>
        <c:axId val="266275456"/>
      </c:scatterChart>
      <c:catAx>
        <c:axId val="264555904"/>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66273920"/>
        <c:crosses val="autoZero"/>
        <c:auto val="1"/>
        <c:lblAlgn val="ctr"/>
        <c:lblOffset val="100"/>
        <c:noMultiLvlLbl val="0"/>
      </c:catAx>
      <c:valAx>
        <c:axId val="266273920"/>
        <c:scaling>
          <c:orientation val="minMax"/>
          <c:max val="6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64555904"/>
        <c:crosses val="autoZero"/>
        <c:crossBetween val="between"/>
      </c:valAx>
      <c:valAx>
        <c:axId val="266275456"/>
        <c:scaling>
          <c:orientation val="minMax"/>
        </c:scaling>
        <c:delete val="0"/>
        <c:axPos val="r"/>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66277248"/>
        <c:crosses val="max"/>
        <c:crossBetween val="between"/>
      </c:valAx>
      <c:catAx>
        <c:axId val="266277248"/>
        <c:scaling>
          <c:orientation val="minMax"/>
        </c:scaling>
        <c:delete val="1"/>
        <c:axPos val="b"/>
        <c:numFmt formatCode="General" sourceLinked="1"/>
        <c:majorTickMark val="out"/>
        <c:minorTickMark val="none"/>
        <c:tickLblPos val="nextTo"/>
        <c:crossAx val="266275456"/>
        <c:crosses val="autoZero"/>
        <c:auto val="1"/>
        <c:lblAlgn val="ctr"/>
        <c:lblOffset val="100"/>
        <c:noMultiLvlLbl val="0"/>
      </c:catAx>
      <c:spPr>
        <a:noFill/>
        <a:ln>
          <a:noFill/>
        </a:ln>
        <a:effectLst/>
      </c:spPr>
    </c:plotArea>
    <c:plotVisOnly val="1"/>
    <c:dispBlanksAs val="gap"/>
    <c:showDLblsOverMax val="0"/>
  </c:chart>
  <c:spPr>
    <a:solidFill>
      <a:schemeClr val="bg1"/>
    </a:solidFill>
    <a:ln w="9525" cap="flat" cmpd="sng" algn="ctr">
      <a:solidFill>
        <a:schemeClr val="accent1"/>
      </a:solidFill>
      <a:round/>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1"/>
            </a:solidFill>
            <a:ln>
              <a:noFill/>
            </a:ln>
            <a:effectLst/>
          </c:spPr>
          <c:invertIfNegative val="0"/>
          <c:cat>
            <c:strRef>
              <c:f>'curative '!$C$2:$C$23</c:f>
              <c:strCache>
                <c:ptCount val="22"/>
                <c:pt idx="0">
                  <c:v>Cheshire </c:v>
                </c:pt>
                <c:pt idx="1">
                  <c:v>E Mids</c:v>
                </c:pt>
                <c:pt idx="2">
                  <c:v>E Engl</c:v>
                </c:pt>
                <c:pt idx="3">
                  <c:v>Manc</c:v>
                </c:pt>
                <c:pt idx="4">
                  <c:v>Humber</c:v>
                </c:pt>
                <c:pt idx="5">
                  <c:v>Kent </c:v>
                </c:pt>
                <c:pt idx="6">
                  <c:v>Lancs</c:v>
                </c:pt>
                <c:pt idx="7">
                  <c:v>NCE Lond</c:v>
                </c:pt>
                <c:pt idx="8">
                  <c:v>N East </c:v>
                </c:pt>
                <c:pt idx="9">
                  <c:v>Penns</c:v>
                </c:pt>
                <c:pt idx="10">
                  <c:v>Soms</c:v>
                </c:pt>
                <c:pt idx="11">
                  <c:v>SE Lond</c:v>
                </c:pt>
                <c:pt idx="12">
                  <c:v>S Yorks</c:v>
                </c:pt>
                <c:pt idx="13">
                  <c:v>Surrey </c:v>
                </c:pt>
                <c:pt idx="14">
                  <c:v>Thames </c:v>
                </c:pt>
                <c:pt idx="15">
                  <c:v>Wessex</c:v>
                </c:pt>
                <c:pt idx="16">
                  <c:v>W Lon</c:v>
                </c:pt>
                <c:pt idx="17">
                  <c:v>W Mids</c:v>
                </c:pt>
                <c:pt idx="18">
                  <c:v>W Yorks </c:v>
                </c:pt>
                <c:pt idx="19">
                  <c:v>ABMU</c:v>
                </c:pt>
                <c:pt idx="20">
                  <c:v>N Wales</c:v>
                </c:pt>
                <c:pt idx="21">
                  <c:v>S Wales</c:v>
                </c:pt>
              </c:strCache>
            </c:strRef>
          </c:cat>
          <c:val>
            <c:numRef>
              <c:f>'curative '!$D$2:$D$23</c:f>
              <c:numCache>
                <c:formatCode>General</c:formatCode>
                <c:ptCount val="22"/>
                <c:pt idx="0">
                  <c:v>1146</c:v>
                </c:pt>
                <c:pt idx="1">
                  <c:v>1457</c:v>
                </c:pt>
                <c:pt idx="2">
                  <c:v>2147</c:v>
                </c:pt>
                <c:pt idx="3">
                  <c:v>1170</c:v>
                </c:pt>
                <c:pt idx="4">
                  <c:v>646</c:v>
                </c:pt>
                <c:pt idx="5">
                  <c:v>687</c:v>
                </c:pt>
                <c:pt idx="6">
                  <c:v>650</c:v>
                </c:pt>
                <c:pt idx="7">
                  <c:v>946</c:v>
                </c:pt>
                <c:pt idx="8">
                  <c:v>1567</c:v>
                </c:pt>
                <c:pt idx="9">
                  <c:v>777</c:v>
                </c:pt>
                <c:pt idx="10">
                  <c:v>932</c:v>
                </c:pt>
                <c:pt idx="11">
                  <c:v>321</c:v>
                </c:pt>
                <c:pt idx="12">
                  <c:v>825</c:v>
                </c:pt>
                <c:pt idx="13">
                  <c:v>883</c:v>
                </c:pt>
                <c:pt idx="14">
                  <c:v>452</c:v>
                </c:pt>
                <c:pt idx="15">
                  <c:v>999</c:v>
                </c:pt>
                <c:pt idx="16">
                  <c:v>963</c:v>
                </c:pt>
                <c:pt idx="17">
                  <c:v>2309</c:v>
                </c:pt>
                <c:pt idx="18">
                  <c:v>957</c:v>
                </c:pt>
                <c:pt idx="19">
                  <c:v>260</c:v>
                </c:pt>
                <c:pt idx="20">
                  <c:v>340</c:v>
                </c:pt>
                <c:pt idx="21">
                  <c:v>742</c:v>
                </c:pt>
              </c:numCache>
            </c:numRef>
          </c:val>
          <c:extLst>
            <c:ext xmlns:c16="http://schemas.microsoft.com/office/drawing/2014/chart" uri="{C3380CC4-5D6E-409C-BE32-E72D297353CC}">
              <c16:uniqueId val="{00000000-2507-45E5-B5BD-440F9C80922E}"/>
            </c:ext>
          </c:extLst>
        </c:ser>
        <c:dLbls>
          <c:showLegendKey val="0"/>
          <c:showVal val="0"/>
          <c:showCatName val="0"/>
          <c:showSerName val="0"/>
          <c:showPercent val="0"/>
          <c:showBubbleSize val="0"/>
        </c:dLbls>
        <c:gapWidth val="150"/>
        <c:axId val="273005184"/>
        <c:axId val="273015168"/>
      </c:barChart>
      <c:lineChart>
        <c:grouping val="standard"/>
        <c:varyColors val="0"/>
        <c:ser>
          <c:idx val="2"/>
          <c:order val="2"/>
          <c:tx>
            <c:v>series3</c:v>
          </c:tx>
          <c:spPr>
            <a:ln w="28575" cap="rnd">
              <a:solidFill>
                <a:srgbClr val="00B050"/>
              </a:solidFill>
              <a:round/>
            </a:ln>
            <a:effectLst/>
          </c:spPr>
          <c:marker>
            <c:symbol val="none"/>
          </c:marker>
          <c:cat>
            <c:strRef>
              <c:f>'curative '!$C$2:$C$23</c:f>
              <c:strCache>
                <c:ptCount val="22"/>
                <c:pt idx="0">
                  <c:v>Cheshire </c:v>
                </c:pt>
                <c:pt idx="1">
                  <c:v>E Mids</c:v>
                </c:pt>
                <c:pt idx="2">
                  <c:v>E Engl</c:v>
                </c:pt>
                <c:pt idx="3">
                  <c:v>Manc</c:v>
                </c:pt>
                <c:pt idx="4">
                  <c:v>Humber</c:v>
                </c:pt>
                <c:pt idx="5">
                  <c:v>Kent </c:v>
                </c:pt>
                <c:pt idx="6">
                  <c:v>Lancs</c:v>
                </c:pt>
                <c:pt idx="7">
                  <c:v>NCE Lond</c:v>
                </c:pt>
                <c:pt idx="8">
                  <c:v>N East </c:v>
                </c:pt>
                <c:pt idx="9">
                  <c:v>Penns</c:v>
                </c:pt>
                <c:pt idx="10">
                  <c:v>Soms</c:v>
                </c:pt>
                <c:pt idx="11">
                  <c:v>SE Lond</c:v>
                </c:pt>
                <c:pt idx="12">
                  <c:v>S Yorks</c:v>
                </c:pt>
                <c:pt idx="13">
                  <c:v>Surrey </c:v>
                </c:pt>
                <c:pt idx="14">
                  <c:v>Thames </c:v>
                </c:pt>
                <c:pt idx="15">
                  <c:v>Wessex</c:v>
                </c:pt>
                <c:pt idx="16">
                  <c:v>W Lon</c:v>
                </c:pt>
                <c:pt idx="17">
                  <c:v>W Mids</c:v>
                </c:pt>
                <c:pt idx="18">
                  <c:v>W Yorks </c:v>
                </c:pt>
                <c:pt idx="19">
                  <c:v>ABMU</c:v>
                </c:pt>
                <c:pt idx="20">
                  <c:v>N Wales</c:v>
                </c:pt>
                <c:pt idx="21">
                  <c:v>S Wales</c:v>
                </c:pt>
              </c:strCache>
            </c:strRef>
          </c:cat>
          <c:val>
            <c:numRef>
              <c:f>'curative '!$H$2:$H$23</c:f>
              <c:numCache>
                <c:formatCode>0.0%</c:formatCode>
                <c:ptCount val="22"/>
                <c:pt idx="0">
                  <c:v>0.38682800000000001</c:v>
                </c:pt>
                <c:pt idx="1">
                  <c:v>0.38682800000000001</c:v>
                </c:pt>
                <c:pt idx="2">
                  <c:v>0.38682800000000001</c:v>
                </c:pt>
                <c:pt idx="3">
                  <c:v>0.38682800000000001</c:v>
                </c:pt>
                <c:pt idx="4">
                  <c:v>0.38682800000000001</c:v>
                </c:pt>
                <c:pt idx="5">
                  <c:v>0.38682800000000001</c:v>
                </c:pt>
                <c:pt idx="6">
                  <c:v>0.38682800000000001</c:v>
                </c:pt>
                <c:pt idx="7">
                  <c:v>0.38682800000000001</c:v>
                </c:pt>
                <c:pt idx="8">
                  <c:v>0.38682800000000001</c:v>
                </c:pt>
                <c:pt idx="9">
                  <c:v>0.38682800000000001</c:v>
                </c:pt>
                <c:pt idx="10">
                  <c:v>0.38682800000000001</c:v>
                </c:pt>
                <c:pt idx="11">
                  <c:v>0.38682800000000001</c:v>
                </c:pt>
                <c:pt idx="12">
                  <c:v>0.38682800000000001</c:v>
                </c:pt>
                <c:pt idx="13">
                  <c:v>0.38682800000000001</c:v>
                </c:pt>
                <c:pt idx="14">
                  <c:v>0.38682800000000001</c:v>
                </c:pt>
                <c:pt idx="15">
                  <c:v>0.38682800000000001</c:v>
                </c:pt>
                <c:pt idx="16">
                  <c:v>0.38682800000000001</c:v>
                </c:pt>
                <c:pt idx="17">
                  <c:v>0.38682800000000001</c:v>
                </c:pt>
                <c:pt idx="18">
                  <c:v>0.38682800000000001</c:v>
                </c:pt>
                <c:pt idx="19">
                  <c:v>0.38682800000000001</c:v>
                </c:pt>
                <c:pt idx="20">
                  <c:v>0.38682800000000001</c:v>
                </c:pt>
                <c:pt idx="21">
                  <c:v>0.38682800000000001</c:v>
                </c:pt>
              </c:numCache>
            </c:numRef>
          </c:val>
          <c:smooth val="0"/>
          <c:extLst>
            <c:ext xmlns:c16="http://schemas.microsoft.com/office/drawing/2014/chart" uri="{C3380CC4-5D6E-409C-BE32-E72D297353CC}">
              <c16:uniqueId val="{00000001-2507-45E5-B5BD-440F9C80922E}"/>
            </c:ext>
          </c:extLst>
        </c:ser>
        <c:dLbls>
          <c:showLegendKey val="0"/>
          <c:showVal val="0"/>
          <c:showCatName val="0"/>
          <c:showSerName val="0"/>
          <c:showPercent val="0"/>
          <c:showBubbleSize val="0"/>
        </c:dLbls>
        <c:marker val="1"/>
        <c:smooth val="0"/>
        <c:axId val="273018240"/>
        <c:axId val="273016704"/>
      </c:lineChart>
      <c:scatterChart>
        <c:scatterStyle val="lineMarker"/>
        <c:varyColors val="0"/>
        <c:ser>
          <c:idx val="1"/>
          <c:order val="1"/>
          <c:spPr>
            <a:ln w="25400" cap="rnd">
              <a:noFill/>
              <a:round/>
            </a:ln>
            <a:effectLst/>
          </c:spPr>
          <c:marker>
            <c:symbol val="circle"/>
            <c:size val="5"/>
            <c:spPr>
              <a:solidFill>
                <a:schemeClr val="accent2"/>
              </a:solidFill>
              <a:ln w="9525">
                <a:solidFill>
                  <a:schemeClr val="accent2"/>
                </a:solidFill>
              </a:ln>
              <a:effectLst/>
            </c:spPr>
          </c:marker>
          <c:errBars>
            <c:errDir val="y"/>
            <c:errBarType val="both"/>
            <c:errValType val="cust"/>
            <c:noEndCap val="0"/>
            <c:plus>
              <c:numRef>
                <c:f>'curative '!$K$2:$K$23</c:f>
                <c:numCache>
                  <c:formatCode>General</c:formatCode>
                  <c:ptCount val="22"/>
                  <c:pt idx="0">
                    <c:v>2.9319499999999998E-2</c:v>
                  </c:pt>
                  <c:pt idx="1">
                    <c:v>2.5997400000000004E-2</c:v>
                  </c:pt>
                  <c:pt idx="2">
                    <c:v>2.0874300000000012E-2</c:v>
                  </c:pt>
                  <c:pt idx="3">
                    <c:v>2.8253699999999993E-2</c:v>
                  </c:pt>
                  <c:pt idx="4">
                    <c:v>3.8374100000000022E-2</c:v>
                  </c:pt>
                  <c:pt idx="5">
                    <c:v>3.7590299999999965E-2</c:v>
                  </c:pt>
                  <c:pt idx="6">
                    <c:v>3.8560900000000009E-2</c:v>
                  </c:pt>
                  <c:pt idx="7">
                    <c:v>3.1569499999999973E-2</c:v>
                  </c:pt>
                  <c:pt idx="8">
                    <c:v>2.4548799999999982E-2</c:v>
                  </c:pt>
                  <c:pt idx="9">
                    <c:v>3.4793500000000033E-2</c:v>
                  </c:pt>
                  <c:pt idx="10">
                    <c:v>3.2076300000000002E-2</c:v>
                  </c:pt>
                  <c:pt idx="11">
                    <c:v>5.6231100000000034E-2</c:v>
                  </c:pt>
                  <c:pt idx="12">
                    <c:v>3.1993699999999958E-2</c:v>
                  </c:pt>
                  <c:pt idx="13">
                    <c:v>3.3351600000000037E-2</c:v>
                  </c:pt>
                  <c:pt idx="14">
                    <c:v>4.6902900000000081E-2</c:v>
                  </c:pt>
                  <c:pt idx="15">
                    <c:v>3.1408600000000009E-2</c:v>
                  </c:pt>
                  <c:pt idx="16">
                    <c:v>3.1862600000000019E-2</c:v>
                  </c:pt>
                  <c:pt idx="17">
                    <c:v>1.9905300000000015E-2</c:v>
                  </c:pt>
                  <c:pt idx="18">
                    <c:v>3.1674000000000035E-2</c:v>
                  </c:pt>
                  <c:pt idx="19">
                    <c:v>6.0798899999999989E-2</c:v>
                  </c:pt>
                  <c:pt idx="20">
                    <c:v>5.3698399999999979E-2</c:v>
                  </c:pt>
                  <c:pt idx="21">
                    <c:v>3.4658200000000028E-2</c:v>
                  </c:pt>
                </c:numCache>
              </c:numRef>
            </c:plus>
            <c:minus>
              <c:numRef>
                <c:f>'curative '!$L$2:$L$23</c:f>
                <c:numCache>
                  <c:formatCode>General</c:formatCode>
                  <c:ptCount val="22"/>
                  <c:pt idx="0">
                    <c:v>2.9004100000000033E-2</c:v>
                  </c:pt>
                  <c:pt idx="1">
                    <c:v>2.5843399999999961E-2</c:v>
                  </c:pt>
                  <c:pt idx="2">
                    <c:v>2.0533499999999982E-2</c:v>
                  </c:pt>
                  <c:pt idx="3">
                    <c:v>2.7546999999999988E-2</c:v>
                  </c:pt>
                  <c:pt idx="4">
                    <c:v>3.7094299999999969E-2</c:v>
                  </c:pt>
                  <c:pt idx="5">
                    <c:v>3.6607800000000024E-2</c:v>
                  </c:pt>
                  <c:pt idx="6">
                    <c:v>3.7465799999999994E-2</c:v>
                  </c:pt>
                  <c:pt idx="7">
                    <c:v>3.0717600000000012E-2</c:v>
                  </c:pt>
                  <c:pt idx="8">
                    <c:v>2.4094700000000024E-2</c:v>
                  </c:pt>
                  <c:pt idx="9">
                    <c:v>3.3689899999999995E-2</c:v>
                  </c:pt>
                  <c:pt idx="10">
                    <c:v>3.133459999999999E-2</c:v>
                  </c:pt>
                  <c:pt idx="11">
                    <c:v>5.5331899999999989E-2</c:v>
                  </c:pt>
                  <c:pt idx="12">
                    <c:v>3.0412800000000018E-2</c:v>
                  </c:pt>
                  <c:pt idx="13">
                    <c:v>3.2824799999999987E-2</c:v>
                  </c:pt>
                  <c:pt idx="14">
                    <c:v>4.716509999999996E-2</c:v>
                  </c:pt>
                  <c:pt idx="15">
                    <c:v>3.1038799999999978E-2</c:v>
                  </c:pt>
                  <c:pt idx="16">
                    <c:v>3.1343399999999966E-2</c:v>
                  </c:pt>
                  <c:pt idx="17">
                    <c:v>1.9535899999999995E-2</c:v>
                  </c:pt>
                  <c:pt idx="18">
                    <c:v>3.0967499999999981E-2</c:v>
                  </c:pt>
                  <c:pt idx="19">
                    <c:v>5.6888300000000003E-2</c:v>
                  </c:pt>
                  <c:pt idx="20">
                    <c:v>5.1370799999999994E-2</c:v>
                  </c:pt>
                  <c:pt idx="21">
                    <c:v>3.313919999999998E-2</c:v>
                  </c:pt>
                </c:numCache>
              </c:numRef>
            </c:minus>
            <c:spPr>
              <a:noFill/>
              <a:ln w="9525" cap="flat" cmpd="sng" algn="ctr">
                <a:solidFill>
                  <a:schemeClr val="tx1">
                    <a:lumMod val="65000"/>
                    <a:lumOff val="35000"/>
                  </a:schemeClr>
                </a:solidFill>
                <a:round/>
              </a:ln>
              <a:effectLst/>
            </c:spPr>
          </c:errBars>
          <c:xVal>
            <c:strRef>
              <c:f>'curative '!$C$2:$C$23</c:f>
              <c:strCache>
                <c:ptCount val="22"/>
                <c:pt idx="0">
                  <c:v>Cheshire </c:v>
                </c:pt>
                <c:pt idx="1">
                  <c:v>E Mids</c:v>
                </c:pt>
                <c:pt idx="2">
                  <c:v>E Engl</c:v>
                </c:pt>
                <c:pt idx="3">
                  <c:v>Manc</c:v>
                </c:pt>
                <c:pt idx="4">
                  <c:v>Humber</c:v>
                </c:pt>
                <c:pt idx="5">
                  <c:v>Kent </c:v>
                </c:pt>
                <c:pt idx="6">
                  <c:v>Lancs</c:v>
                </c:pt>
                <c:pt idx="7">
                  <c:v>NCE Lond</c:v>
                </c:pt>
                <c:pt idx="8">
                  <c:v>N East </c:v>
                </c:pt>
                <c:pt idx="9">
                  <c:v>Penns</c:v>
                </c:pt>
                <c:pt idx="10">
                  <c:v>Soms</c:v>
                </c:pt>
                <c:pt idx="11">
                  <c:v>SE Lond</c:v>
                </c:pt>
                <c:pt idx="12">
                  <c:v>S Yorks</c:v>
                </c:pt>
                <c:pt idx="13">
                  <c:v>Surrey </c:v>
                </c:pt>
                <c:pt idx="14">
                  <c:v>Thames </c:v>
                </c:pt>
                <c:pt idx="15">
                  <c:v>Wessex</c:v>
                </c:pt>
                <c:pt idx="16">
                  <c:v>W Lon</c:v>
                </c:pt>
                <c:pt idx="17">
                  <c:v>W Mids</c:v>
                </c:pt>
                <c:pt idx="18">
                  <c:v>W Yorks </c:v>
                </c:pt>
                <c:pt idx="19">
                  <c:v>ABMU</c:v>
                </c:pt>
                <c:pt idx="20">
                  <c:v>N Wales</c:v>
                </c:pt>
                <c:pt idx="21">
                  <c:v>S Wales</c:v>
                </c:pt>
              </c:strCache>
            </c:strRef>
          </c:xVal>
          <c:yVal>
            <c:numRef>
              <c:f>'curative '!$E$2:$E$23</c:f>
              <c:numCache>
                <c:formatCode>0.0%</c:formatCode>
                <c:ptCount val="22"/>
                <c:pt idx="0">
                  <c:v>0.43881120000000001</c:v>
                </c:pt>
                <c:pt idx="1">
                  <c:v>0.46190799999999999</c:v>
                </c:pt>
                <c:pt idx="2">
                  <c:v>0.37540750000000001</c:v>
                </c:pt>
                <c:pt idx="3">
                  <c:v>0.35982910000000001</c:v>
                </c:pt>
                <c:pt idx="4">
                  <c:v>0.36068109999999998</c:v>
                </c:pt>
                <c:pt idx="5">
                  <c:v>0.38629740000000001</c:v>
                </c:pt>
                <c:pt idx="6">
                  <c:v>0.38</c:v>
                </c:pt>
                <c:pt idx="7">
                  <c:v>0.36363640000000003</c:v>
                </c:pt>
                <c:pt idx="8">
                  <c:v>0.37906830000000002</c:v>
                </c:pt>
                <c:pt idx="9">
                  <c:v>0.35521239999999998</c:v>
                </c:pt>
                <c:pt idx="10">
                  <c:v>0.38304719999999998</c:v>
                </c:pt>
                <c:pt idx="11">
                  <c:v>0.45171339999999999</c:v>
                </c:pt>
                <c:pt idx="12">
                  <c:v>0.28000000000000003</c:v>
                </c:pt>
                <c:pt idx="13">
                  <c:v>0.42129109999999997</c:v>
                </c:pt>
                <c:pt idx="14">
                  <c:v>0.51991149999999997</c:v>
                </c:pt>
                <c:pt idx="15">
                  <c:v>0.43743739999999998</c:v>
                </c:pt>
                <c:pt idx="16">
                  <c:v>0.41536859999999998</c:v>
                </c:pt>
                <c:pt idx="17">
                  <c:v>0.35469899999999999</c:v>
                </c:pt>
                <c:pt idx="18">
                  <c:v>0.38557989999999998</c:v>
                </c:pt>
                <c:pt idx="19">
                  <c:v>0.33076919999999999</c:v>
                </c:pt>
                <c:pt idx="20">
                  <c:v>0.3676471</c:v>
                </c:pt>
                <c:pt idx="21">
                  <c:v>0.309973</c:v>
                </c:pt>
              </c:numCache>
            </c:numRef>
          </c:yVal>
          <c:smooth val="0"/>
          <c:extLst>
            <c:ext xmlns:c16="http://schemas.microsoft.com/office/drawing/2014/chart" uri="{C3380CC4-5D6E-409C-BE32-E72D297353CC}">
              <c16:uniqueId val="{00000002-2507-45E5-B5BD-440F9C80922E}"/>
            </c:ext>
          </c:extLst>
        </c:ser>
        <c:dLbls>
          <c:showLegendKey val="0"/>
          <c:showVal val="0"/>
          <c:showCatName val="0"/>
          <c:showSerName val="0"/>
          <c:showPercent val="0"/>
          <c:showBubbleSize val="0"/>
        </c:dLbls>
        <c:axId val="273018240"/>
        <c:axId val="273016704"/>
      </c:scatterChart>
      <c:catAx>
        <c:axId val="273005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73015168"/>
        <c:crosses val="autoZero"/>
        <c:auto val="1"/>
        <c:lblAlgn val="ctr"/>
        <c:lblOffset val="100"/>
        <c:noMultiLvlLbl val="0"/>
      </c:catAx>
      <c:valAx>
        <c:axId val="273015168"/>
        <c:scaling>
          <c:orientation val="minMax"/>
          <c:max val="4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solidFill>
              <a:schemeClr val="bg2"/>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73005184"/>
        <c:crosses val="autoZero"/>
        <c:crossBetween val="between"/>
      </c:valAx>
      <c:valAx>
        <c:axId val="273016704"/>
        <c:scaling>
          <c:orientation val="minMax"/>
          <c:max val="0.60000000000000009"/>
        </c:scaling>
        <c:delete val="0"/>
        <c:axPos val="r"/>
        <c:numFmt formatCode="0%" sourceLinked="0"/>
        <c:majorTickMark val="out"/>
        <c:minorTickMark val="none"/>
        <c:tickLblPos val="nextTo"/>
        <c:spPr>
          <a:noFill/>
          <a:ln>
            <a:solidFill>
              <a:schemeClr val="bg2"/>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73018240"/>
        <c:crosses val="max"/>
        <c:crossBetween val="between"/>
      </c:valAx>
      <c:catAx>
        <c:axId val="273018240"/>
        <c:scaling>
          <c:orientation val="minMax"/>
        </c:scaling>
        <c:delete val="1"/>
        <c:axPos val="t"/>
        <c:numFmt formatCode="General" sourceLinked="1"/>
        <c:majorTickMark val="out"/>
        <c:minorTickMark val="none"/>
        <c:tickLblPos val="nextTo"/>
        <c:crossAx val="273016704"/>
        <c:crosses val="max"/>
        <c:auto val="1"/>
        <c:lblAlgn val="ctr"/>
        <c:lblOffset val="100"/>
        <c:noMultiLvlLbl val="0"/>
      </c:cat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654014557950288E-2"/>
          <c:y val="2.1778334153348039E-2"/>
          <c:w val="0.89809924530948759"/>
          <c:h val="0.71561964345231477"/>
        </c:manualLayout>
      </c:layout>
      <c:barChart>
        <c:barDir val="col"/>
        <c:grouping val="percentStacked"/>
        <c:varyColors val="0"/>
        <c:ser>
          <c:idx val="0"/>
          <c:order val="0"/>
          <c:tx>
            <c:strRef>
              <c:f>'palliative '!$D$1</c:f>
              <c:strCache>
                <c:ptCount val="1"/>
                <c:pt idx="0">
                  <c:v>Pall oncology</c:v>
                </c:pt>
              </c:strCache>
            </c:strRef>
          </c:tx>
          <c:spPr>
            <a:solidFill>
              <a:schemeClr val="accent1"/>
            </a:solidFill>
            <a:ln>
              <a:noFill/>
            </a:ln>
            <a:effectLst/>
          </c:spPr>
          <c:invertIfNegative val="0"/>
          <c:cat>
            <c:strRef>
              <c:f>'palliative '!$C$2:$C$23</c:f>
              <c:strCache>
                <c:ptCount val="22"/>
                <c:pt idx="0">
                  <c:v>Cheshire </c:v>
                </c:pt>
                <c:pt idx="1">
                  <c:v>E Mids</c:v>
                </c:pt>
                <c:pt idx="2">
                  <c:v>E Engl</c:v>
                </c:pt>
                <c:pt idx="3">
                  <c:v>Manc</c:v>
                </c:pt>
                <c:pt idx="4">
                  <c:v>Humber</c:v>
                </c:pt>
                <c:pt idx="5">
                  <c:v>Kent </c:v>
                </c:pt>
                <c:pt idx="6">
                  <c:v>Lancs</c:v>
                </c:pt>
                <c:pt idx="7">
                  <c:v>NCE Lond</c:v>
                </c:pt>
                <c:pt idx="8">
                  <c:v>N East </c:v>
                </c:pt>
                <c:pt idx="9">
                  <c:v>Penns</c:v>
                </c:pt>
                <c:pt idx="10">
                  <c:v>Soms</c:v>
                </c:pt>
                <c:pt idx="11">
                  <c:v>SE Lond</c:v>
                </c:pt>
                <c:pt idx="12">
                  <c:v>S Yorks</c:v>
                </c:pt>
                <c:pt idx="13">
                  <c:v>Surrey </c:v>
                </c:pt>
                <c:pt idx="14">
                  <c:v>Thames </c:v>
                </c:pt>
                <c:pt idx="15">
                  <c:v>Wessex</c:v>
                </c:pt>
                <c:pt idx="16">
                  <c:v>W Lon</c:v>
                </c:pt>
                <c:pt idx="17">
                  <c:v>W Mids</c:v>
                </c:pt>
                <c:pt idx="18">
                  <c:v>W Yorks </c:v>
                </c:pt>
                <c:pt idx="19">
                  <c:v>ABMU</c:v>
                </c:pt>
                <c:pt idx="20">
                  <c:v>N Wales</c:v>
                </c:pt>
                <c:pt idx="21">
                  <c:v>S Wales</c:v>
                </c:pt>
              </c:strCache>
            </c:strRef>
          </c:cat>
          <c:val>
            <c:numRef>
              <c:f>'palliative '!$D$2:$D$23</c:f>
              <c:numCache>
                <c:formatCode>0%</c:formatCode>
                <c:ptCount val="22"/>
                <c:pt idx="0">
                  <c:v>0.40654210000000002</c:v>
                </c:pt>
                <c:pt idx="1">
                  <c:v>0.47199999999999998</c:v>
                </c:pt>
                <c:pt idx="2">
                  <c:v>0.52059920000000004</c:v>
                </c:pt>
                <c:pt idx="3">
                  <c:v>0.44369969999999997</c:v>
                </c:pt>
                <c:pt idx="4">
                  <c:v>0.60856270000000001</c:v>
                </c:pt>
                <c:pt idx="5">
                  <c:v>0.53760450000000004</c:v>
                </c:pt>
                <c:pt idx="6">
                  <c:v>0.51243780000000005</c:v>
                </c:pt>
                <c:pt idx="7">
                  <c:v>0.59353739999999999</c:v>
                </c:pt>
                <c:pt idx="8">
                  <c:v>0.4812109</c:v>
                </c:pt>
                <c:pt idx="9">
                  <c:v>0.52304609999999996</c:v>
                </c:pt>
                <c:pt idx="10">
                  <c:v>0.4753521</c:v>
                </c:pt>
                <c:pt idx="11">
                  <c:v>0.65868260000000001</c:v>
                </c:pt>
                <c:pt idx="12">
                  <c:v>0.5109612</c:v>
                </c:pt>
                <c:pt idx="13">
                  <c:v>0.48923680000000003</c:v>
                </c:pt>
                <c:pt idx="14">
                  <c:v>0.58247420000000005</c:v>
                </c:pt>
                <c:pt idx="15">
                  <c:v>0.48754449999999999</c:v>
                </c:pt>
                <c:pt idx="16">
                  <c:v>0.57806690000000005</c:v>
                </c:pt>
                <c:pt idx="17">
                  <c:v>0.47967480000000001</c:v>
                </c:pt>
                <c:pt idx="18">
                  <c:v>0.49112430000000001</c:v>
                </c:pt>
                <c:pt idx="19">
                  <c:v>0.66867469999999996</c:v>
                </c:pt>
                <c:pt idx="20">
                  <c:v>0.44927539999999999</c:v>
                </c:pt>
                <c:pt idx="21">
                  <c:v>0.48559669999999999</c:v>
                </c:pt>
              </c:numCache>
            </c:numRef>
          </c:val>
          <c:extLst>
            <c:ext xmlns:c16="http://schemas.microsoft.com/office/drawing/2014/chart" uri="{C3380CC4-5D6E-409C-BE32-E72D297353CC}">
              <c16:uniqueId val="{00000000-44B2-4E17-B9C2-022750F5A171}"/>
            </c:ext>
          </c:extLst>
        </c:ser>
        <c:ser>
          <c:idx val="1"/>
          <c:order val="1"/>
          <c:tx>
            <c:strRef>
              <c:f>'palliative '!$E$1</c:f>
              <c:strCache>
                <c:ptCount val="1"/>
                <c:pt idx="0">
                  <c:v>Pall surgery</c:v>
                </c:pt>
              </c:strCache>
            </c:strRef>
          </c:tx>
          <c:spPr>
            <a:solidFill>
              <a:schemeClr val="accent2"/>
            </a:solidFill>
            <a:ln>
              <a:noFill/>
            </a:ln>
            <a:effectLst/>
          </c:spPr>
          <c:invertIfNegative val="0"/>
          <c:cat>
            <c:strRef>
              <c:f>'palliative '!$C$2:$C$23</c:f>
              <c:strCache>
                <c:ptCount val="22"/>
                <c:pt idx="0">
                  <c:v>Cheshire </c:v>
                </c:pt>
                <c:pt idx="1">
                  <c:v>E Mids</c:v>
                </c:pt>
                <c:pt idx="2">
                  <c:v>E Engl</c:v>
                </c:pt>
                <c:pt idx="3">
                  <c:v>Manc</c:v>
                </c:pt>
                <c:pt idx="4">
                  <c:v>Humber</c:v>
                </c:pt>
                <c:pt idx="5">
                  <c:v>Kent </c:v>
                </c:pt>
                <c:pt idx="6">
                  <c:v>Lancs</c:v>
                </c:pt>
                <c:pt idx="7">
                  <c:v>NCE Lond</c:v>
                </c:pt>
                <c:pt idx="8">
                  <c:v>N East </c:v>
                </c:pt>
                <c:pt idx="9">
                  <c:v>Penns</c:v>
                </c:pt>
                <c:pt idx="10">
                  <c:v>Soms</c:v>
                </c:pt>
                <c:pt idx="11">
                  <c:v>SE Lond</c:v>
                </c:pt>
                <c:pt idx="12">
                  <c:v>S Yorks</c:v>
                </c:pt>
                <c:pt idx="13">
                  <c:v>Surrey </c:v>
                </c:pt>
                <c:pt idx="14">
                  <c:v>Thames </c:v>
                </c:pt>
                <c:pt idx="15">
                  <c:v>Wessex</c:v>
                </c:pt>
                <c:pt idx="16">
                  <c:v>W Lon</c:v>
                </c:pt>
                <c:pt idx="17">
                  <c:v>W Mids</c:v>
                </c:pt>
                <c:pt idx="18">
                  <c:v>W Yorks </c:v>
                </c:pt>
                <c:pt idx="19">
                  <c:v>ABMU</c:v>
                </c:pt>
                <c:pt idx="20">
                  <c:v>N Wales</c:v>
                </c:pt>
                <c:pt idx="21">
                  <c:v>S Wales</c:v>
                </c:pt>
              </c:strCache>
            </c:strRef>
          </c:cat>
          <c:val>
            <c:numRef>
              <c:f>'palliative '!$E$2:$E$23</c:f>
              <c:numCache>
                <c:formatCode>0%</c:formatCode>
                <c:ptCount val="22"/>
                <c:pt idx="0">
                  <c:v>8.2554500000000003E-2</c:v>
                </c:pt>
                <c:pt idx="1">
                  <c:v>1.6E-2</c:v>
                </c:pt>
                <c:pt idx="2">
                  <c:v>3.5955099999999997E-2</c:v>
                </c:pt>
                <c:pt idx="3">
                  <c:v>7.37265E-2</c:v>
                </c:pt>
                <c:pt idx="4">
                  <c:v>3.6697199999999999E-2</c:v>
                </c:pt>
                <c:pt idx="5">
                  <c:v>6.6852400000000006E-2</c:v>
                </c:pt>
                <c:pt idx="6">
                  <c:v>1.9900500000000002E-2</c:v>
                </c:pt>
                <c:pt idx="7">
                  <c:v>2.2108800000000001E-2</c:v>
                </c:pt>
                <c:pt idx="8">
                  <c:v>1.9833E-2</c:v>
                </c:pt>
                <c:pt idx="9">
                  <c:v>2.20441E-2</c:v>
                </c:pt>
                <c:pt idx="10">
                  <c:v>6.1619699999999999E-2</c:v>
                </c:pt>
                <c:pt idx="11">
                  <c:v>5.9880000000000003E-3</c:v>
                </c:pt>
                <c:pt idx="12">
                  <c:v>3.3727000000000002E-3</c:v>
                </c:pt>
                <c:pt idx="13">
                  <c:v>3.9138899999999997E-2</c:v>
                </c:pt>
                <c:pt idx="14">
                  <c:v>3.0927799999999998E-2</c:v>
                </c:pt>
                <c:pt idx="15">
                  <c:v>7.1174399999999999E-2</c:v>
                </c:pt>
                <c:pt idx="16">
                  <c:v>3.9033499999999999E-2</c:v>
                </c:pt>
                <c:pt idx="17">
                  <c:v>2.3035199999999999E-2</c:v>
                </c:pt>
                <c:pt idx="18">
                  <c:v>9.8618999999999998E-3</c:v>
                </c:pt>
                <c:pt idx="19">
                  <c:v>0</c:v>
                </c:pt>
                <c:pt idx="20">
                  <c:v>9.6617999999999999E-3</c:v>
                </c:pt>
                <c:pt idx="21">
                  <c:v>8.2305E-3</c:v>
                </c:pt>
              </c:numCache>
            </c:numRef>
          </c:val>
          <c:extLst>
            <c:ext xmlns:c16="http://schemas.microsoft.com/office/drawing/2014/chart" uri="{C3380CC4-5D6E-409C-BE32-E72D297353CC}">
              <c16:uniqueId val="{00000001-44B2-4E17-B9C2-022750F5A171}"/>
            </c:ext>
          </c:extLst>
        </c:ser>
        <c:ser>
          <c:idx val="2"/>
          <c:order val="2"/>
          <c:tx>
            <c:strRef>
              <c:f>'palliative '!$F$1</c:f>
              <c:strCache>
                <c:ptCount val="1"/>
                <c:pt idx="0">
                  <c:v>Endo/Radio Palliation</c:v>
                </c:pt>
              </c:strCache>
            </c:strRef>
          </c:tx>
          <c:spPr>
            <a:solidFill>
              <a:schemeClr val="accent3"/>
            </a:solidFill>
            <a:ln>
              <a:noFill/>
            </a:ln>
            <a:effectLst/>
          </c:spPr>
          <c:invertIfNegative val="0"/>
          <c:cat>
            <c:strRef>
              <c:f>'palliative '!$C$2:$C$23</c:f>
              <c:strCache>
                <c:ptCount val="22"/>
                <c:pt idx="0">
                  <c:v>Cheshire </c:v>
                </c:pt>
                <c:pt idx="1">
                  <c:v>E Mids</c:v>
                </c:pt>
                <c:pt idx="2">
                  <c:v>E Engl</c:v>
                </c:pt>
                <c:pt idx="3">
                  <c:v>Manc</c:v>
                </c:pt>
                <c:pt idx="4">
                  <c:v>Humber</c:v>
                </c:pt>
                <c:pt idx="5">
                  <c:v>Kent </c:v>
                </c:pt>
                <c:pt idx="6">
                  <c:v>Lancs</c:v>
                </c:pt>
                <c:pt idx="7">
                  <c:v>NCE Lond</c:v>
                </c:pt>
                <c:pt idx="8">
                  <c:v>N East </c:v>
                </c:pt>
                <c:pt idx="9">
                  <c:v>Penns</c:v>
                </c:pt>
                <c:pt idx="10">
                  <c:v>Soms</c:v>
                </c:pt>
                <c:pt idx="11">
                  <c:v>SE Lond</c:v>
                </c:pt>
                <c:pt idx="12">
                  <c:v>S Yorks</c:v>
                </c:pt>
                <c:pt idx="13">
                  <c:v>Surrey </c:v>
                </c:pt>
                <c:pt idx="14">
                  <c:v>Thames </c:v>
                </c:pt>
                <c:pt idx="15">
                  <c:v>Wessex</c:v>
                </c:pt>
                <c:pt idx="16">
                  <c:v>W Lon</c:v>
                </c:pt>
                <c:pt idx="17">
                  <c:v>W Mids</c:v>
                </c:pt>
                <c:pt idx="18">
                  <c:v>W Yorks </c:v>
                </c:pt>
                <c:pt idx="19">
                  <c:v>ABMU</c:v>
                </c:pt>
                <c:pt idx="20">
                  <c:v>N Wales</c:v>
                </c:pt>
                <c:pt idx="21">
                  <c:v>S Wales</c:v>
                </c:pt>
              </c:strCache>
            </c:strRef>
          </c:cat>
          <c:val>
            <c:numRef>
              <c:f>'palliative '!$F$2:$F$23</c:f>
              <c:numCache>
                <c:formatCode>0%</c:formatCode>
                <c:ptCount val="22"/>
                <c:pt idx="0">
                  <c:v>8.4112199999999998E-2</c:v>
                </c:pt>
                <c:pt idx="1">
                  <c:v>0.15066669999999999</c:v>
                </c:pt>
                <c:pt idx="2">
                  <c:v>9.5880199999999999E-2</c:v>
                </c:pt>
                <c:pt idx="3">
                  <c:v>9.7855200000000003E-2</c:v>
                </c:pt>
                <c:pt idx="4">
                  <c:v>4.5871599999999998E-2</c:v>
                </c:pt>
                <c:pt idx="5">
                  <c:v>9.7492999999999996E-2</c:v>
                </c:pt>
                <c:pt idx="6">
                  <c:v>0.1218905</c:v>
                </c:pt>
                <c:pt idx="7">
                  <c:v>0.1207483</c:v>
                </c:pt>
                <c:pt idx="8">
                  <c:v>0.11586639999999999</c:v>
                </c:pt>
                <c:pt idx="9">
                  <c:v>0.1242485</c:v>
                </c:pt>
                <c:pt idx="10">
                  <c:v>0.1214789</c:v>
                </c:pt>
                <c:pt idx="11">
                  <c:v>8.9820399999999995E-2</c:v>
                </c:pt>
                <c:pt idx="12">
                  <c:v>0.163575</c:v>
                </c:pt>
                <c:pt idx="13">
                  <c:v>0.1193738</c:v>
                </c:pt>
                <c:pt idx="14">
                  <c:v>0.21134020000000001</c:v>
                </c:pt>
                <c:pt idx="15">
                  <c:v>0.12633449999999999</c:v>
                </c:pt>
                <c:pt idx="16">
                  <c:v>5.76208E-2</c:v>
                </c:pt>
                <c:pt idx="17">
                  <c:v>0.1233062</c:v>
                </c:pt>
                <c:pt idx="18">
                  <c:v>3.5503E-2</c:v>
                </c:pt>
                <c:pt idx="19">
                  <c:v>2.40964E-2</c:v>
                </c:pt>
                <c:pt idx="20">
                  <c:v>0.27053139999999998</c:v>
                </c:pt>
                <c:pt idx="21">
                  <c:v>0.12757199999999999</c:v>
                </c:pt>
              </c:numCache>
            </c:numRef>
          </c:val>
          <c:extLst>
            <c:ext xmlns:c16="http://schemas.microsoft.com/office/drawing/2014/chart" uri="{C3380CC4-5D6E-409C-BE32-E72D297353CC}">
              <c16:uniqueId val="{00000002-44B2-4E17-B9C2-022750F5A171}"/>
            </c:ext>
          </c:extLst>
        </c:ser>
        <c:ser>
          <c:idx val="3"/>
          <c:order val="3"/>
          <c:tx>
            <c:strRef>
              <c:f>'palliative '!$G$1</c:f>
              <c:strCache>
                <c:ptCount val="1"/>
                <c:pt idx="0">
                  <c:v>Best supportive care</c:v>
                </c:pt>
              </c:strCache>
            </c:strRef>
          </c:tx>
          <c:spPr>
            <a:solidFill>
              <a:schemeClr val="accent4"/>
            </a:solidFill>
            <a:ln>
              <a:noFill/>
            </a:ln>
            <a:effectLst/>
          </c:spPr>
          <c:invertIfNegative val="0"/>
          <c:cat>
            <c:strRef>
              <c:f>'palliative '!$C$2:$C$23</c:f>
              <c:strCache>
                <c:ptCount val="22"/>
                <c:pt idx="0">
                  <c:v>Cheshire </c:v>
                </c:pt>
                <c:pt idx="1">
                  <c:v>E Mids</c:v>
                </c:pt>
                <c:pt idx="2">
                  <c:v>E Engl</c:v>
                </c:pt>
                <c:pt idx="3">
                  <c:v>Manc</c:v>
                </c:pt>
                <c:pt idx="4">
                  <c:v>Humber</c:v>
                </c:pt>
                <c:pt idx="5">
                  <c:v>Kent </c:v>
                </c:pt>
                <c:pt idx="6">
                  <c:v>Lancs</c:v>
                </c:pt>
                <c:pt idx="7">
                  <c:v>NCE Lond</c:v>
                </c:pt>
                <c:pt idx="8">
                  <c:v>N East </c:v>
                </c:pt>
                <c:pt idx="9">
                  <c:v>Penns</c:v>
                </c:pt>
                <c:pt idx="10">
                  <c:v>Soms</c:v>
                </c:pt>
                <c:pt idx="11">
                  <c:v>SE Lond</c:v>
                </c:pt>
                <c:pt idx="12">
                  <c:v>S Yorks</c:v>
                </c:pt>
                <c:pt idx="13">
                  <c:v>Surrey </c:v>
                </c:pt>
                <c:pt idx="14">
                  <c:v>Thames </c:v>
                </c:pt>
                <c:pt idx="15">
                  <c:v>Wessex</c:v>
                </c:pt>
                <c:pt idx="16">
                  <c:v>W Lon</c:v>
                </c:pt>
                <c:pt idx="17">
                  <c:v>W Mids</c:v>
                </c:pt>
                <c:pt idx="18">
                  <c:v>W Yorks </c:v>
                </c:pt>
                <c:pt idx="19">
                  <c:v>ABMU</c:v>
                </c:pt>
                <c:pt idx="20">
                  <c:v>N Wales</c:v>
                </c:pt>
                <c:pt idx="21">
                  <c:v>S Wales</c:v>
                </c:pt>
              </c:strCache>
            </c:strRef>
          </c:cat>
          <c:val>
            <c:numRef>
              <c:f>'palliative '!$G$2:$G$23</c:f>
              <c:numCache>
                <c:formatCode>0%</c:formatCode>
                <c:ptCount val="22"/>
                <c:pt idx="0">
                  <c:v>0.42679129999999998</c:v>
                </c:pt>
                <c:pt idx="1">
                  <c:v>0.36133330000000002</c:v>
                </c:pt>
                <c:pt idx="2">
                  <c:v>0.34756550000000003</c:v>
                </c:pt>
                <c:pt idx="3">
                  <c:v>0.38471850000000002</c:v>
                </c:pt>
                <c:pt idx="4">
                  <c:v>0.30886849999999999</c:v>
                </c:pt>
                <c:pt idx="5">
                  <c:v>0.29805009999999998</c:v>
                </c:pt>
                <c:pt idx="6">
                  <c:v>0.3457711</c:v>
                </c:pt>
                <c:pt idx="7">
                  <c:v>0.26360539999999999</c:v>
                </c:pt>
                <c:pt idx="8">
                  <c:v>0.38308979999999998</c:v>
                </c:pt>
                <c:pt idx="9">
                  <c:v>0.33066129999999999</c:v>
                </c:pt>
                <c:pt idx="10">
                  <c:v>0.3415493</c:v>
                </c:pt>
                <c:pt idx="11">
                  <c:v>0.24550900000000001</c:v>
                </c:pt>
                <c:pt idx="12">
                  <c:v>0.32209110000000002</c:v>
                </c:pt>
                <c:pt idx="13">
                  <c:v>0.35225050000000002</c:v>
                </c:pt>
                <c:pt idx="14">
                  <c:v>0.17525769999999999</c:v>
                </c:pt>
                <c:pt idx="15">
                  <c:v>0.31494660000000002</c:v>
                </c:pt>
                <c:pt idx="16">
                  <c:v>0.32527879999999998</c:v>
                </c:pt>
                <c:pt idx="17">
                  <c:v>0.37398369999999997</c:v>
                </c:pt>
                <c:pt idx="18">
                  <c:v>0.4635108</c:v>
                </c:pt>
                <c:pt idx="19">
                  <c:v>0.30722890000000003</c:v>
                </c:pt>
                <c:pt idx="20">
                  <c:v>0.27053139999999998</c:v>
                </c:pt>
                <c:pt idx="21">
                  <c:v>0.37860080000000002</c:v>
                </c:pt>
              </c:numCache>
            </c:numRef>
          </c:val>
          <c:extLst>
            <c:ext xmlns:c16="http://schemas.microsoft.com/office/drawing/2014/chart" uri="{C3380CC4-5D6E-409C-BE32-E72D297353CC}">
              <c16:uniqueId val="{00000003-44B2-4E17-B9C2-022750F5A171}"/>
            </c:ext>
          </c:extLst>
        </c:ser>
        <c:dLbls>
          <c:showLegendKey val="0"/>
          <c:showVal val="0"/>
          <c:showCatName val="0"/>
          <c:showSerName val="0"/>
          <c:showPercent val="0"/>
          <c:showBubbleSize val="0"/>
        </c:dLbls>
        <c:gapWidth val="150"/>
        <c:overlap val="100"/>
        <c:axId val="159436336"/>
        <c:axId val="159436728"/>
      </c:barChart>
      <c:catAx>
        <c:axId val="15943633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9436728"/>
        <c:crosses val="autoZero"/>
        <c:auto val="1"/>
        <c:lblAlgn val="ctr"/>
        <c:lblOffset val="100"/>
        <c:noMultiLvlLbl val="0"/>
      </c:catAx>
      <c:valAx>
        <c:axId val="1594367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943633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6F609F78-4CAE-44CE-804C-8D4C7C0F0257}"/>
              </a:ext>
            </a:extLst>
          </p:cNvPr>
          <p:cNvSpPr>
            <a:spLocks noGrp="1" noChangeArrowheads="1"/>
          </p:cNvSpPr>
          <p:nvPr>
            <p:ph type="hdr" sz="quarter"/>
          </p:nvPr>
        </p:nvSpPr>
        <p:spPr bwMode="auto">
          <a:xfrm>
            <a:off x="0" y="0"/>
            <a:ext cx="2946400" cy="493713"/>
          </a:xfrm>
          <a:prstGeom prst="rect">
            <a:avLst/>
          </a:prstGeom>
          <a:noFill/>
          <a:ln w="9525">
            <a:noFill/>
            <a:miter lim="800000"/>
            <a:headEnd/>
            <a:tailEnd/>
          </a:ln>
          <a:effectLst/>
        </p:spPr>
        <p:txBody>
          <a:bodyPr vert="horz" wrap="square" lIns="92537" tIns="46269" rIns="92537" bIns="46269" numCol="1" anchor="t" anchorCtr="0" compatLnSpc="1">
            <a:prstTxWarp prst="textNoShape">
              <a:avLst/>
            </a:prstTxWarp>
          </a:bodyPr>
          <a:lstStyle>
            <a:lvl1pPr eaLnBrk="0" hangingPunct="0">
              <a:defRPr sz="1200" b="1">
                <a:latin typeface="Arial" charset="0"/>
              </a:defRPr>
            </a:lvl1pPr>
          </a:lstStyle>
          <a:p>
            <a:pPr>
              <a:defRPr/>
            </a:pPr>
            <a:endParaRPr lang="en-GB"/>
          </a:p>
        </p:txBody>
      </p:sp>
      <p:sp>
        <p:nvSpPr>
          <p:cNvPr id="74755" name="Rectangle 3">
            <a:extLst>
              <a:ext uri="{FF2B5EF4-FFF2-40B4-BE49-F238E27FC236}">
                <a16:creationId xmlns:a16="http://schemas.microsoft.com/office/drawing/2014/main" id="{9CF3CE39-8C7E-403E-9499-2DC3E1499C92}"/>
              </a:ext>
            </a:extLst>
          </p:cNvPr>
          <p:cNvSpPr>
            <a:spLocks noGrp="1" noChangeArrowheads="1"/>
          </p:cNvSpPr>
          <p:nvPr>
            <p:ph type="dt" sz="quarter" idx="1"/>
          </p:nvPr>
        </p:nvSpPr>
        <p:spPr bwMode="auto">
          <a:xfrm>
            <a:off x="3849688" y="0"/>
            <a:ext cx="2946400" cy="493713"/>
          </a:xfrm>
          <a:prstGeom prst="rect">
            <a:avLst/>
          </a:prstGeom>
          <a:noFill/>
          <a:ln w="9525">
            <a:noFill/>
            <a:miter lim="800000"/>
            <a:headEnd/>
            <a:tailEnd/>
          </a:ln>
          <a:effectLst/>
        </p:spPr>
        <p:txBody>
          <a:bodyPr vert="horz" wrap="square" lIns="92537" tIns="46269" rIns="92537" bIns="46269" numCol="1" anchor="t" anchorCtr="0" compatLnSpc="1">
            <a:prstTxWarp prst="textNoShape">
              <a:avLst/>
            </a:prstTxWarp>
          </a:bodyPr>
          <a:lstStyle>
            <a:lvl1pPr algn="r" eaLnBrk="0" hangingPunct="0">
              <a:defRPr sz="1200" b="1">
                <a:latin typeface="Arial" charset="0"/>
              </a:defRPr>
            </a:lvl1pPr>
          </a:lstStyle>
          <a:p>
            <a:pPr>
              <a:defRPr/>
            </a:pPr>
            <a:fld id="{FA449B21-BFA3-481D-A827-06F678218D55}" type="datetimeFigureOut">
              <a:rPr lang="en-GB"/>
              <a:pPr>
                <a:defRPr/>
              </a:pPr>
              <a:t>07/12/2017</a:t>
            </a:fld>
            <a:endParaRPr lang="en-GB"/>
          </a:p>
        </p:txBody>
      </p:sp>
      <p:sp>
        <p:nvSpPr>
          <p:cNvPr id="74756" name="Rectangle 4">
            <a:extLst>
              <a:ext uri="{FF2B5EF4-FFF2-40B4-BE49-F238E27FC236}">
                <a16:creationId xmlns:a16="http://schemas.microsoft.com/office/drawing/2014/main" id="{DE813208-FF33-45A2-BB23-61FDB35FACFF}"/>
              </a:ext>
            </a:extLst>
          </p:cNvPr>
          <p:cNvSpPr>
            <a:spLocks noGrp="1" noChangeArrowheads="1"/>
          </p:cNvSpPr>
          <p:nvPr>
            <p:ph type="ftr" sz="quarter" idx="2"/>
          </p:nvPr>
        </p:nvSpPr>
        <p:spPr bwMode="auto">
          <a:xfrm>
            <a:off x="0" y="9378950"/>
            <a:ext cx="2946400" cy="493713"/>
          </a:xfrm>
          <a:prstGeom prst="rect">
            <a:avLst/>
          </a:prstGeom>
          <a:noFill/>
          <a:ln w="9525">
            <a:noFill/>
            <a:miter lim="800000"/>
            <a:headEnd/>
            <a:tailEnd/>
          </a:ln>
          <a:effectLst/>
        </p:spPr>
        <p:txBody>
          <a:bodyPr vert="horz" wrap="square" lIns="92537" tIns="46269" rIns="92537" bIns="46269" numCol="1" anchor="b" anchorCtr="0" compatLnSpc="1">
            <a:prstTxWarp prst="textNoShape">
              <a:avLst/>
            </a:prstTxWarp>
          </a:bodyPr>
          <a:lstStyle>
            <a:lvl1pPr eaLnBrk="0" hangingPunct="0">
              <a:defRPr sz="1200" b="1">
                <a:latin typeface="Arial" charset="0"/>
              </a:defRPr>
            </a:lvl1pPr>
          </a:lstStyle>
          <a:p>
            <a:pPr>
              <a:defRPr/>
            </a:pPr>
            <a:endParaRPr lang="en-GB"/>
          </a:p>
        </p:txBody>
      </p:sp>
      <p:sp>
        <p:nvSpPr>
          <p:cNvPr id="74757" name="Rectangle 5">
            <a:extLst>
              <a:ext uri="{FF2B5EF4-FFF2-40B4-BE49-F238E27FC236}">
                <a16:creationId xmlns:a16="http://schemas.microsoft.com/office/drawing/2014/main" id="{CE9CEBFF-6A22-4369-9D31-9CED4EF9DB61}"/>
              </a:ext>
            </a:extLst>
          </p:cNvPr>
          <p:cNvSpPr>
            <a:spLocks noGrp="1" noChangeArrowheads="1"/>
          </p:cNvSpPr>
          <p:nvPr>
            <p:ph type="sldNum" sz="quarter" idx="3"/>
          </p:nvPr>
        </p:nvSpPr>
        <p:spPr bwMode="auto">
          <a:xfrm>
            <a:off x="3849688" y="9378950"/>
            <a:ext cx="2946400" cy="493713"/>
          </a:xfrm>
          <a:prstGeom prst="rect">
            <a:avLst/>
          </a:prstGeom>
          <a:noFill/>
          <a:ln w="9525">
            <a:noFill/>
            <a:miter lim="800000"/>
            <a:headEnd/>
            <a:tailEnd/>
          </a:ln>
          <a:effectLst/>
        </p:spPr>
        <p:txBody>
          <a:bodyPr vert="horz" wrap="square" lIns="92537" tIns="46269" rIns="92537" bIns="46269" numCol="1" anchor="b" anchorCtr="0" compatLnSpc="1">
            <a:prstTxWarp prst="textNoShape">
              <a:avLst/>
            </a:prstTxWarp>
          </a:bodyPr>
          <a:lstStyle>
            <a:lvl1pPr algn="r" eaLnBrk="0" hangingPunct="0">
              <a:defRPr sz="1200" b="1"/>
            </a:lvl1pPr>
          </a:lstStyle>
          <a:p>
            <a:pPr>
              <a:defRPr/>
            </a:pPr>
            <a:fld id="{0534CA4F-C62B-4615-8613-0B85A02FB885}"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D1491BA4-6782-4F5C-821B-5F9D0D790484}"/>
              </a:ext>
            </a:extLst>
          </p:cNvPr>
          <p:cNvSpPr>
            <a:spLocks noGrp="1" noChangeArrowheads="1"/>
          </p:cNvSpPr>
          <p:nvPr>
            <p:ph type="hdr" sz="quarter"/>
          </p:nvPr>
        </p:nvSpPr>
        <p:spPr bwMode="auto">
          <a:xfrm>
            <a:off x="0" y="0"/>
            <a:ext cx="2946400" cy="493713"/>
          </a:xfrm>
          <a:prstGeom prst="rect">
            <a:avLst/>
          </a:prstGeom>
          <a:noFill/>
          <a:ln w="9525">
            <a:noFill/>
            <a:miter lim="800000"/>
            <a:headEnd/>
            <a:tailEnd/>
          </a:ln>
          <a:effectLst/>
        </p:spPr>
        <p:txBody>
          <a:bodyPr vert="horz" wrap="square" lIns="92537" tIns="46269" rIns="92537" bIns="46269" numCol="1" anchor="t" anchorCtr="0" compatLnSpc="1">
            <a:prstTxWarp prst="textNoShape">
              <a:avLst/>
            </a:prstTxWarp>
          </a:bodyPr>
          <a:lstStyle>
            <a:lvl1pPr eaLnBrk="1" hangingPunct="1">
              <a:defRPr sz="1200" b="1">
                <a:latin typeface="Arial" charset="0"/>
              </a:defRPr>
            </a:lvl1pPr>
          </a:lstStyle>
          <a:p>
            <a:pPr>
              <a:defRPr/>
            </a:pPr>
            <a:endParaRPr lang="en-GB"/>
          </a:p>
        </p:txBody>
      </p:sp>
      <p:sp>
        <p:nvSpPr>
          <p:cNvPr id="102403" name="Rectangle 3">
            <a:extLst>
              <a:ext uri="{FF2B5EF4-FFF2-40B4-BE49-F238E27FC236}">
                <a16:creationId xmlns:a16="http://schemas.microsoft.com/office/drawing/2014/main" id="{6A3B7141-7BC2-498F-B3A6-F8B33B1DDF8F}"/>
              </a:ext>
            </a:extLst>
          </p:cNvPr>
          <p:cNvSpPr>
            <a:spLocks noGrp="1" noChangeArrowheads="1"/>
          </p:cNvSpPr>
          <p:nvPr>
            <p:ph type="dt" idx="1"/>
          </p:nvPr>
        </p:nvSpPr>
        <p:spPr bwMode="auto">
          <a:xfrm>
            <a:off x="3851275" y="0"/>
            <a:ext cx="2946400" cy="493713"/>
          </a:xfrm>
          <a:prstGeom prst="rect">
            <a:avLst/>
          </a:prstGeom>
          <a:noFill/>
          <a:ln w="9525">
            <a:noFill/>
            <a:miter lim="800000"/>
            <a:headEnd/>
            <a:tailEnd/>
          </a:ln>
          <a:effectLst/>
        </p:spPr>
        <p:txBody>
          <a:bodyPr vert="horz" wrap="square" lIns="92537" tIns="46269" rIns="92537" bIns="46269" numCol="1" anchor="t" anchorCtr="0" compatLnSpc="1">
            <a:prstTxWarp prst="textNoShape">
              <a:avLst/>
            </a:prstTxWarp>
          </a:bodyPr>
          <a:lstStyle>
            <a:lvl1pPr algn="r" eaLnBrk="1" hangingPunct="1">
              <a:defRPr sz="1200" b="1">
                <a:latin typeface="Arial" charset="0"/>
              </a:defRPr>
            </a:lvl1pPr>
          </a:lstStyle>
          <a:p>
            <a:pPr>
              <a:defRPr/>
            </a:pPr>
            <a:fld id="{7D1566BF-D42C-4D72-93F4-34D903FF6837}" type="datetimeFigureOut">
              <a:rPr lang="en-GB"/>
              <a:pPr>
                <a:defRPr/>
              </a:pPr>
              <a:t>07/12/2017</a:t>
            </a:fld>
            <a:endParaRPr lang="en-GB"/>
          </a:p>
        </p:txBody>
      </p:sp>
      <p:sp>
        <p:nvSpPr>
          <p:cNvPr id="3076" name="Rectangle 4">
            <a:extLst>
              <a:ext uri="{FF2B5EF4-FFF2-40B4-BE49-F238E27FC236}">
                <a16:creationId xmlns:a16="http://schemas.microsoft.com/office/drawing/2014/main" id="{390CA8B7-8128-46BC-91E3-CF7C90CAFF98}"/>
              </a:ext>
            </a:extLst>
          </p:cNvPr>
          <p:cNvSpPr>
            <a:spLocks noGrp="1" noRot="1" noChangeAspect="1" noChangeArrowheads="1" noTextEdit="1"/>
          </p:cNvSpPr>
          <p:nvPr>
            <p:ph type="sldImg" idx="2"/>
          </p:nvPr>
        </p:nvSpPr>
        <p:spPr bwMode="auto">
          <a:xfrm>
            <a:off x="930275" y="739775"/>
            <a:ext cx="4937125" cy="37036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5" name="Rectangle 5">
            <a:extLst>
              <a:ext uri="{FF2B5EF4-FFF2-40B4-BE49-F238E27FC236}">
                <a16:creationId xmlns:a16="http://schemas.microsoft.com/office/drawing/2014/main" id="{B8FF9AD1-B873-490A-958E-51C90A3A6990}"/>
              </a:ext>
            </a:extLst>
          </p:cNvPr>
          <p:cNvSpPr>
            <a:spLocks noGrp="1" noChangeArrowheads="1"/>
          </p:cNvSpPr>
          <p:nvPr>
            <p:ph type="body" sz="quarter" idx="3"/>
          </p:nvPr>
        </p:nvSpPr>
        <p:spPr bwMode="auto">
          <a:xfrm>
            <a:off x="906463" y="4689475"/>
            <a:ext cx="4984750" cy="4445000"/>
          </a:xfrm>
          <a:prstGeom prst="rect">
            <a:avLst/>
          </a:prstGeom>
          <a:noFill/>
          <a:ln w="9525">
            <a:noFill/>
            <a:miter lim="800000"/>
            <a:headEnd/>
            <a:tailEnd/>
          </a:ln>
          <a:effectLst/>
        </p:spPr>
        <p:txBody>
          <a:bodyPr vert="horz" wrap="square" lIns="92537" tIns="46269" rIns="92537" bIns="46269"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02406" name="Rectangle 6">
            <a:extLst>
              <a:ext uri="{FF2B5EF4-FFF2-40B4-BE49-F238E27FC236}">
                <a16:creationId xmlns:a16="http://schemas.microsoft.com/office/drawing/2014/main" id="{DF6E196C-020A-4D3D-87D3-1A76FB2C4F3C}"/>
              </a:ext>
            </a:extLst>
          </p:cNvPr>
          <p:cNvSpPr>
            <a:spLocks noGrp="1" noChangeArrowheads="1"/>
          </p:cNvSpPr>
          <p:nvPr>
            <p:ph type="ftr" sz="quarter" idx="4"/>
          </p:nvPr>
        </p:nvSpPr>
        <p:spPr bwMode="auto">
          <a:xfrm>
            <a:off x="0" y="9380538"/>
            <a:ext cx="2946400" cy="493712"/>
          </a:xfrm>
          <a:prstGeom prst="rect">
            <a:avLst/>
          </a:prstGeom>
          <a:noFill/>
          <a:ln w="9525">
            <a:noFill/>
            <a:miter lim="800000"/>
            <a:headEnd/>
            <a:tailEnd/>
          </a:ln>
          <a:effectLst/>
        </p:spPr>
        <p:txBody>
          <a:bodyPr vert="horz" wrap="square" lIns="92537" tIns="46269" rIns="92537" bIns="46269" numCol="1" anchor="b" anchorCtr="0" compatLnSpc="1">
            <a:prstTxWarp prst="textNoShape">
              <a:avLst/>
            </a:prstTxWarp>
          </a:bodyPr>
          <a:lstStyle>
            <a:lvl1pPr eaLnBrk="1" hangingPunct="1">
              <a:defRPr sz="1200" b="1">
                <a:latin typeface="Arial" charset="0"/>
              </a:defRPr>
            </a:lvl1pPr>
          </a:lstStyle>
          <a:p>
            <a:pPr>
              <a:defRPr/>
            </a:pPr>
            <a:endParaRPr lang="en-GB"/>
          </a:p>
        </p:txBody>
      </p:sp>
      <p:sp>
        <p:nvSpPr>
          <p:cNvPr id="102407" name="Rectangle 7">
            <a:extLst>
              <a:ext uri="{FF2B5EF4-FFF2-40B4-BE49-F238E27FC236}">
                <a16:creationId xmlns:a16="http://schemas.microsoft.com/office/drawing/2014/main" id="{403767A8-1CF4-4A19-B76E-6470C7A2AB5D}"/>
              </a:ext>
            </a:extLst>
          </p:cNvPr>
          <p:cNvSpPr>
            <a:spLocks noGrp="1" noChangeArrowheads="1"/>
          </p:cNvSpPr>
          <p:nvPr>
            <p:ph type="sldNum" sz="quarter" idx="5"/>
          </p:nvPr>
        </p:nvSpPr>
        <p:spPr bwMode="auto">
          <a:xfrm>
            <a:off x="3851275" y="9380538"/>
            <a:ext cx="2946400" cy="493712"/>
          </a:xfrm>
          <a:prstGeom prst="rect">
            <a:avLst/>
          </a:prstGeom>
          <a:noFill/>
          <a:ln w="9525">
            <a:noFill/>
            <a:miter lim="800000"/>
            <a:headEnd/>
            <a:tailEnd/>
          </a:ln>
          <a:effectLst/>
        </p:spPr>
        <p:txBody>
          <a:bodyPr vert="horz" wrap="square" lIns="92537" tIns="46269" rIns="92537" bIns="46269" numCol="1" anchor="b" anchorCtr="0" compatLnSpc="1">
            <a:prstTxWarp prst="textNoShape">
              <a:avLst/>
            </a:prstTxWarp>
          </a:bodyPr>
          <a:lstStyle>
            <a:lvl1pPr algn="r" eaLnBrk="1" hangingPunct="1">
              <a:defRPr sz="1200" b="1"/>
            </a:lvl1pPr>
          </a:lstStyle>
          <a:p>
            <a:pPr>
              <a:defRPr/>
            </a:pPr>
            <a:fld id="{059CE127-28FF-4A40-80DB-EB24A10E913C}"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A407F4C1-AA38-4857-87A9-6F71EE4D9E4E}"/>
              </a:ext>
            </a:extLst>
          </p:cNvPr>
          <p:cNvSpPr>
            <a:spLocks noGrp="1" noRot="1" noChangeAspect="1" noChangeArrowheads="1" noTextEdit="1"/>
          </p:cNvSpPr>
          <p:nvPr>
            <p:ph type="sldImg"/>
          </p:nvPr>
        </p:nvSpPr>
        <p:spPr>
          <a:ln/>
        </p:spPr>
      </p:sp>
      <p:sp>
        <p:nvSpPr>
          <p:cNvPr id="6147" name="Rectangle 3">
            <a:extLst>
              <a:ext uri="{FF2B5EF4-FFF2-40B4-BE49-F238E27FC236}">
                <a16:creationId xmlns:a16="http://schemas.microsoft.com/office/drawing/2014/main" id="{B2B9BAE4-20BB-48AF-A915-488A0E840DC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z="16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083697E5-A313-48B5-828F-931C2607922C}"/>
              </a:ext>
            </a:extLst>
          </p:cNvPr>
          <p:cNvSpPr>
            <a:spLocks noGrp="1" noRot="1" noChangeAspect="1" noTextEdit="1"/>
          </p:cNvSpPr>
          <p:nvPr>
            <p:ph type="sldImg"/>
          </p:nvPr>
        </p:nvSpPr>
        <p:spPr>
          <a:ln/>
        </p:spPr>
      </p:sp>
      <p:sp>
        <p:nvSpPr>
          <p:cNvPr id="36867" name="Notes Placeholder 2">
            <a:extLst>
              <a:ext uri="{FF2B5EF4-FFF2-40B4-BE49-F238E27FC236}">
                <a16:creationId xmlns:a16="http://schemas.microsoft.com/office/drawing/2014/main" id="{75E7F578-C672-454B-B2E6-0106C63FC05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3925"/>
            <a:endParaRPr lang="en-GB" altLang="en-US"/>
          </a:p>
        </p:txBody>
      </p:sp>
      <p:sp>
        <p:nvSpPr>
          <p:cNvPr id="36868" name="Slide Number Placeholder 3">
            <a:extLst>
              <a:ext uri="{FF2B5EF4-FFF2-40B4-BE49-F238E27FC236}">
                <a16:creationId xmlns:a16="http://schemas.microsoft.com/office/drawing/2014/main" id="{5C2BBCE5-005E-4FCF-9493-4D3736F7BDA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91697DD-55A4-4283-986A-CD5629180564}" type="slidenum">
              <a:rPr lang="en-GB" altLang="en-US" smtClean="0">
                <a:latin typeface="Arial" panose="020B0604020202020204" pitchFamily="34" charset="0"/>
              </a:rPr>
              <a:pPr>
                <a:spcBef>
                  <a:spcPct val="0"/>
                </a:spcBef>
              </a:pPr>
              <a:t>24</a:t>
            </a:fld>
            <a:endParaRPr lang="en-GB" altLang="en-U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5F4E7602-B5F8-4287-BC07-D2C4B355717C}"/>
              </a:ext>
            </a:extLst>
          </p:cNvPr>
          <p:cNvSpPr>
            <a:spLocks noGrp="1" noRot="1" noChangeAspect="1" noTextEdit="1"/>
          </p:cNvSpPr>
          <p:nvPr>
            <p:ph type="sldImg"/>
          </p:nvPr>
        </p:nvSpPr>
        <p:spPr>
          <a:ln/>
        </p:spPr>
      </p:sp>
      <p:sp>
        <p:nvSpPr>
          <p:cNvPr id="38915" name="Notes Placeholder 2">
            <a:extLst>
              <a:ext uri="{FF2B5EF4-FFF2-40B4-BE49-F238E27FC236}">
                <a16:creationId xmlns:a16="http://schemas.microsoft.com/office/drawing/2014/main" id="{FCD87971-BBB4-4C3C-B7FC-C78488F3E95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de-DE"/>
          </a:p>
        </p:txBody>
      </p:sp>
      <p:sp>
        <p:nvSpPr>
          <p:cNvPr id="38916" name="Slide Number Placeholder 3">
            <a:extLst>
              <a:ext uri="{FF2B5EF4-FFF2-40B4-BE49-F238E27FC236}">
                <a16:creationId xmlns:a16="http://schemas.microsoft.com/office/drawing/2014/main" id="{3CCF6CD8-F605-4EC4-BB90-4B0B082F652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4B86415-DA11-4DDB-830C-D6B1DAAE3062}" type="slidenum">
              <a:rPr lang="en-GB" altLang="en-US" smtClean="0"/>
              <a:pPr/>
              <a:t>25</a:t>
            </a:fld>
            <a:endParaRPr lang="en-GB"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B7444E69-ED1D-48BA-BAD1-5CD17AEF4C93}"/>
              </a:ext>
            </a:extLst>
          </p:cNvPr>
          <p:cNvSpPr>
            <a:spLocks noGrp="1" noRot="1" noChangeAspect="1" noTextEdit="1"/>
          </p:cNvSpPr>
          <p:nvPr>
            <p:ph type="sldImg"/>
          </p:nvPr>
        </p:nvSpPr>
        <p:spPr>
          <a:ln/>
        </p:spPr>
      </p:sp>
      <p:sp>
        <p:nvSpPr>
          <p:cNvPr id="40963" name="Notes Placeholder 2">
            <a:extLst>
              <a:ext uri="{FF2B5EF4-FFF2-40B4-BE49-F238E27FC236}">
                <a16:creationId xmlns:a16="http://schemas.microsoft.com/office/drawing/2014/main" id="{8D103CA1-FB9D-4A00-8214-0CEB7B67F49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de-DE"/>
          </a:p>
        </p:txBody>
      </p:sp>
      <p:sp>
        <p:nvSpPr>
          <p:cNvPr id="40964" name="Slide Number Placeholder 3">
            <a:extLst>
              <a:ext uri="{FF2B5EF4-FFF2-40B4-BE49-F238E27FC236}">
                <a16:creationId xmlns:a16="http://schemas.microsoft.com/office/drawing/2014/main" id="{55C46515-A317-4351-B677-14296A064FF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17E0683-8E14-46C6-BDE6-2BF6D49499D2}" type="slidenum">
              <a:rPr lang="en-GB" altLang="en-US" smtClean="0"/>
              <a:pPr/>
              <a:t>26</a:t>
            </a:fld>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78D4E5F9-6183-469D-A7AB-1D183181B6F7}"/>
              </a:ext>
            </a:extLst>
          </p:cNvPr>
          <p:cNvSpPr>
            <a:spLocks noGrp="1" noRot="1" noChangeAspect="1" noTextEdit="1"/>
          </p:cNvSpPr>
          <p:nvPr>
            <p:ph type="sldImg"/>
          </p:nvPr>
        </p:nvSpPr>
        <p:spPr>
          <a:ln/>
        </p:spPr>
      </p:sp>
      <p:sp>
        <p:nvSpPr>
          <p:cNvPr id="14339" name="Notes Placeholder 2">
            <a:extLst>
              <a:ext uri="{FF2B5EF4-FFF2-40B4-BE49-F238E27FC236}">
                <a16:creationId xmlns:a16="http://schemas.microsoft.com/office/drawing/2014/main" id="{05E005F2-A4AF-4D79-A228-51280D5E5E5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14340" name="Slide Number Placeholder 3">
            <a:extLst>
              <a:ext uri="{FF2B5EF4-FFF2-40B4-BE49-F238E27FC236}">
                <a16:creationId xmlns:a16="http://schemas.microsoft.com/office/drawing/2014/main" id="{079B4E7A-8875-44F1-9D88-55CEEE6D201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AAE6CDC-2CB3-430F-95B0-1F659F319F65}" type="slidenum">
              <a:rPr lang="en-GB" altLang="en-US" smtClean="0"/>
              <a:pPr/>
              <a:t>8</a:t>
            </a:fld>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4FCDD984-9549-4DB4-9A5D-681FF68DB52D}"/>
              </a:ext>
            </a:extLst>
          </p:cNvPr>
          <p:cNvSpPr>
            <a:spLocks noGrp="1" noRot="1" noChangeAspect="1" noTextEdit="1"/>
          </p:cNvSpPr>
          <p:nvPr>
            <p:ph type="sldImg"/>
          </p:nvPr>
        </p:nvSpPr>
        <p:spPr>
          <a:ln/>
        </p:spPr>
      </p:sp>
      <p:sp>
        <p:nvSpPr>
          <p:cNvPr id="20483" name="Notes Placeholder 2">
            <a:extLst>
              <a:ext uri="{FF2B5EF4-FFF2-40B4-BE49-F238E27FC236}">
                <a16:creationId xmlns:a16="http://schemas.microsoft.com/office/drawing/2014/main" id="{94F3A828-BE02-4339-9D99-EA468B94004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20484" name="Slide Number Placeholder 3">
            <a:extLst>
              <a:ext uri="{FF2B5EF4-FFF2-40B4-BE49-F238E27FC236}">
                <a16:creationId xmlns:a16="http://schemas.microsoft.com/office/drawing/2014/main" id="{07F935FA-8A45-4901-8BB8-AE44C6CF040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27C1C00-582F-43B2-954F-DF716477B0AC}" type="slidenum">
              <a:rPr lang="en-GB" altLang="en-US" smtClean="0"/>
              <a:pPr/>
              <a:t>13</a:t>
            </a:fld>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A71383A6-D11B-4C6E-8FB4-1B05C19851B6}"/>
              </a:ext>
            </a:extLst>
          </p:cNvPr>
          <p:cNvSpPr>
            <a:spLocks noGrp="1" noRot="1" noChangeAspect="1" noTextEdit="1"/>
          </p:cNvSpPr>
          <p:nvPr>
            <p:ph type="sldImg"/>
          </p:nvPr>
        </p:nvSpPr>
        <p:spPr>
          <a:ln/>
        </p:spPr>
      </p:sp>
      <p:sp>
        <p:nvSpPr>
          <p:cNvPr id="22531" name="Notes Placeholder 2">
            <a:extLst>
              <a:ext uri="{FF2B5EF4-FFF2-40B4-BE49-F238E27FC236}">
                <a16:creationId xmlns:a16="http://schemas.microsoft.com/office/drawing/2014/main" id="{4EA9F200-DE78-48FE-8325-217520A5ECC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de-DE"/>
          </a:p>
        </p:txBody>
      </p:sp>
      <p:sp>
        <p:nvSpPr>
          <p:cNvPr id="22532" name="Slide Number Placeholder 3">
            <a:extLst>
              <a:ext uri="{FF2B5EF4-FFF2-40B4-BE49-F238E27FC236}">
                <a16:creationId xmlns:a16="http://schemas.microsoft.com/office/drawing/2014/main" id="{7998C020-956B-473A-BAFC-D2E1C841686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A623AD3-4698-4D55-92B4-CFDD1354C716}" type="slidenum">
              <a:rPr lang="en-GB" altLang="en-US" smtClean="0"/>
              <a:pPr/>
              <a:t>14</a:t>
            </a:fld>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449DB876-D19F-4247-BD7D-F41746B26790}"/>
              </a:ext>
            </a:extLst>
          </p:cNvPr>
          <p:cNvSpPr>
            <a:spLocks noGrp="1" noRot="1" noChangeAspect="1" noTextEdit="1"/>
          </p:cNvSpPr>
          <p:nvPr>
            <p:ph type="sldImg"/>
          </p:nvPr>
        </p:nvSpPr>
        <p:spPr>
          <a:ln/>
        </p:spPr>
      </p:sp>
      <p:sp>
        <p:nvSpPr>
          <p:cNvPr id="25603" name="Notes Placeholder 2">
            <a:extLst>
              <a:ext uri="{FF2B5EF4-FFF2-40B4-BE49-F238E27FC236}">
                <a16:creationId xmlns:a16="http://schemas.microsoft.com/office/drawing/2014/main" id="{B0A62A6D-C029-46ED-BF2D-178669B791A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25604" name="Slide Number Placeholder 3">
            <a:extLst>
              <a:ext uri="{FF2B5EF4-FFF2-40B4-BE49-F238E27FC236}">
                <a16:creationId xmlns:a16="http://schemas.microsoft.com/office/drawing/2014/main" id="{6F94900D-C7ED-472A-A46C-40173841D89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F51E6AE-6D32-42BC-8273-9D9459B37D5D}" type="slidenum">
              <a:rPr lang="en-GB" altLang="en-US" smtClean="0">
                <a:latin typeface="Arial" panose="020B0604020202020204" pitchFamily="34" charset="0"/>
              </a:rPr>
              <a:pPr>
                <a:spcBef>
                  <a:spcPct val="0"/>
                </a:spcBef>
              </a:pPr>
              <a:t>16</a:t>
            </a:fld>
            <a:endParaRPr lang="en-GB"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EEC3537B-B2EA-4F4C-A923-4DA73A7DCAF1}"/>
              </a:ext>
            </a:extLst>
          </p:cNvPr>
          <p:cNvSpPr>
            <a:spLocks noGrp="1" noRot="1" noChangeAspect="1" noTextEdit="1"/>
          </p:cNvSpPr>
          <p:nvPr>
            <p:ph type="sldImg"/>
          </p:nvPr>
        </p:nvSpPr>
        <p:spPr>
          <a:ln/>
        </p:spPr>
      </p:sp>
      <p:sp>
        <p:nvSpPr>
          <p:cNvPr id="27651" name="Notes Placeholder 2">
            <a:extLst>
              <a:ext uri="{FF2B5EF4-FFF2-40B4-BE49-F238E27FC236}">
                <a16:creationId xmlns:a16="http://schemas.microsoft.com/office/drawing/2014/main" id="{290358DB-5158-4CFE-9E34-EA0F5F0F798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z="1600"/>
          </a:p>
        </p:txBody>
      </p:sp>
      <p:sp>
        <p:nvSpPr>
          <p:cNvPr id="27652" name="Slide Number Placeholder 3">
            <a:extLst>
              <a:ext uri="{FF2B5EF4-FFF2-40B4-BE49-F238E27FC236}">
                <a16:creationId xmlns:a16="http://schemas.microsoft.com/office/drawing/2014/main" id="{6706C763-71CD-4BB6-A1BE-85F6E1058B1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767FA65-37FB-4C09-A327-7CF106823103}" type="slidenum">
              <a:rPr lang="en-GB" altLang="en-US" smtClean="0">
                <a:latin typeface="Arial" panose="020B0604020202020204" pitchFamily="34" charset="0"/>
              </a:rPr>
              <a:pPr>
                <a:spcBef>
                  <a:spcPct val="0"/>
                </a:spcBef>
              </a:pPr>
              <a:t>17</a:t>
            </a:fld>
            <a:endParaRPr lang="en-GB"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8C3E8E74-05B1-4893-80FC-A64CE08463AF}"/>
              </a:ext>
            </a:extLst>
          </p:cNvPr>
          <p:cNvSpPr>
            <a:spLocks noGrp="1" noRot="1" noChangeAspect="1" noTextEdit="1"/>
          </p:cNvSpPr>
          <p:nvPr>
            <p:ph type="sldImg"/>
          </p:nvPr>
        </p:nvSpPr>
        <p:spPr>
          <a:ln/>
        </p:spPr>
      </p:sp>
      <p:sp>
        <p:nvSpPr>
          <p:cNvPr id="29699" name="Notes Placeholder 2">
            <a:extLst>
              <a:ext uri="{FF2B5EF4-FFF2-40B4-BE49-F238E27FC236}">
                <a16:creationId xmlns:a16="http://schemas.microsoft.com/office/drawing/2014/main" id="{05EDEB43-DB07-4F1C-BF2C-2291E8C0C7A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solidFill>
                <a:srgbClr val="FF0000"/>
              </a:solidFill>
            </a:endParaRPr>
          </a:p>
        </p:txBody>
      </p:sp>
      <p:sp>
        <p:nvSpPr>
          <p:cNvPr id="29700" name="Slide Number Placeholder 3">
            <a:extLst>
              <a:ext uri="{FF2B5EF4-FFF2-40B4-BE49-F238E27FC236}">
                <a16:creationId xmlns:a16="http://schemas.microsoft.com/office/drawing/2014/main" id="{430E0CC5-274D-4CFE-AF24-855CBB71BAC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0D64F8A-B716-42A2-B67D-F92456E00D48}" type="slidenum">
              <a:rPr lang="en-GB" altLang="en-US" smtClean="0">
                <a:latin typeface="Arial" panose="020B0604020202020204" pitchFamily="34" charset="0"/>
              </a:rPr>
              <a:pPr>
                <a:spcBef>
                  <a:spcPct val="0"/>
                </a:spcBef>
              </a:pPr>
              <a:t>18</a:t>
            </a:fld>
            <a:endParaRPr lang="en-GB"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8C3E8E74-05B1-4893-80FC-A64CE08463AF}"/>
              </a:ext>
            </a:extLst>
          </p:cNvPr>
          <p:cNvSpPr>
            <a:spLocks noGrp="1" noRot="1" noChangeAspect="1" noTextEdit="1"/>
          </p:cNvSpPr>
          <p:nvPr>
            <p:ph type="sldImg"/>
          </p:nvPr>
        </p:nvSpPr>
        <p:spPr>
          <a:ln/>
        </p:spPr>
      </p:sp>
      <p:sp>
        <p:nvSpPr>
          <p:cNvPr id="29699" name="Notes Placeholder 2">
            <a:extLst>
              <a:ext uri="{FF2B5EF4-FFF2-40B4-BE49-F238E27FC236}">
                <a16:creationId xmlns:a16="http://schemas.microsoft.com/office/drawing/2014/main" id="{05EDEB43-DB07-4F1C-BF2C-2291E8C0C7A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solidFill>
                <a:srgbClr val="FF0000"/>
              </a:solidFill>
            </a:endParaRPr>
          </a:p>
        </p:txBody>
      </p:sp>
      <p:sp>
        <p:nvSpPr>
          <p:cNvPr id="29700" name="Slide Number Placeholder 3">
            <a:extLst>
              <a:ext uri="{FF2B5EF4-FFF2-40B4-BE49-F238E27FC236}">
                <a16:creationId xmlns:a16="http://schemas.microsoft.com/office/drawing/2014/main" id="{430E0CC5-274D-4CFE-AF24-855CBB71BAC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0D64F8A-B716-42A2-B67D-F92456E00D48}" type="slidenum">
              <a:rPr lang="en-GB" altLang="en-US" smtClean="0">
                <a:latin typeface="Arial" panose="020B0604020202020204" pitchFamily="34" charset="0"/>
              </a:rPr>
              <a:pPr>
                <a:spcBef>
                  <a:spcPct val="0"/>
                </a:spcBef>
              </a:pPr>
              <a:t>19</a:t>
            </a:fld>
            <a:endParaRPr lang="en-GB" altLang="en-US">
              <a:latin typeface="Arial" panose="020B0604020202020204" pitchFamily="34" charset="0"/>
            </a:endParaRPr>
          </a:p>
        </p:txBody>
      </p:sp>
    </p:spTree>
    <p:extLst>
      <p:ext uri="{BB962C8B-B14F-4D97-AF65-F5344CB8AC3E}">
        <p14:creationId xmlns:p14="http://schemas.microsoft.com/office/powerpoint/2010/main" val="24375936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9447CAF3-189E-45DB-9005-55C8D3FAC57E}"/>
              </a:ext>
            </a:extLst>
          </p:cNvPr>
          <p:cNvSpPr>
            <a:spLocks noGrp="1" noRot="1" noChangeAspect="1" noTextEdit="1"/>
          </p:cNvSpPr>
          <p:nvPr>
            <p:ph type="sldImg"/>
          </p:nvPr>
        </p:nvSpPr>
        <p:spPr>
          <a:ln/>
        </p:spPr>
      </p:sp>
      <p:sp>
        <p:nvSpPr>
          <p:cNvPr id="32771" name="Notes Placeholder 2">
            <a:extLst>
              <a:ext uri="{FF2B5EF4-FFF2-40B4-BE49-F238E27FC236}">
                <a16:creationId xmlns:a16="http://schemas.microsoft.com/office/drawing/2014/main" id="{691F0133-22B8-4E89-9312-E687B084C8C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a:solidFill>
                <a:srgbClr val="FF0000"/>
              </a:solidFill>
            </a:endParaRPr>
          </a:p>
        </p:txBody>
      </p:sp>
      <p:sp>
        <p:nvSpPr>
          <p:cNvPr id="32772" name="Slide Number Placeholder 3">
            <a:extLst>
              <a:ext uri="{FF2B5EF4-FFF2-40B4-BE49-F238E27FC236}">
                <a16:creationId xmlns:a16="http://schemas.microsoft.com/office/drawing/2014/main" id="{C9C191C8-3ACB-4567-A988-28BC9AC0273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CD53F1D-6422-4D37-BCF2-367915023C9B}" type="slidenum">
              <a:rPr lang="en-GB" altLang="en-US" smtClean="0">
                <a:latin typeface="Arial" panose="020B0604020202020204" pitchFamily="34" charset="0"/>
              </a:rPr>
              <a:pPr>
                <a:spcBef>
                  <a:spcPct val="0"/>
                </a:spcBef>
              </a:pPr>
              <a:t>21</a:t>
            </a:fld>
            <a:endParaRPr lang="en-GB"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10">
            <a:extLst>
              <a:ext uri="{FF2B5EF4-FFF2-40B4-BE49-F238E27FC236}">
                <a16:creationId xmlns:a16="http://schemas.microsoft.com/office/drawing/2014/main" id="{B2DD917E-E7F5-441B-AECB-80B1BE0E809F}"/>
              </a:ext>
            </a:extLst>
          </p:cNvPr>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5" name="Group 15">
            <a:extLst>
              <a:ext uri="{FF2B5EF4-FFF2-40B4-BE49-F238E27FC236}">
                <a16:creationId xmlns:a16="http://schemas.microsoft.com/office/drawing/2014/main" id="{93389BE4-FC6E-4D4F-89B4-C0B443803D26}"/>
              </a:ext>
            </a:extLst>
          </p:cNvPr>
          <p:cNvGrpSpPr>
            <a:grpSpLocks/>
          </p:cNvGrpSpPr>
          <p:nvPr/>
        </p:nvGrpSpPr>
        <p:grpSpPr bwMode="auto">
          <a:xfrm>
            <a:off x="-3175" y="4953000"/>
            <a:ext cx="9147175" cy="1911350"/>
            <a:chOff x="-3765" y="4832896"/>
            <a:chExt cx="9147765" cy="2032192"/>
          </a:xfrm>
        </p:grpSpPr>
        <p:sp>
          <p:nvSpPr>
            <p:cNvPr id="6" name="Freeform 15">
              <a:extLst>
                <a:ext uri="{FF2B5EF4-FFF2-40B4-BE49-F238E27FC236}">
                  <a16:creationId xmlns:a16="http://schemas.microsoft.com/office/drawing/2014/main" id="{A6D51F53-3CE3-4859-A43C-1DD26247C791}"/>
                </a:ext>
              </a:extLst>
            </p:cNvPr>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endParaRPr>
            </a:p>
          </p:txBody>
        </p:sp>
        <p:sp>
          <p:nvSpPr>
            <p:cNvPr id="7" name="Freeform 18">
              <a:extLst>
                <a:ext uri="{FF2B5EF4-FFF2-40B4-BE49-F238E27FC236}">
                  <a16:creationId xmlns:a16="http://schemas.microsoft.com/office/drawing/2014/main" id="{4D0DD228-1B98-499E-8F4A-C20EAAAA65B8}"/>
                </a:ext>
              </a:extLst>
            </p:cNvPr>
            <p:cNvSpPr>
              <a:spLocks/>
            </p:cNvSpPr>
            <p:nvPr/>
          </p:nvSpPr>
          <p:spPr bwMode="auto">
            <a:xfrm>
              <a:off x="35926" y="5135025"/>
              <a:ext cx="9108074" cy="838869"/>
            </a:xfrm>
            <a:custGeom>
              <a:avLst/>
              <a:gdLst>
                <a:gd name="T0" fmla="*/ 0 w 5760"/>
                <a:gd name="T1" fmla="*/ 0 h 528"/>
                <a:gd name="T2" fmla="*/ 2147483646 w 5760"/>
                <a:gd name="T3" fmla="*/ 0 h 528"/>
                <a:gd name="T4" fmla="*/ 2147483646 w 5760"/>
                <a:gd name="T5" fmla="*/ 2147483646 h 528"/>
                <a:gd name="T6" fmla="*/ 2147483646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de-DE"/>
            </a:p>
          </p:txBody>
        </p:sp>
        <p:sp>
          <p:nvSpPr>
            <p:cNvPr id="8" name="Freeform 18">
              <a:extLst>
                <a:ext uri="{FF2B5EF4-FFF2-40B4-BE49-F238E27FC236}">
                  <a16:creationId xmlns:a16="http://schemas.microsoft.com/office/drawing/2014/main" id="{9B759BC6-E7AE-4035-95AB-3367E1CD1E76}"/>
                </a:ext>
              </a:extLst>
            </p:cNvPr>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10" name="Straight Connector 19">
              <a:extLst>
                <a:ext uri="{FF2B5EF4-FFF2-40B4-BE49-F238E27FC236}">
                  <a16:creationId xmlns:a16="http://schemas.microsoft.com/office/drawing/2014/main" id="{77AFAAEE-799C-4FF2-8DD0-CB25D68E0347}"/>
                </a:ext>
              </a:extLst>
            </p:cNvPr>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11" name="Date Placeholder 29">
            <a:extLst>
              <a:ext uri="{FF2B5EF4-FFF2-40B4-BE49-F238E27FC236}">
                <a16:creationId xmlns:a16="http://schemas.microsoft.com/office/drawing/2014/main" id="{C2692CEE-C01F-4C4C-88CB-87E36D6117EB}"/>
              </a:ext>
            </a:extLst>
          </p:cNvPr>
          <p:cNvSpPr>
            <a:spLocks noGrp="1"/>
          </p:cNvSpPr>
          <p:nvPr>
            <p:ph type="dt" sz="half" idx="10"/>
          </p:nvPr>
        </p:nvSpPr>
        <p:spPr/>
        <p:txBody>
          <a:bodyPr/>
          <a:lstStyle>
            <a:lvl1pPr>
              <a:defRPr>
                <a:solidFill>
                  <a:srgbClr val="FFFFFF"/>
                </a:solidFill>
              </a:defRPr>
            </a:lvl1pPr>
            <a:extLst/>
          </a:lstStyle>
          <a:p>
            <a:pPr>
              <a:defRPr/>
            </a:pPr>
            <a:fld id="{624EC980-FAD2-485E-A069-ECE2CC0D78A1}" type="datetimeFigureOut">
              <a:rPr lang="en-US"/>
              <a:pPr>
                <a:defRPr/>
              </a:pPr>
              <a:t>12/7/2017</a:t>
            </a:fld>
            <a:endParaRPr lang="en-GB"/>
          </a:p>
        </p:txBody>
      </p:sp>
      <p:sp>
        <p:nvSpPr>
          <p:cNvPr id="12" name="Footer Placeholder 18">
            <a:extLst>
              <a:ext uri="{FF2B5EF4-FFF2-40B4-BE49-F238E27FC236}">
                <a16:creationId xmlns:a16="http://schemas.microsoft.com/office/drawing/2014/main" id="{C5DBD21D-8B8C-4D77-8B09-CB74711F5C02}"/>
              </a:ext>
            </a:extLst>
          </p:cNvPr>
          <p:cNvSpPr>
            <a:spLocks noGrp="1"/>
          </p:cNvSpPr>
          <p:nvPr>
            <p:ph type="ftr" sz="quarter" idx="11"/>
          </p:nvPr>
        </p:nvSpPr>
        <p:spPr/>
        <p:txBody>
          <a:bodyPr/>
          <a:lstStyle>
            <a:lvl1pPr>
              <a:defRPr>
                <a:solidFill>
                  <a:schemeClr val="accent1">
                    <a:tint val="20000"/>
                  </a:schemeClr>
                </a:solidFill>
              </a:defRPr>
            </a:lvl1pPr>
            <a:extLst/>
          </a:lstStyle>
          <a:p>
            <a:pPr>
              <a:defRPr/>
            </a:pPr>
            <a:endParaRPr lang="en-GB"/>
          </a:p>
        </p:txBody>
      </p:sp>
      <p:sp>
        <p:nvSpPr>
          <p:cNvPr id="13" name="Slide Number Placeholder 26">
            <a:extLst>
              <a:ext uri="{FF2B5EF4-FFF2-40B4-BE49-F238E27FC236}">
                <a16:creationId xmlns:a16="http://schemas.microsoft.com/office/drawing/2014/main" id="{0C1C3762-9E56-4F25-95A7-4CA868949DC8}"/>
              </a:ext>
            </a:extLst>
          </p:cNvPr>
          <p:cNvSpPr>
            <a:spLocks noGrp="1"/>
          </p:cNvSpPr>
          <p:nvPr>
            <p:ph type="sldNum" sz="quarter" idx="12"/>
          </p:nvPr>
        </p:nvSpPr>
        <p:spPr/>
        <p:txBody>
          <a:bodyPr/>
          <a:lstStyle>
            <a:lvl1pPr>
              <a:defRPr>
                <a:solidFill>
                  <a:srgbClr val="FFFFFF"/>
                </a:solidFill>
              </a:defRPr>
            </a:lvl1pPr>
          </a:lstStyle>
          <a:p>
            <a:pPr>
              <a:defRPr/>
            </a:pPr>
            <a:fld id="{8A1258C3-27D2-4D27-A8D3-5F93DBD4067A}" type="slidenum">
              <a:rPr lang="en-GB" altLang="en-US"/>
              <a:pPr>
                <a:defRPr/>
              </a:pPr>
              <a:t>‹#›</a:t>
            </a:fld>
            <a:endParaRPr lang="en-GB" altLang="en-US"/>
          </a:p>
        </p:txBody>
      </p:sp>
    </p:spTree>
    <p:extLst>
      <p:ext uri="{BB962C8B-B14F-4D97-AF65-F5344CB8AC3E}">
        <p14:creationId xmlns:p14="http://schemas.microsoft.com/office/powerpoint/2010/main" val="3924624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Date Placeholder 9">
            <a:extLst>
              <a:ext uri="{FF2B5EF4-FFF2-40B4-BE49-F238E27FC236}">
                <a16:creationId xmlns:a16="http://schemas.microsoft.com/office/drawing/2014/main" id="{F2F0B498-A183-4502-B0E3-D2C93E030931}"/>
              </a:ext>
            </a:extLst>
          </p:cNvPr>
          <p:cNvSpPr>
            <a:spLocks noGrp="1"/>
          </p:cNvSpPr>
          <p:nvPr>
            <p:ph type="dt" sz="half" idx="10"/>
          </p:nvPr>
        </p:nvSpPr>
        <p:spPr/>
        <p:txBody>
          <a:bodyPr/>
          <a:lstStyle>
            <a:lvl1pPr>
              <a:defRPr/>
            </a:lvl1pPr>
          </a:lstStyle>
          <a:p>
            <a:pPr>
              <a:defRPr/>
            </a:pPr>
            <a:fld id="{1A4397EC-7080-4AF9-AA30-5E37D41D0E9C}" type="datetimeFigureOut">
              <a:rPr lang="en-US"/>
              <a:pPr>
                <a:defRPr/>
              </a:pPr>
              <a:t>12/7/2017</a:t>
            </a:fld>
            <a:endParaRPr lang="en-GB"/>
          </a:p>
        </p:txBody>
      </p:sp>
      <p:sp>
        <p:nvSpPr>
          <p:cNvPr id="5" name="Footer Placeholder 21">
            <a:extLst>
              <a:ext uri="{FF2B5EF4-FFF2-40B4-BE49-F238E27FC236}">
                <a16:creationId xmlns:a16="http://schemas.microsoft.com/office/drawing/2014/main" id="{E3AB39F8-7194-46A5-B341-F8CD449542EB}"/>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17">
            <a:extLst>
              <a:ext uri="{FF2B5EF4-FFF2-40B4-BE49-F238E27FC236}">
                <a16:creationId xmlns:a16="http://schemas.microsoft.com/office/drawing/2014/main" id="{D9845D1A-47B0-42A1-B973-FF4AC6E03C0E}"/>
              </a:ext>
            </a:extLst>
          </p:cNvPr>
          <p:cNvSpPr>
            <a:spLocks noGrp="1"/>
          </p:cNvSpPr>
          <p:nvPr>
            <p:ph type="sldNum" sz="quarter" idx="12"/>
          </p:nvPr>
        </p:nvSpPr>
        <p:spPr/>
        <p:txBody>
          <a:bodyPr/>
          <a:lstStyle>
            <a:lvl1pPr>
              <a:defRPr/>
            </a:lvl1pPr>
          </a:lstStyle>
          <a:p>
            <a:pPr>
              <a:defRPr/>
            </a:pPr>
            <a:fld id="{3663F226-8C36-4200-A1B7-758E6E18B4A0}" type="slidenum">
              <a:rPr lang="en-GB" altLang="en-US"/>
              <a:pPr>
                <a:defRPr/>
              </a:pPr>
              <a:t>‹#›</a:t>
            </a:fld>
            <a:endParaRPr lang="en-GB" altLang="en-US"/>
          </a:p>
        </p:txBody>
      </p:sp>
    </p:spTree>
    <p:extLst>
      <p:ext uri="{BB962C8B-B14F-4D97-AF65-F5344CB8AC3E}">
        <p14:creationId xmlns:p14="http://schemas.microsoft.com/office/powerpoint/2010/main" val="1317875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a:extLst>
              <a:ext uri="{FF2B5EF4-FFF2-40B4-BE49-F238E27FC236}">
                <a16:creationId xmlns:a16="http://schemas.microsoft.com/office/drawing/2014/main" id="{78FCE8AC-4B55-4A2A-92C3-93799F8D7320}"/>
              </a:ext>
            </a:extLst>
          </p:cNvPr>
          <p:cNvSpPr>
            <a:spLocks noGrp="1"/>
          </p:cNvSpPr>
          <p:nvPr>
            <p:ph type="dt" sz="half" idx="10"/>
          </p:nvPr>
        </p:nvSpPr>
        <p:spPr/>
        <p:txBody>
          <a:bodyPr/>
          <a:lstStyle>
            <a:lvl1pPr>
              <a:defRPr/>
            </a:lvl1pPr>
          </a:lstStyle>
          <a:p>
            <a:pPr>
              <a:defRPr/>
            </a:pPr>
            <a:fld id="{D49FFDEE-A660-446B-B094-6A944F0612DD}" type="datetimeFigureOut">
              <a:rPr lang="en-US"/>
              <a:pPr>
                <a:defRPr/>
              </a:pPr>
              <a:t>12/7/2017</a:t>
            </a:fld>
            <a:endParaRPr lang="en-GB"/>
          </a:p>
        </p:txBody>
      </p:sp>
      <p:sp>
        <p:nvSpPr>
          <p:cNvPr id="3" name="Footer Placeholder 21">
            <a:extLst>
              <a:ext uri="{FF2B5EF4-FFF2-40B4-BE49-F238E27FC236}">
                <a16:creationId xmlns:a16="http://schemas.microsoft.com/office/drawing/2014/main" id="{F161EC06-D0B2-49CC-9921-9E8550AE127E}"/>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17">
            <a:extLst>
              <a:ext uri="{FF2B5EF4-FFF2-40B4-BE49-F238E27FC236}">
                <a16:creationId xmlns:a16="http://schemas.microsoft.com/office/drawing/2014/main" id="{4501889D-16E9-4A14-AB3C-6264BDDB5692}"/>
              </a:ext>
            </a:extLst>
          </p:cNvPr>
          <p:cNvSpPr>
            <a:spLocks noGrp="1"/>
          </p:cNvSpPr>
          <p:nvPr>
            <p:ph type="sldNum" sz="quarter" idx="12"/>
          </p:nvPr>
        </p:nvSpPr>
        <p:spPr/>
        <p:txBody>
          <a:bodyPr/>
          <a:lstStyle>
            <a:lvl1pPr>
              <a:defRPr/>
            </a:lvl1pPr>
          </a:lstStyle>
          <a:p>
            <a:pPr>
              <a:defRPr/>
            </a:pPr>
            <a:fld id="{78AC8051-A992-4934-B900-6AC330274506}" type="slidenum">
              <a:rPr lang="en-GB" altLang="en-US"/>
              <a:pPr>
                <a:defRPr/>
              </a:pPr>
              <a:t>‹#›</a:t>
            </a:fld>
            <a:endParaRPr lang="en-GB" altLang="en-US"/>
          </a:p>
        </p:txBody>
      </p:sp>
    </p:spTree>
    <p:extLst>
      <p:ext uri="{BB962C8B-B14F-4D97-AF65-F5344CB8AC3E}">
        <p14:creationId xmlns:p14="http://schemas.microsoft.com/office/powerpoint/2010/main" val="1887435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E7409DBF-C484-42E0-A9CE-08BB3129B085}"/>
              </a:ext>
            </a:extLst>
          </p:cNvPr>
          <p:cNvSpPr>
            <a:spLocks noGrp="1"/>
          </p:cNvSpPr>
          <p:nvPr>
            <p:ph type="dt" sz="half" idx="10"/>
          </p:nvPr>
        </p:nvSpPr>
        <p:spPr/>
        <p:txBody>
          <a:bodyPr/>
          <a:lstStyle>
            <a:lvl1pPr>
              <a:defRPr/>
            </a:lvl1pPr>
          </a:lstStyle>
          <a:p>
            <a:pPr>
              <a:defRPr/>
            </a:pPr>
            <a:fld id="{53BF492D-B034-4A1F-91FA-BA315E1B577C}" type="datetimeFigureOut">
              <a:rPr lang="en-US"/>
              <a:pPr>
                <a:defRPr/>
              </a:pPr>
              <a:t>12/7/2017</a:t>
            </a:fld>
            <a:endParaRPr lang="en-GB"/>
          </a:p>
        </p:txBody>
      </p:sp>
      <p:sp>
        <p:nvSpPr>
          <p:cNvPr id="5" name="Footer Placeholder 21">
            <a:extLst>
              <a:ext uri="{FF2B5EF4-FFF2-40B4-BE49-F238E27FC236}">
                <a16:creationId xmlns:a16="http://schemas.microsoft.com/office/drawing/2014/main" id="{0E0CB908-3F4A-489B-8CEC-B2BF50380B03}"/>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17">
            <a:extLst>
              <a:ext uri="{FF2B5EF4-FFF2-40B4-BE49-F238E27FC236}">
                <a16:creationId xmlns:a16="http://schemas.microsoft.com/office/drawing/2014/main" id="{8F8963C1-FA31-4A11-8D67-FDD1722F9D88}"/>
              </a:ext>
            </a:extLst>
          </p:cNvPr>
          <p:cNvSpPr>
            <a:spLocks noGrp="1"/>
          </p:cNvSpPr>
          <p:nvPr>
            <p:ph type="sldNum" sz="quarter" idx="12"/>
          </p:nvPr>
        </p:nvSpPr>
        <p:spPr/>
        <p:txBody>
          <a:bodyPr/>
          <a:lstStyle>
            <a:lvl1pPr>
              <a:defRPr/>
            </a:lvl1pPr>
          </a:lstStyle>
          <a:p>
            <a:pPr>
              <a:defRPr/>
            </a:pPr>
            <a:fld id="{E7AFE1DA-8145-4C0B-AB90-1A3D1C76F53B}" type="slidenum">
              <a:rPr lang="en-GB" altLang="en-US"/>
              <a:pPr>
                <a:defRPr/>
              </a:pPr>
              <a:t>‹#›</a:t>
            </a:fld>
            <a:endParaRPr lang="en-GB" altLang="en-US"/>
          </a:p>
        </p:txBody>
      </p:sp>
    </p:spTree>
    <p:extLst>
      <p:ext uri="{BB962C8B-B14F-4D97-AF65-F5344CB8AC3E}">
        <p14:creationId xmlns:p14="http://schemas.microsoft.com/office/powerpoint/2010/main" val="2733510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026D5429-8C47-4F6D-9A99-4D3190540946}"/>
              </a:ext>
            </a:extLst>
          </p:cNvPr>
          <p:cNvSpPr>
            <a:spLocks noGrp="1"/>
          </p:cNvSpPr>
          <p:nvPr>
            <p:ph type="dt" sz="half" idx="10"/>
          </p:nvPr>
        </p:nvSpPr>
        <p:spPr/>
        <p:txBody>
          <a:bodyPr/>
          <a:lstStyle>
            <a:lvl1pPr>
              <a:defRPr/>
            </a:lvl1pPr>
          </a:lstStyle>
          <a:p>
            <a:pPr>
              <a:defRPr/>
            </a:pPr>
            <a:fld id="{8C07B065-2B29-45F3-B85A-32F9B70B0A21}" type="datetimeFigureOut">
              <a:rPr lang="en-US"/>
              <a:pPr>
                <a:defRPr/>
              </a:pPr>
              <a:t>12/7/2017</a:t>
            </a:fld>
            <a:endParaRPr lang="en-GB"/>
          </a:p>
        </p:txBody>
      </p:sp>
      <p:sp>
        <p:nvSpPr>
          <p:cNvPr id="5" name="Footer Placeholder 21">
            <a:extLst>
              <a:ext uri="{FF2B5EF4-FFF2-40B4-BE49-F238E27FC236}">
                <a16:creationId xmlns:a16="http://schemas.microsoft.com/office/drawing/2014/main" id="{5862CB21-543A-46C7-9F7A-5F6C4AEDD894}"/>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17">
            <a:extLst>
              <a:ext uri="{FF2B5EF4-FFF2-40B4-BE49-F238E27FC236}">
                <a16:creationId xmlns:a16="http://schemas.microsoft.com/office/drawing/2014/main" id="{1FB70B8F-512C-4756-9976-2351F3DAF0AF}"/>
              </a:ext>
            </a:extLst>
          </p:cNvPr>
          <p:cNvSpPr>
            <a:spLocks noGrp="1"/>
          </p:cNvSpPr>
          <p:nvPr>
            <p:ph type="sldNum" sz="quarter" idx="12"/>
          </p:nvPr>
        </p:nvSpPr>
        <p:spPr/>
        <p:txBody>
          <a:bodyPr/>
          <a:lstStyle>
            <a:lvl1pPr>
              <a:defRPr/>
            </a:lvl1pPr>
          </a:lstStyle>
          <a:p>
            <a:pPr>
              <a:defRPr/>
            </a:pPr>
            <a:fld id="{A742AA35-2F9E-46C1-BB13-798AC1886766}" type="slidenum">
              <a:rPr lang="en-GB" altLang="en-US"/>
              <a:pPr>
                <a:defRPr/>
              </a:pPr>
              <a:t>‹#›</a:t>
            </a:fld>
            <a:endParaRPr lang="en-GB" altLang="en-US"/>
          </a:p>
        </p:txBody>
      </p:sp>
    </p:spTree>
    <p:extLst>
      <p:ext uri="{BB962C8B-B14F-4D97-AF65-F5344CB8AC3E}">
        <p14:creationId xmlns:p14="http://schemas.microsoft.com/office/powerpoint/2010/main" val="3848511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able Placeholder 2"/>
          <p:cNvSpPr>
            <a:spLocks noGrp="1"/>
          </p:cNvSpPr>
          <p:nvPr>
            <p:ph type="tbl" idx="1"/>
          </p:nvPr>
        </p:nvSpPr>
        <p:spPr>
          <a:xfrm>
            <a:off x="457200" y="1481138"/>
            <a:ext cx="8229600" cy="4525962"/>
          </a:xfrm>
        </p:spPr>
        <p:txBody>
          <a:bodyPr/>
          <a:lstStyle/>
          <a:p>
            <a:pPr lvl="0"/>
            <a:endParaRPr lang="en-GB" noProof="0"/>
          </a:p>
        </p:txBody>
      </p:sp>
      <p:sp>
        <p:nvSpPr>
          <p:cNvPr id="4" name="Date Placeholder 9">
            <a:extLst>
              <a:ext uri="{FF2B5EF4-FFF2-40B4-BE49-F238E27FC236}">
                <a16:creationId xmlns:a16="http://schemas.microsoft.com/office/drawing/2014/main" id="{10ECFE63-03C4-47A5-8669-AD63E71F05B0}"/>
              </a:ext>
            </a:extLst>
          </p:cNvPr>
          <p:cNvSpPr>
            <a:spLocks noGrp="1"/>
          </p:cNvSpPr>
          <p:nvPr>
            <p:ph type="dt" sz="half" idx="10"/>
          </p:nvPr>
        </p:nvSpPr>
        <p:spPr/>
        <p:txBody>
          <a:bodyPr/>
          <a:lstStyle>
            <a:lvl1pPr>
              <a:defRPr/>
            </a:lvl1pPr>
          </a:lstStyle>
          <a:p>
            <a:pPr>
              <a:defRPr/>
            </a:pPr>
            <a:fld id="{BA9C78A3-F0AF-447E-B59E-410484F4BCBD}" type="datetimeFigureOut">
              <a:rPr lang="en-US"/>
              <a:pPr>
                <a:defRPr/>
              </a:pPr>
              <a:t>12/7/2017</a:t>
            </a:fld>
            <a:endParaRPr lang="en-GB"/>
          </a:p>
        </p:txBody>
      </p:sp>
      <p:sp>
        <p:nvSpPr>
          <p:cNvPr id="5" name="Footer Placeholder 21">
            <a:extLst>
              <a:ext uri="{FF2B5EF4-FFF2-40B4-BE49-F238E27FC236}">
                <a16:creationId xmlns:a16="http://schemas.microsoft.com/office/drawing/2014/main" id="{23A5F94C-9007-434F-9CAE-8263C246B928}"/>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17">
            <a:extLst>
              <a:ext uri="{FF2B5EF4-FFF2-40B4-BE49-F238E27FC236}">
                <a16:creationId xmlns:a16="http://schemas.microsoft.com/office/drawing/2014/main" id="{136257C4-225F-4593-AD60-73B8812E0019}"/>
              </a:ext>
            </a:extLst>
          </p:cNvPr>
          <p:cNvSpPr>
            <a:spLocks noGrp="1"/>
          </p:cNvSpPr>
          <p:nvPr>
            <p:ph type="sldNum" sz="quarter" idx="12"/>
          </p:nvPr>
        </p:nvSpPr>
        <p:spPr/>
        <p:txBody>
          <a:bodyPr/>
          <a:lstStyle>
            <a:lvl1pPr>
              <a:defRPr/>
            </a:lvl1pPr>
          </a:lstStyle>
          <a:p>
            <a:pPr>
              <a:defRPr/>
            </a:pPr>
            <a:fld id="{8555A137-B253-4764-9C8B-A577441DA093}" type="slidenum">
              <a:rPr lang="en-GB" altLang="en-US"/>
              <a:pPr>
                <a:defRPr/>
              </a:pPr>
              <a:t>‹#›</a:t>
            </a:fld>
            <a:endParaRPr lang="en-GB" altLang="en-US"/>
          </a:p>
        </p:txBody>
      </p:sp>
    </p:spTree>
    <p:extLst>
      <p:ext uri="{BB962C8B-B14F-4D97-AF65-F5344CB8AC3E}">
        <p14:creationId xmlns:p14="http://schemas.microsoft.com/office/powerpoint/2010/main" val="4244476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481138"/>
            <a:ext cx="40386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481138"/>
            <a:ext cx="40386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9">
            <a:extLst>
              <a:ext uri="{FF2B5EF4-FFF2-40B4-BE49-F238E27FC236}">
                <a16:creationId xmlns:a16="http://schemas.microsoft.com/office/drawing/2014/main" id="{C6AB866A-D7C0-4BAA-9F10-F36FFD20A279}"/>
              </a:ext>
            </a:extLst>
          </p:cNvPr>
          <p:cNvSpPr>
            <a:spLocks noGrp="1"/>
          </p:cNvSpPr>
          <p:nvPr>
            <p:ph type="dt" sz="half" idx="10"/>
          </p:nvPr>
        </p:nvSpPr>
        <p:spPr/>
        <p:txBody>
          <a:bodyPr/>
          <a:lstStyle>
            <a:lvl1pPr>
              <a:defRPr/>
            </a:lvl1pPr>
          </a:lstStyle>
          <a:p>
            <a:pPr>
              <a:defRPr/>
            </a:pPr>
            <a:fld id="{4E9182ED-68E9-4812-82A7-3CDB83CF4930}" type="datetimeFigureOut">
              <a:rPr lang="en-US"/>
              <a:pPr>
                <a:defRPr/>
              </a:pPr>
              <a:t>12/7/2017</a:t>
            </a:fld>
            <a:endParaRPr lang="en-GB"/>
          </a:p>
        </p:txBody>
      </p:sp>
      <p:sp>
        <p:nvSpPr>
          <p:cNvPr id="6" name="Footer Placeholder 21">
            <a:extLst>
              <a:ext uri="{FF2B5EF4-FFF2-40B4-BE49-F238E27FC236}">
                <a16:creationId xmlns:a16="http://schemas.microsoft.com/office/drawing/2014/main" id="{37D683EC-6ADF-41FD-88DA-1EDD4AF0D5BC}"/>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17">
            <a:extLst>
              <a:ext uri="{FF2B5EF4-FFF2-40B4-BE49-F238E27FC236}">
                <a16:creationId xmlns:a16="http://schemas.microsoft.com/office/drawing/2014/main" id="{9AE12F31-8910-4AA7-9A02-1BC0E6B5054D}"/>
              </a:ext>
            </a:extLst>
          </p:cNvPr>
          <p:cNvSpPr>
            <a:spLocks noGrp="1"/>
          </p:cNvSpPr>
          <p:nvPr>
            <p:ph type="sldNum" sz="quarter" idx="12"/>
          </p:nvPr>
        </p:nvSpPr>
        <p:spPr/>
        <p:txBody>
          <a:bodyPr/>
          <a:lstStyle>
            <a:lvl1pPr>
              <a:defRPr/>
            </a:lvl1pPr>
          </a:lstStyle>
          <a:p>
            <a:pPr>
              <a:defRPr/>
            </a:pPr>
            <a:fld id="{DE4A9582-FCE4-4D9B-B106-3FC0A6EDE0F7}" type="slidenum">
              <a:rPr lang="en-GB" altLang="en-US"/>
              <a:pPr>
                <a:defRPr/>
              </a:pPr>
              <a:t>‹#›</a:t>
            </a:fld>
            <a:endParaRPr lang="en-GB" altLang="en-US"/>
          </a:p>
        </p:txBody>
      </p:sp>
    </p:spTree>
    <p:extLst>
      <p:ext uri="{BB962C8B-B14F-4D97-AF65-F5344CB8AC3E}">
        <p14:creationId xmlns:p14="http://schemas.microsoft.com/office/powerpoint/2010/main" val="847847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Content Placeholder 2"/>
          <p:cNvSpPr>
            <a:spLocks noGrp="1"/>
          </p:cNvSpPr>
          <p:nvPr>
            <p:ph sz="half" idx="1"/>
          </p:nvPr>
        </p:nvSpPr>
        <p:spPr>
          <a:xfrm>
            <a:off x="457200" y="14811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4811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9">
            <a:extLst>
              <a:ext uri="{FF2B5EF4-FFF2-40B4-BE49-F238E27FC236}">
                <a16:creationId xmlns:a16="http://schemas.microsoft.com/office/drawing/2014/main" id="{1DCFA717-6ADB-4D17-959C-1F436B4129EA}"/>
              </a:ext>
            </a:extLst>
          </p:cNvPr>
          <p:cNvSpPr>
            <a:spLocks noGrp="1"/>
          </p:cNvSpPr>
          <p:nvPr>
            <p:ph type="dt" sz="half" idx="10"/>
          </p:nvPr>
        </p:nvSpPr>
        <p:spPr/>
        <p:txBody>
          <a:bodyPr/>
          <a:lstStyle>
            <a:lvl1pPr>
              <a:defRPr/>
            </a:lvl1pPr>
          </a:lstStyle>
          <a:p>
            <a:pPr>
              <a:defRPr/>
            </a:pPr>
            <a:fld id="{14B204C8-AE92-404A-BC28-5DE5BC051812}" type="datetimeFigureOut">
              <a:rPr lang="en-US"/>
              <a:pPr>
                <a:defRPr/>
              </a:pPr>
              <a:t>12/7/2017</a:t>
            </a:fld>
            <a:endParaRPr lang="en-GB"/>
          </a:p>
        </p:txBody>
      </p:sp>
      <p:sp>
        <p:nvSpPr>
          <p:cNvPr id="6" name="Footer Placeholder 21">
            <a:extLst>
              <a:ext uri="{FF2B5EF4-FFF2-40B4-BE49-F238E27FC236}">
                <a16:creationId xmlns:a16="http://schemas.microsoft.com/office/drawing/2014/main" id="{3F607A7F-7C29-4F04-A32C-6BC3FF4C7E2E}"/>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17">
            <a:extLst>
              <a:ext uri="{FF2B5EF4-FFF2-40B4-BE49-F238E27FC236}">
                <a16:creationId xmlns:a16="http://schemas.microsoft.com/office/drawing/2014/main" id="{8CCD9A13-DFDE-49BE-8023-74E902870A3D}"/>
              </a:ext>
            </a:extLst>
          </p:cNvPr>
          <p:cNvSpPr>
            <a:spLocks noGrp="1"/>
          </p:cNvSpPr>
          <p:nvPr>
            <p:ph type="sldNum" sz="quarter" idx="12"/>
          </p:nvPr>
        </p:nvSpPr>
        <p:spPr/>
        <p:txBody>
          <a:bodyPr/>
          <a:lstStyle>
            <a:lvl1pPr>
              <a:defRPr/>
            </a:lvl1pPr>
          </a:lstStyle>
          <a:p>
            <a:pPr>
              <a:defRPr/>
            </a:pPr>
            <a:fld id="{08A8C1AD-2486-41E1-9105-5161D9D3EE4C}" type="slidenum">
              <a:rPr lang="en-GB" altLang="en-US"/>
              <a:pPr>
                <a:defRPr/>
              </a:pPr>
              <a:t>‹#›</a:t>
            </a:fld>
            <a:endParaRPr lang="en-GB" altLang="en-US"/>
          </a:p>
        </p:txBody>
      </p:sp>
    </p:spTree>
    <p:extLst>
      <p:ext uri="{BB962C8B-B14F-4D97-AF65-F5344CB8AC3E}">
        <p14:creationId xmlns:p14="http://schemas.microsoft.com/office/powerpoint/2010/main" val="3489868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597A8CC2-7FCA-4ED9-A145-F3D867D81812}"/>
              </a:ext>
            </a:extLst>
          </p:cNvPr>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endParaRPr>
          </a:p>
        </p:txBody>
      </p:sp>
      <p:sp>
        <p:nvSpPr>
          <p:cNvPr id="1027" name="Freeform 11">
            <a:extLst>
              <a:ext uri="{FF2B5EF4-FFF2-40B4-BE49-F238E27FC236}">
                <a16:creationId xmlns:a16="http://schemas.microsoft.com/office/drawing/2014/main" id="{8BCBE923-5575-4C08-8F37-5D450E4BF8C4}"/>
              </a:ext>
            </a:extLst>
          </p:cNvPr>
          <p:cNvSpPr>
            <a:spLocks/>
          </p:cNvSpPr>
          <p:nvPr/>
        </p:nvSpPr>
        <p:spPr bwMode="auto">
          <a:xfrm>
            <a:off x="-53975" y="5784850"/>
            <a:ext cx="3802063" cy="838200"/>
          </a:xfrm>
          <a:custGeom>
            <a:avLst/>
            <a:gdLst>
              <a:gd name="T0" fmla="*/ 0 w 5760"/>
              <a:gd name="T1" fmla="*/ 0 h 528"/>
              <a:gd name="T2" fmla="*/ 2147483646 w 5760"/>
              <a:gd name="T3" fmla="*/ 0 h 528"/>
              <a:gd name="T4" fmla="*/ 2147483646 w 5760"/>
              <a:gd name="T5" fmla="*/ 2147483646 h 528"/>
              <a:gd name="T6" fmla="*/ 2147483646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817" y="97"/>
                </a:moveTo>
                <a:lnTo>
                  <a:pt x="6408" y="682"/>
                </a:lnTo>
                <a:lnTo>
                  <a:pt x="5232" y="685"/>
                </a:lnTo>
                <a:lnTo>
                  <a:pt x="829" y="101"/>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de-DE"/>
          </a:p>
        </p:txBody>
      </p:sp>
      <p:sp>
        <p:nvSpPr>
          <p:cNvPr id="14" name="Right Triangle 13">
            <a:extLst>
              <a:ext uri="{FF2B5EF4-FFF2-40B4-BE49-F238E27FC236}">
                <a16:creationId xmlns:a16="http://schemas.microsoft.com/office/drawing/2014/main" id="{DB7A095E-857E-433C-AF33-4FD616172B52}"/>
              </a:ext>
            </a:extLst>
          </p:cNvPr>
          <p:cNvSpPr>
            <a:spLocks/>
          </p:cNvSpPr>
          <p:nvPr/>
        </p:nvSpPr>
        <p:spPr bwMode="auto">
          <a:xfrm>
            <a:off x="-6042" y="5791253"/>
            <a:ext cx="3402314" cy="1080868"/>
          </a:xfrm>
          <a:prstGeom prst="rtTriangle">
            <a:avLst/>
          </a:prstGeom>
          <a:blipFill>
            <a:blip r:embed="rId10"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15" name="Straight Connector 14">
            <a:extLst>
              <a:ext uri="{FF2B5EF4-FFF2-40B4-BE49-F238E27FC236}">
                <a16:creationId xmlns:a16="http://schemas.microsoft.com/office/drawing/2014/main" id="{13232F73-9598-4D42-BA0E-471A9AD43DBB}"/>
              </a:ext>
            </a:extLst>
          </p:cNvPr>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a:extLst>
              <a:ext uri="{FF2B5EF4-FFF2-40B4-BE49-F238E27FC236}">
                <a16:creationId xmlns:a16="http://schemas.microsoft.com/office/drawing/2014/main" id="{4FCAF4BC-FE1B-41A1-A02B-E7555CE94636}"/>
              </a:ext>
            </a:extLst>
          </p:cNvPr>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a:t>Click to edit Master title style</a:t>
            </a:r>
          </a:p>
        </p:txBody>
      </p:sp>
      <p:sp>
        <p:nvSpPr>
          <p:cNvPr id="1033" name="Text Placeholder 29">
            <a:extLst>
              <a:ext uri="{FF2B5EF4-FFF2-40B4-BE49-F238E27FC236}">
                <a16:creationId xmlns:a16="http://schemas.microsoft.com/office/drawing/2014/main" id="{AB5467A8-EF31-4479-8E87-36706989CE75}"/>
              </a:ext>
            </a:extLst>
          </p:cNvPr>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a:extLst>
              <a:ext uri="{FF2B5EF4-FFF2-40B4-BE49-F238E27FC236}">
                <a16:creationId xmlns:a16="http://schemas.microsoft.com/office/drawing/2014/main" id="{2B14157D-111D-4DF4-8591-1E9F856734BF}"/>
              </a:ext>
            </a:extLst>
          </p:cNvPr>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b="0">
                <a:solidFill>
                  <a:schemeClr val="tx1"/>
                </a:solidFill>
                <a:latin typeface="+mn-lt"/>
              </a:defRPr>
            </a:lvl1pPr>
            <a:extLst/>
          </a:lstStyle>
          <a:p>
            <a:pPr>
              <a:defRPr/>
            </a:pPr>
            <a:fld id="{86239FD7-1224-4F65-A620-ABB0CB931CB8}" type="datetimeFigureOut">
              <a:rPr lang="en-US"/>
              <a:pPr>
                <a:defRPr/>
              </a:pPr>
              <a:t>12/7/2017</a:t>
            </a:fld>
            <a:endParaRPr lang="en-GB"/>
          </a:p>
        </p:txBody>
      </p:sp>
      <p:sp>
        <p:nvSpPr>
          <p:cNvPr id="22" name="Footer Placeholder 21">
            <a:extLst>
              <a:ext uri="{FF2B5EF4-FFF2-40B4-BE49-F238E27FC236}">
                <a16:creationId xmlns:a16="http://schemas.microsoft.com/office/drawing/2014/main" id="{021876CB-DA2D-41F5-BDB2-F808B4BE3C33}"/>
              </a:ext>
            </a:extLst>
          </p:cNvPr>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defRPr>
            </a:lvl1pPr>
            <a:extLst/>
          </a:lstStyle>
          <a:p>
            <a:pPr>
              <a:defRPr/>
            </a:pPr>
            <a:endParaRPr lang="en-GB"/>
          </a:p>
        </p:txBody>
      </p:sp>
      <p:sp>
        <p:nvSpPr>
          <p:cNvPr id="18" name="Slide Number Placeholder 17">
            <a:extLst>
              <a:ext uri="{FF2B5EF4-FFF2-40B4-BE49-F238E27FC236}">
                <a16:creationId xmlns:a16="http://schemas.microsoft.com/office/drawing/2014/main" id="{DCFDBB73-2C0F-4D7C-93EF-367587B9B5A1}"/>
              </a:ext>
            </a:extLst>
          </p:cNvPr>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000">
                <a:latin typeface="Lucida Sans Unicode" panose="020B0602030504020204" pitchFamily="34" charset="0"/>
              </a:defRPr>
            </a:lvl1pPr>
          </a:lstStyle>
          <a:p>
            <a:pPr>
              <a:defRPr/>
            </a:pPr>
            <a:fld id="{89DDA417-C786-4A98-A536-F6F23ABBBDD5}"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4340" r:id="rId1"/>
    <p:sldLayoutId id="2147484333" r:id="rId2"/>
    <p:sldLayoutId id="2147484334" r:id="rId3"/>
    <p:sldLayoutId id="2147484335" r:id="rId4"/>
    <p:sldLayoutId id="2147484336" r:id="rId5"/>
    <p:sldLayoutId id="2147484337" r:id="rId6"/>
    <p:sldLayoutId id="2147484338" r:id="rId7"/>
    <p:sldLayoutId id="2147484339" r:id="rId8"/>
  </p:sldLayoutIdLst>
  <p:txStyles>
    <p:titleStyle>
      <a:lvl1pPr algn="l" rtl="0" eaLnBrk="0" fontAlgn="base" hangingPunct="0">
        <a:spcBef>
          <a:spcPct val="0"/>
        </a:spcBef>
        <a:spcAft>
          <a:spcPct val="0"/>
        </a:spcAft>
        <a:defRPr sz="4100"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a:solidFill>
            <a:schemeClr val="tx2"/>
          </a:solidFill>
          <a:latin typeface="Lucida Sans Unicode" pitchFamily="34" charset="0"/>
        </a:defRPr>
      </a:lvl2pPr>
      <a:lvl3pPr algn="l" rtl="0" eaLnBrk="0" fontAlgn="base" hangingPunct="0">
        <a:spcBef>
          <a:spcPct val="0"/>
        </a:spcBef>
        <a:spcAft>
          <a:spcPct val="0"/>
        </a:spcAft>
        <a:defRPr sz="4100">
          <a:solidFill>
            <a:schemeClr val="tx2"/>
          </a:solidFill>
          <a:latin typeface="Lucida Sans Unicode" pitchFamily="34" charset="0"/>
        </a:defRPr>
      </a:lvl3pPr>
      <a:lvl4pPr algn="l" rtl="0" eaLnBrk="0" fontAlgn="base" hangingPunct="0">
        <a:spcBef>
          <a:spcPct val="0"/>
        </a:spcBef>
        <a:spcAft>
          <a:spcPct val="0"/>
        </a:spcAft>
        <a:defRPr sz="4100">
          <a:solidFill>
            <a:schemeClr val="tx2"/>
          </a:solidFill>
          <a:latin typeface="Lucida Sans Unicode" pitchFamily="34" charset="0"/>
        </a:defRPr>
      </a:lvl4pPr>
      <a:lvl5pPr algn="l" rtl="0" eaLnBrk="0" fontAlgn="base" hangingPunct="0">
        <a:spcBef>
          <a:spcPct val="0"/>
        </a:spcBef>
        <a:spcAft>
          <a:spcPct val="0"/>
        </a:spcAft>
        <a:defRPr sz="4100">
          <a:solidFill>
            <a:schemeClr val="tx2"/>
          </a:solidFill>
          <a:latin typeface="Lucida Sans Unicode" pitchFamily="34" charset="0"/>
        </a:defRPr>
      </a:lvl5pPr>
      <a:lvl6pPr marL="457200" algn="l" rtl="0" fontAlgn="base">
        <a:spcBef>
          <a:spcPct val="0"/>
        </a:spcBef>
        <a:spcAft>
          <a:spcPct val="0"/>
        </a:spcAft>
        <a:defRPr sz="4100">
          <a:solidFill>
            <a:schemeClr val="tx2"/>
          </a:solidFill>
          <a:latin typeface="Lucida Sans Unicode" pitchFamily="34" charset="0"/>
        </a:defRPr>
      </a:lvl6pPr>
      <a:lvl7pPr marL="914400" algn="l" rtl="0" fontAlgn="base">
        <a:spcBef>
          <a:spcPct val="0"/>
        </a:spcBef>
        <a:spcAft>
          <a:spcPct val="0"/>
        </a:spcAft>
        <a:defRPr sz="4100">
          <a:solidFill>
            <a:schemeClr val="tx2"/>
          </a:solidFill>
          <a:latin typeface="Lucida Sans Unicode" pitchFamily="34" charset="0"/>
        </a:defRPr>
      </a:lvl7pPr>
      <a:lvl8pPr marL="1371600" algn="l" rtl="0" fontAlgn="base">
        <a:spcBef>
          <a:spcPct val="0"/>
        </a:spcBef>
        <a:spcAft>
          <a:spcPct val="0"/>
        </a:spcAft>
        <a:defRPr sz="4100">
          <a:solidFill>
            <a:schemeClr val="tx2"/>
          </a:solidFill>
          <a:latin typeface="Lucida Sans Unicode" pitchFamily="34" charset="0"/>
        </a:defRPr>
      </a:lvl8pPr>
      <a:lvl9pPr marL="1828800" algn="l" rtl="0" fontAlgn="base">
        <a:spcBef>
          <a:spcPct val="0"/>
        </a:spcBef>
        <a:spcAft>
          <a:spcPct val="0"/>
        </a:spcAft>
        <a:defRPr sz="4100">
          <a:solidFill>
            <a:schemeClr val="tx2"/>
          </a:solidFill>
          <a:latin typeface="Lucida Sans Unicode" pitchFamily="34" charset="0"/>
        </a:defRPr>
      </a:lvl9pPr>
      <a:extLst/>
    </p:titleStyle>
    <p:bodyStyle>
      <a:lvl1pPr marL="365125" indent="-255588" algn="l" rtl="0" eaLnBrk="0" fontAlgn="base" hangingPunct="0">
        <a:spcBef>
          <a:spcPts val="1000"/>
        </a:spcBef>
        <a:spcAft>
          <a:spcPct val="0"/>
        </a:spcAft>
        <a:buClr>
          <a:schemeClr val="accent1"/>
        </a:buClr>
        <a:buSzPct val="68000"/>
        <a:buFont typeface="Wingdings 3" panose="05040102010807070707" pitchFamily="18" charset="2"/>
        <a:buChar char=""/>
        <a:defRPr sz="2400" kern="1200">
          <a:solidFill>
            <a:schemeClr val="tx1"/>
          </a:solidFill>
          <a:latin typeface="Verdana" pitchFamily="34" charset="0"/>
          <a:ea typeface="+mn-ea"/>
          <a:cs typeface="+mn-cs"/>
        </a:defRPr>
      </a:lvl1pPr>
      <a:lvl2pPr marL="620713" indent="-228600" algn="l" rtl="0" eaLnBrk="0" fontAlgn="base" hangingPunct="0">
        <a:spcBef>
          <a:spcPts val="600"/>
        </a:spcBef>
        <a:spcAft>
          <a:spcPct val="0"/>
        </a:spcAft>
        <a:buClr>
          <a:schemeClr val="accent1"/>
        </a:buClr>
        <a:buFont typeface="Verdana" panose="020B0604030504040204" pitchFamily="34" charset="0"/>
        <a:buChar char="◦"/>
        <a:defRPr sz="2000" kern="1200">
          <a:solidFill>
            <a:schemeClr val="tx1"/>
          </a:solidFill>
          <a:latin typeface="Verdana" pitchFamily="34" charset="0"/>
          <a:ea typeface="+mn-ea"/>
          <a:cs typeface="+mn-cs"/>
        </a:defRPr>
      </a:lvl2pPr>
      <a:lvl3pPr marL="858838" indent="-228600" algn="l" rtl="0" eaLnBrk="0" fontAlgn="base" hangingPunct="0">
        <a:spcBef>
          <a:spcPts val="350"/>
        </a:spcBef>
        <a:spcAft>
          <a:spcPct val="0"/>
        </a:spcAft>
        <a:buClr>
          <a:schemeClr val="accent2"/>
        </a:buClr>
        <a:buSzPct val="100000"/>
        <a:buFont typeface="Wingdings 2" panose="05020102010507070707" pitchFamily="18" charset="2"/>
        <a:buChar char=""/>
        <a:defRPr sz="2400" kern="1200">
          <a:solidFill>
            <a:schemeClr val="tx1"/>
          </a:solidFill>
          <a:latin typeface="Verdana" pitchFamily="34" charset="0"/>
          <a:ea typeface="+mn-ea"/>
          <a:cs typeface="+mn-cs"/>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kern="1200">
          <a:solidFill>
            <a:schemeClr val="tx1"/>
          </a:solidFill>
          <a:latin typeface="Verdana" pitchFamily="34" charset="0"/>
          <a:ea typeface="+mn-ea"/>
          <a:cs typeface="+mn-cs"/>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sz="2000" kern="1200">
          <a:solidFill>
            <a:schemeClr val="tx1"/>
          </a:solidFill>
          <a:latin typeface="Verdana" pitchFamily="34" charset="0"/>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6">
            <a:extLst>
              <a:ext uri="{FF2B5EF4-FFF2-40B4-BE49-F238E27FC236}">
                <a16:creationId xmlns:a16="http://schemas.microsoft.com/office/drawing/2014/main" id="{7BBBCEFA-9E7C-4AC6-B1BF-A61EE8337C77}"/>
              </a:ext>
            </a:extLst>
          </p:cNvPr>
          <p:cNvSpPr>
            <a:spLocks/>
          </p:cNvSpPr>
          <p:nvPr/>
        </p:nvSpPr>
        <p:spPr bwMode="auto">
          <a:xfrm>
            <a:off x="5129213" y="4008438"/>
            <a:ext cx="6400800" cy="528637"/>
          </a:xfrm>
          <a:prstGeom prst="rect">
            <a:avLst/>
          </a:prstGeom>
          <a:noFill/>
          <a:ln w="9525">
            <a:noFill/>
            <a:miter lim="800000"/>
            <a:headEnd/>
            <a:tailEnd/>
          </a:ln>
        </p:spPr>
        <p:txBody>
          <a:bodyPr/>
          <a:lstStyle/>
          <a:p>
            <a:pPr algn="ctr" eaLnBrk="1" hangingPunct="1">
              <a:defRPr/>
            </a:pPr>
            <a:endParaRPr lang="en-GB" b="1">
              <a:effectLst>
                <a:outerShdw blurRad="38100" dist="38100" dir="2700000" algn="tl">
                  <a:srgbClr val="C0C0C0"/>
                </a:outerShdw>
              </a:effectLst>
              <a:latin typeface="Arial" charset="0"/>
            </a:endParaRPr>
          </a:p>
        </p:txBody>
      </p:sp>
      <p:sp>
        <p:nvSpPr>
          <p:cNvPr id="5123" name="Rectangle 5">
            <a:extLst>
              <a:ext uri="{FF2B5EF4-FFF2-40B4-BE49-F238E27FC236}">
                <a16:creationId xmlns:a16="http://schemas.microsoft.com/office/drawing/2014/main" id="{75D5E647-1362-4F1B-B373-C78513CD922A}"/>
              </a:ext>
            </a:extLst>
          </p:cNvPr>
          <p:cNvSpPr>
            <a:spLocks/>
          </p:cNvSpPr>
          <p:nvPr/>
        </p:nvSpPr>
        <p:spPr bwMode="auto">
          <a:xfrm>
            <a:off x="900113" y="1700213"/>
            <a:ext cx="7343775" cy="396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09538">
              <a:spcBef>
                <a:spcPts val="1000"/>
              </a:spcBef>
              <a:buClr>
                <a:schemeClr val="accent1"/>
              </a:buClr>
              <a:buSzPct val="68000"/>
              <a:buFont typeface="Wingdings 3" panose="05040102010807070707" pitchFamily="18" charset="2"/>
              <a:buChar char=""/>
              <a:defRPr sz="2400">
                <a:solidFill>
                  <a:schemeClr val="tx1"/>
                </a:solidFill>
                <a:latin typeface="Verdana" panose="020B0604030504040204" pitchFamily="34" charset="0"/>
              </a:defRPr>
            </a:lvl1pPr>
            <a:lvl2pPr marL="742950" indent="-285750">
              <a:spcBef>
                <a:spcPts val="600"/>
              </a:spcBef>
              <a:buClr>
                <a:schemeClr val="accent1"/>
              </a:buClr>
              <a:buFont typeface="Verdana" panose="020B0604030504040204" pitchFamily="34" charset="0"/>
              <a:buChar char="◦"/>
              <a:defRPr sz="2000">
                <a:solidFill>
                  <a:schemeClr val="tx1"/>
                </a:solidFill>
                <a:latin typeface="Verdana" panose="020B0604030504040204" pitchFamily="34" charset="0"/>
              </a:defRPr>
            </a:lvl2pPr>
            <a:lvl3pPr marL="1143000" indent="-228600">
              <a:spcBef>
                <a:spcPts val="350"/>
              </a:spcBef>
              <a:buClr>
                <a:schemeClr val="accent2"/>
              </a:buClr>
              <a:buSzPct val="100000"/>
              <a:buFont typeface="Wingdings 2" panose="05020102010507070707" pitchFamily="18" charset="2"/>
              <a:buChar char=""/>
              <a:defRPr sz="2400">
                <a:solidFill>
                  <a:schemeClr val="tx1"/>
                </a:solidFill>
                <a:latin typeface="Verdana" panose="020B060403050404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Verdana" panose="020B060403050404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Verdana" panose="020B060403050404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Verdana" panose="020B060403050404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Verdana" panose="020B060403050404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Verdana" panose="020B060403050404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Verdana" panose="020B0604030504040204" pitchFamily="34" charset="0"/>
              </a:defRPr>
            </a:lvl9pPr>
          </a:lstStyle>
          <a:p>
            <a:pPr algn="ctr" eaLnBrk="1" hangingPunct="1">
              <a:spcBef>
                <a:spcPct val="0"/>
              </a:spcBef>
              <a:buClrTx/>
              <a:buSzTx/>
              <a:buFontTx/>
              <a:buNone/>
            </a:pPr>
            <a:r>
              <a:rPr lang="en-GB" altLang="en-US" sz="3600" b="1">
                <a:latin typeface="Arial" panose="020B0604020202020204" pitchFamily="34" charset="0"/>
              </a:rPr>
              <a:t>National </a:t>
            </a:r>
          </a:p>
          <a:p>
            <a:pPr algn="ctr" eaLnBrk="1" hangingPunct="1">
              <a:spcBef>
                <a:spcPct val="0"/>
              </a:spcBef>
              <a:buClrTx/>
              <a:buSzTx/>
              <a:buFontTx/>
              <a:buNone/>
            </a:pPr>
            <a:r>
              <a:rPr lang="en-GB" altLang="en-US" sz="3600" b="1">
                <a:latin typeface="Arial" panose="020B0604020202020204" pitchFamily="34" charset="0"/>
              </a:rPr>
              <a:t>Oesophago–Gastric Cancer </a:t>
            </a:r>
          </a:p>
          <a:p>
            <a:pPr algn="ctr" eaLnBrk="1" hangingPunct="1">
              <a:spcBef>
                <a:spcPct val="0"/>
              </a:spcBef>
              <a:buClrTx/>
              <a:buSzTx/>
              <a:buFontTx/>
              <a:buNone/>
            </a:pPr>
            <a:r>
              <a:rPr lang="en-GB" altLang="en-US" sz="3600" b="1">
                <a:latin typeface="Arial" panose="020B0604020202020204" pitchFamily="34" charset="0"/>
              </a:rPr>
              <a:t>Audit</a:t>
            </a:r>
          </a:p>
          <a:p>
            <a:pPr algn="ctr" eaLnBrk="1" hangingPunct="1">
              <a:spcBef>
                <a:spcPct val="0"/>
              </a:spcBef>
              <a:buClrTx/>
              <a:buSzTx/>
              <a:buFontTx/>
              <a:buNone/>
            </a:pPr>
            <a:endParaRPr lang="en-GB" altLang="en-US" sz="2000" b="1">
              <a:latin typeface="Arial" panose="020B0604020202020204" pitchFamily="34" charset="0"/>
            </a:endParaRPr>
          </a:p>
          <a:p>
            <a:pPr algn="ctr" eaLnBrk="1" hangingPunct="1">
              <a:spcBef>
                <a:spcPct val="0"/>
              </a:spcBef>
              <a:buClrTx/>
              <a:buSzTx/>
              <a:buFontTx/>
              <a:buNone/>
            </a:pPr>
            <a:r>
              <a:rPr lang="en-GB" altLang="en-US" sz="4000" b="1">
                <a:latin typeface="Arial" panose="020B0604020202020204" pitchFamily="34" charset="0"/>
              </a:rPr>
              <a:t>2017 Annual Report</a:t>
            </a:r>
            <a:endParaRPr lang="en-GB" altLang="en-US" sz="3000" b="1">
              <a:latin typeface="Arial" panose="020B0604020202020204" pitchFamily="34" charset="0"/>
            </a:endParaRPr>
          </a:p>
        </p:txBody>
      </p:sp>
      <p:pic>
        <p:nvPicPr>
          <p:cNvPr id="5124" name="Picture 6" descr="BSG logo">
            <a:extLst>
              <a:ext uri="{FF2B5EF4-FFF2-40B4-BE49-F238E27FC236}">
                <a16:creationId xmlns:a16="http://schemas.microsoft.com/office/drawing/2014/main" id="{217ED887-4F33-4A16-96BA-E58D8CEE31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4113" y="476250"/>
            <a:ext cx="635000"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4" descr="RCR Logo artwork (CMYK)">
            <a:extLst>
              <a:ext uri="{FF2B5EF4-FFF2-40B4-BE49-F238E27FC236}">
                <a16:creationId xmlns:a16="http://schemas.microsoft.com/office/drawing/2014/main" id="{C4C3D24F-96BE-49ED-AFC4-E3C90CBD3D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68938" y="419100"/>
            <a:ext cx="14065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5" descr="AUGISlogo">
            <a:extLst>
              <a:ext uri="{FF2B5EF4-FFF2-40B4-BE49-F238E27FC236}">
                <a16:creationId xmlns:a16="http://schemas.microsoft.com/office/drawing/2014/main" id="{FD06D874-1243-4280-8922-AE48B573173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79788" y="476250"/>
            <a:ext cx="1839912"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11" descr="http://intranet.rcseng.ac.uk/information/working-guidelines/brand-guidelines/images/Royal%20College%20of%20Surgeons%20CMYK%20Colour%20Logo%20Large.jpg">
            <a:extLst>
              <a:ext uri="{FF2B5EF4-FFF2-40B4-BE49-F238E27FC236}">
                <a16:creationId xmlns:a16="http://schemas.microsoft.com/office/drawing/2014/main" id="{165A2640-A731-4B2A-86A8-B9FD953E72E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850" y="466725"/>
            <a:ext cx="180022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12">
            <a:extLst>
              <a:ext uri="{FF2B5EF4-FFF2-40B4-BE49-F238E27FC236}">
                <a16:creationId xmlns:a16="http://schemas.microsoft.com/office/drawing/2014/main" id="{FF02FE58-FFDA-45AD-857D-A11D64B6FC55}"/>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945313" y="406400"/>
            <a:ext cx="138430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id="{4C54B924-62DD-4828-8F23-4E995DEE2F93}"/>
              </a:ext>
            </a:extLst>
          </p:cNvPr>
          <p:cNvGraphicFramePr>
            <a:graphicFrameLocks noGrp="1"/>
          </p:cNvGraphicFramePr>
          <p:nvPr>
            <p:ph idx="1"/>
          </p:nvPr>
        </p:nvGraphicFramePr>
        <p:xfrm>
          <a:off x="900113" y="1778000"/>
          <a:ext cx="5975351" cy="1482724"/>
        </p:xfrm>
        <a:graphic>
          <a:graphicData uri="http://schemas.openxmlformats.org/drawingml/2006/table">
            <a:tbl>
              <a:tblPr firstRow="1" bandRow="1">
                <a:tableStyleId>{5C22544A-7EE6-4342-B048-85BDC9FD1C3A}</a:tableStyleId>
              </a:tblPr>
              <a:tblGrid>
                <a:gridCol w="2807695">
                  <a:extLst>
                    <a:ext uri="{9D8B030D-6E8A-4147-A177-3AD203B41FA5}">
                      <a16:colId xmlns:a16="http://schemas.microsoft.com/office/drawing/2014/main" val="20000"/>
                    </a:ext>
                  </a:extLst>
                </a:gridCol>
                <a:gridCol w="1583828">
                  <a:extLst>
                    <a:ext uri="{9D8B030D-6E8A-4147-A177-3AD203B41FA5}">
                      <a16:colId xmlns:a16="http://schemas.microsoft.com/office/drawing/2014/main" val="20001"/>
                    </a:ext>
                  </a:extLst>
                </a:gridCol>
                <a:gridCol w="1583828">
                  <a:extLst>
                    <a:ext uri="{9D8B030D-6E8A-4147-A177-3AD203B41FA5}">
                      <a16:colId xmlns:a16="http://schemas.microsoft.com/office/drawing/2014/main" val="20002"/>
                    </a:ext>
                  </a:extLst>
                </a:gridCol>
              </a:tblGrid>
              <a:tr h="370681">
                <a:tc>
                  <a:txBody>
                    <a:bodyPr/>
                    <a:lstStyle/>
                    <a:p>
                      <a:endParaRPr lang="en-GB" sz="1800" dirty="0"/>
                    </a:p>
                  </a:txBody>
                  <a:tcPr marL="91414" marR="91414" marT="45701" marB="45701"/>
                </a:tc>
                <a:tc>
                  <a:txBody>
                    <a:bodyPr/>
                    <a:lstStyle/>
                    <a:p>
                      <a:pPr algn="ctr"/>
                      <a:r>
                        <a:rPr lang="en-GB" sz="1800" dirty="0"/>
                        <a:t>National</a:t>
                      </a:r>
                    </a:p>
                  </a:txBody>
                  <a:tcPr marL="91414" marR="91414" marT="45701" marB="45701"/>
                </a:tc>
                <a:tc>
                  <a:txBody>
                    <a:bodyPr/>
                    <a:lstStyle/>
                    <a:p>
                      <a:pPr algn="ctr"/>
                      <a:r>
                        <a:rPr lang="en-GB" sz="1800" dirty="0"/>
                        <a:t>Local Trust</a:t>
                      </a:r>
                    </a:p>
                  </a:txBody>
                  <a:tcPr marL="91414" marR="91414" marT="45701" marB="45701"/>
                </a:tc>
                <a:extLst>
                  <a:ext uri="{0D108BD9-81ED-4DB2-BD59-A6C34878D82A}">
                    <a16:rowId xmlns:a16="http://schemas.microsoft.com/office/drawing/2014/main" val="10000"/>
                  </a:ext>
                </a:extLst>
              </a:tr>
              <a:tr h="370681">
                <a:tc>
                  <a:txBody>
                    <a:bodyPr/>
                    <a:lstStyle/>
                    <a:p>
                      <a:r>
                        <a:rPr lang="en-GB" sz="1800" b="1" dirty="0"/>
                        <a:t>Submission numbers</a:t>
                      </a:r>
                    </a:p>
                  </a:txBody>
                  <a:tcPr marL="91414" marR="91414" marT="45701" marB="45701"/>
                </a:tc>
                <a:tc>
                  <a:txBody>
                    <a:bodyPr/>
                    <a:lstStyle/>
                    <a:p>
                      <a:pPr algn="ctr"/>
                      <a:endParaRPr lang="en-GB" sz="1800" b="1" dirty="0"/>
                    </a:p>
                  </a:txBody>
                  <a:tcPr marL="91414" marR="91414" marT="45701" marB="45701"/>
                </a:tc>
                <a:tc>
                  <a:txBody>
                    <a:bodyPr/>
                    <a:lstStyle/>
                    <a:p>
                      <a:pPr algn="ctr"/>
                      <a:endParaRPr lang="en-GB" sz="1800" dirty="0"/>
                    </a:p>
                  </a:txBody>
                  <a:tcPr marL="91414" marR="91414" marT="45701" marB="45701"/>
                </a:tc>
                <a:extLst>
                  <a:ext uri="{0D108BD9-81ED-4DB2-BD59-A6C34878D82A}">
                    <a16:rowId xmlns:a16="http://schemas.microsoft.com/office/drawing/2014/main" val="10001"/>
                  </a:ext>
                </a:extLst>
              </a:tr>
              <a:tr h="370681">
                <a:tc>
                  <a:txBody>
                    <a:bodyPr/>
                    <a:lstStyle/>
                    <a:p>
                      <a:r>
                        <a:rPr lang="en-GB" sz="1800" dirty="0"/>
                        <a:t>Cases recorded</a:t>
                      </a:r>
                    </a:p>
                  </a:txBody>
                  <a:tcPr marL="91414" marR="91414" marT="45701" marB="4570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0" dirty="0"/>
                        <a:t>21242</a:t>
                      </a:r>
                    </a:p>
                  </a:txBody>
                  <a:tcPr marL="91414" marR="91414" marT="45701" marB="45701"/>
                </a:tc>
                <a:tc>
                  <a:txBody>
                    <a:bodyPr/>
                    <a:lstStyle/>
                    <a:p>
                      <a:pPr algn="ctr"/>
                      <a:r>
                        <a:rPr lang="en-GB" sz="1800" dirty="0">
                          <a:solidFill>
                            <a:srgbClr val="FF0000"/>
                          </a:solidFill>
                        </a:rPr>
                        <a:t>xx</a:t>
                      </a:r>
                    </a:p>
                  </a:txBody>
                  <a:tcPr marL="91414" marR="91414" marT="45701" marB="45701"/>
                </a:tc>
                <a:extLst>
                  <a:ext uri="{0D108BD9-81ED-4DB2-BD59-A6C34878D82A}">
                    <a16:rowId xmlns:a16="http://schemas.microsoft.com/office/drawing/2014/main" val="10002"/>
                  </a:ext>
                </a:extLst>
              </a:tr>
              <a:tr h="370681">
                <a:tc>
                  <a:txBody>
                    <a:bodyPr/>
                    <a:lstStyle/>
                    <a:p>
                      <a:r>
                        <a:rPr lang="en-GB" sz="1800" dirty="0"/>
                        <a:t>% case</a:t>
                      </a:r>
                      <a:r>
                        <a:rPr lang="en-GB" sz="1800" baseline="0" dirty="0"/>
                        <a:t> ascertainment</a:t>
                      </a:r>
                      <a:endParaRPr lang="en-GB" sz="1800" dirty="0"/>
                    </a:p>
                  </a:txBody>
                  <a:tcPr marL="91414" marR="91414" marT="45701" marB="45701"/>
                </a:tc>
                <a:tc>
                  <a:txBody>
                    <a:bodyPr/>
                    <a:lstStyle/>
                    <a:p>
                      <a:pPr algn="ctr"/>
                      <a:r>
                        <a:rPr lang="en-GB" sz="1800" dirty="0"/>
                        <a:t>80%</a:t>
                      </a:r>
                    </a:p>
                  </a:txBody>
                  <a:tcPr marL="91414" marR="91414" marT="45701" marB="45701"/>
                </a:tc>
                <a:tc>
                  <a:txBody>
                    <a:bodyPr/>
                    <a:lstStyle/>
                    <a:p>
                      <a:pPr algn="ctr"/>
                      <a:r>
                        <a:rPr lang="en-GB" sz="1800" dirty="0">
                          <a:solidFill>
                            <a:srgbClr val="FF0000"/>
                          </a:solidFill>
                        </a:rPr>
                        <a:t>xx</a:t>
                      </a:r>
                    </a:p>
                  </a:txBody>
                  <a:tcPr marL="91414" marR="91414" marT="45701" marB="45701"/>
                </a:tc>
                <a:extLst>
                  <a:ext uri="{0D108BD9-81ED-4DB2-BD59-A6C34878D82A}">
                    <a16:rowId xmlns:a16="http://schemas.microsoft.com/office/drawing/2014/main" val="10003"/>
                  </a:ext>
                </a:extLst>
              </a:tr>
            </a:tbl>
          </a:graphicData>
        </a:graphic>
      </p:graphicFrame>
      <p:sp>
        <p:nvSpPr>
          <p:cNvPr id="3" name="Title 2">
            <a:extLst>
              <a:ext uri="{FF2B5EF4-FFF2-40B4-BE49-F238E27FC236}">
                <a16:creationId xmlns:a16="http://schemas.microsoft.com/office/drawing/2014/main" id="{48F8A9C5-7249-4A57-8F48-AC0B1D9299B6}"/>
              </a:ext>
            </a:extLst>
          </p:cNvPr>
          <p:cNvSpPr>
            <a:spLocks noGrp="1"/>
          </p:cNvSpPr>
          <p:nvPr>
            <p:ph type="title"/>
          </p:nvPr>
        </p:nvSpPr>
        <p:spPr/>
        <p:txBody>
          <a:bodyPr>
            <a:normAutofit fontScale="90000"/>
          </a:bodyPr>
          <a:lstStyle/>
          <a:p>
            <a:pPr>
              <a:defRPr/>
            </a:pPr>
            <a:r>
              <a:rPr lang="en-GB" dirty="0"/>
              <a:t>Local OG cancer Data Submissions</a:t>
            </a:r>
          </a:p>
        </p:txBody>
      </p:sp>
      <p:sp>
        <p:nvSpPr>
          <p:cNvPr id="16409" name="Content Placeholder 1">
            <a:extLst>
              <a:ext uri="{FF2B5EF4-FFF2-40B4-BE49-F238E27FC236}">
                <a16:creationId xmlns:a16="http://schemas.microsoft.com/office/drawing/2014/main" id="{3249ECFD-4B19-4208-96B5-BF656DD99315}"/>
              </a:ext>
            </a:extLst>
          </p:cNvPr>
          <p:cNvSpPr txBox="1">
            <a:spLocks/>
          </p:cNvSpPr>
          <p:nvPr/>
        </p:nvSpPr>
        <p:spPr bwMode="auto">
          <a:xfrm>
            <a:off x="395288" y="1268413"/>
            <a:ext cx="82296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5125" indent="-255588">
              <a:spcBef>
                <a:spcPts val="1000"/>
              </a:spcBef>
              <a:buClr>
                <a:schemeClr val="accent1"/>
              </a:buClr>
              <a:buSzPct val="68000"/>
              <a:buFont typeface="Wingdings 3" panose="05040102010807070707" pitchFamily="18" charset="2"/>
              <a:buChar char=""/>
              <a:defRPr sz="2400">
                <a:solidFill>
                  <a:schemeClr val="tx1"/>
                </a:solidFill>
                <a:latin typeface="Verdana" panose="020B0604030504040204" pitchFamily="34" charset="0"/>
              </a:defRPr>
            </a:lvl1pPr>
            <a:lvl2pPr marL="620713" indent="-228600">
              <a:spcBef>
                <a:spcPts val="600"/>
              </a:spcBef>
              <a:buClr>
                <a:schemeClr val="accent1"/>
              </a:buClr>
              <a:buFont typeface="Verdana" panose="020B0604030504040204" pitchFamily="34" charset="0"/>
              <a:buChar char="◦"/>
              <a:defRPr sz="2000">
                <a:solidFill>
                  <a:schemeClr val="tx1"/>
                </a:solidFill>
                <a:latin typeface="Verdana" panose="020B0604030504040204" pitchFamily="34" charset="0"/>
              </a:defRPr>
            </a:lvl2pPr>
            <a:lvl3pPr marL="858838" indent="-228600">
              <a:spcBef>
                <a:spcPts val="350"/>
              </a:spcBef>
              <a:buClr>
                <a:schemeClr val="accent2"/>
              </a:buClr>
              <a:buSzPct val="100000"/>
              <a:buFont typeface="Wingdings 2" panose="05020102010507070707" pitchFamily="18" charset="2"/>
              <a:buChar char=""/>
              <a:defRPr sz="2400">
                <a:solidFill>
                  <a:schemeClr val="tx1"/>
                </a:solidFill>
                <a:latin typeface="Verdana" panose="020B0604030504040204" pitchFamily="34" charset="0"/>
              </a:defRPr>
            </a:lvl3pPr>
            <a:lvl4pPr marL="1143000" indent="-228600">
              <a:spcBef>
                <a:spcPts val="350"/>
              </a:spcBef>
              <a:buClr>
                <a:schemeClr val="accent2"/>
              </a:buClr>
              <a:buFont typeface="Wingdings 2" panose="05020102010507070707" pitchFamily="18" charset="2"/>
              <a:buChar char=""/>
              <a:defRPr sz="1900">
                <a:solidFill>
                  <a:schemeClr val="tx1"/>
                </a:solidFill>
                <a:latin typeface="Verdana" panose="020B0604030504040204" pitchFamily="34" charset="0"/>
              </a:defRPr>
            </a:lvl4pPr>
            <a:lvl5pPr marL="1371600" indent="-228600">
              <a:spcBef>
                <a:spcPts val="350"/>
              </a:spcBef>
              <a:buClr>
                <a:schemeClr val="accent2"/>
              </a:buClr>
              <a:buFont typeface="Wingdings 2" panose="05020102010507070707" pitchFamily="18" charset="2"/>
              <a:buChar char=""/>
              <a:defRPr sz="2000">
                <a:solidFill>
                  <a:schemeClr val="tx1"/>
                </a:solidFill>
                <a:latin typeface="Verdana" panose="020B0604030504040204" pitchFamily="34" charset="0"/>
              </a:defRPr>
            </a:lvl5pPr>
            <a:lvl6pPr marL="1828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Verdana" panose="020B0604030504040204" pitchFamily="34" charset="0"/>
              </a:defRPr>
            </a:lvl6pPr>
            <a:lvl7pPr marL="2286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Verdana" panose="020B0604030504040204" pitchFamily="34" charset="0"/>
              </a:defRPr>
            </a:lvl7pPr>
            <a:lvl8pPr marL="2743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Verdana" panose="020B0604030504040204" pitchFamily="34" charset="0"/>
              </a:defRPr>
            </a:lvl8pPr>
            <a:lvl9pPr marL="32004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Verdana" panose="020B0604030504040204" pitchFamily="34" charset="0"/>
              </a:defRPr>
            </a:lvl9pPr>
          </a:lstStyle>
          <a:p>
            <a:r>
              <a:rPr lang="en-GB" altLang="en-US"/>
              <a:t>Records submitted</a:t>
            </a:r>
          </a:p>
          <a:p>
            <a:endParaRPr lang="en-GB" altLang="en-US"/>
          </a:p>
        </p:txBody>
      </p:sp>
      <p:sp>
        <p:nvSpPr>
          <p:cNvPr id="16410" name="TextBox 3">
            <a:extLst>
              <a:ext uri="{FF2B5EF4-FFF2-40B4-BE49-F238E27FC236}">
                <a16:creationId xmlns:a16="http://schemas.microsoft.com/office/drawing/2014/main" id="{8383646D-50BD-404B-8CC6-F57F6565D576}"/>
              </a:ext>
            </a:extLst>
          </p:cNvPr>
          <p:cNvSpPr txBox="1">
            <a:spLocks noChangeArrowheads="1"/>
          </p:cNvSpPr>
          <p:nvPr/>
        </p:nvSpPr>
        <p:spPr bwMode="auto">
          <a:xfrm>
            <a:off x="3492500" y="2205038"/>
            <a:ext cx="6335713" cy="92333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68000"/>
              <a:buFont typeface="Wingdings 3" panose="05040102010807070707" pitchFamily="18" charset="2"/>
              <a:buChar char=""/>
              <a:defRPr sz="2400">
                <a:solidFill>
                  <a:schemeClr val="tx1"/>
                </a:solidFill>
                <a:latin typeface="Verdana" panose="020B0604030504040204" pitchFamily="34" charset="0"/>
              </a:defRPr>
            </a:lvl1pPr>
            <a:lvl2pPr marL="742950" indent="-285750">
              <a:spcBef>
                <a:spcPts val="600"/>
              </a:spcBef>
              <a:buClr>
                <a:schemeClr val="accent1"/>
              </a:buClr>
              <a:buFont typeface="Verdana" panose="020B0604030504040204" pitchFamily="34" charset="0"/>
              <a:buChar char="◦"/>
              <a:defRPr sz="2000">
                <a:solidFill>
                  <a:schemeClr val="tx1"/>
                </a:solidFill>
                <a:latin typeface="Verdana" panose="020B0604030504040204" pitchFamily="34" charset="0"/>
              </a:defRPr>
            </a:lvl2pPr>
            <a:lvl3pPr marL="1143000" indent="-228600">
              <a:spcBef>
                <a:spcPts val="350"/>
              </a:spcBef>
              <a:buClr>
                <a:schemeClr val="accent2"/>
              </a:buClr>
              <a:buSzPct val="100000"/>
              <a:buFont typeface="Wingdings 2" panose="05020102010507070707" pitchFamily="18" charset="2"/>
              <a:buChar char=""/>
              <a:defRPr sz="2400">
                <a:solidFill>
                  <a:schemeClr val="tx1"/>
                </a:solidFill>
                <a:latin typeface="Verdana" panose="020B060403050404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Verdana" panose="020B060403050404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Verdana" panose="020B060403050404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Verdana" panose="020B060403050404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Verdana" panose="020B060403050404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Verdana" panose="020B060403050404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Verdana" panose="020B0604030504040204" pitchFamily="34" charset="0"/>
              </a:defRPr>
            </a:lvl9pPr>
          </a:lstStyle>
          <a:p>
            <a:pPr eaLnBrk="1" hangingPunct="1">
              <a:spcBef>
                <a:spcPct val="0"/>
              </a:spcBef>
              <a:buClrTx/>
              <a:buSzTx/>
              <a:buFontTx/>
              <a:buNone/>
            </a:pPr>
            <a:r>
              <a:rPr lang="en-GB" altLang="en-US" sz="1800" dirty="0">
                <a:solidFill>
                  <a:srgbClr val="FF0000"/>
                </a:solidFill>
                <a:latin typeface="Arial" panose="020B0604020202020204" pitchFamily="34" charset="0"/>
              </a:rPr>
              <a:t>Complete this slide using data from Annex 5 of 2017 AR</a:t>
            </a:r>
          </a:p>
          <a:p>
            <a:pPr eaLnBrk="1" hangingPunct="1">
              <a:spcBef>
                <a:spcPct val="0"/>
              </a:spcBef>
              <a:buClrTx/>
              <a:buSzTx/>
              <a:buFontTx/>
              <a:buNone/>
            </a:pPr>
            <a:r>
              <a:rPr lang="en-GB" altLang="en-US" sz="1800" dirty="0">
                <a:solidFill>
                  <a:srgbClr val="FF0000"/>
                </a:solidFill>
                <a:latin typeface="Arial" panose="020B0604020202020204" pitchFamily="34" charset="0"/>
              </a:rPr>
              <a:t>NB Trusts </a:t>
            </a:r>
            <a:r>
              <a:rPr lang="en-GB" altLang="en-US" sz="1800" dirty="0" smtClean="0">
                <a:solidFill>
                  <a:srgbClr val="FF0000"/>
                </a:solidFill>
                <a:latin typeface="Arial" panose="020B0604020202020204" pitchFamily="34" charset="0"/>
              </a:rPr>
              <a:t>/</a:t>
            </a:r>
            <a:r>
              <a:rPr lang="en-GB" altLang="en-US" sz="1800" dirty="0">
                <a:solidFill>
                  <a:srgbClr val="FF0000"/>
                </a:solidFill>
                <a:latin typeface="Arial" panose="020B0604020202020204" pitchFamily="34" charset="0"/>
              </a:rPr>
              <a:t> </a:t>
            </a:r>
            <a:r>
              <a:rPr lang="en-GB" altLang="en-US" sz="1800" dirty="0" smtClean="0">
                <a:solidFill>
                  <a:srgbClr val="FF0000"/>
                </a:solidFill>
                <a:latin typeface="Arial" panose="020B0604020202020204" pitchFamily="34" charset="0"/>
              </a:rPr>
              <a:t>Local Health Boards who </a:t>
            </a:r>
            <a:r>
              <a:rPr lang="en-GB" altLang="en-US" sz="1800" dirty="0">
                <a:solidFill>
                  <a:srgbClr val="FF0000"/>
                </a:solidFill>
                <a:latin typeface="Arial" panose="020B0604020202020204" pitchFamily="34" charset="0"/>
              </a:rPr>
              <a:t>submitted data on less than 10 curative resections are not included in this Annex.</a:t>
            </a:r>
          </a:p>
        </p:txBody>
      </p:sp>
      <p:sp>
        <p:nvSpPr>
          <p:cNvPr id="4" name="TextBox 3">
            <a:extLst>
              <a:ext uri="{FF2B5EF4-FFF2-40B4-BE49-F238E27FC236}">
                <a16:creationId xmlns:a16="http://schemas.microsoft.com/office/drawing/2014/main" id="{367DB756-C611-4012-979D-6A00F20B4D80}"/>
              </a:ext>
            </a:extLst>
          </p:cNvPr>
          <p:cNvSpPr txBox="1"/>
          <p:nvPr/>
        </p:nvSpPr>
        <p:spPr>
          <a:xfrm>
            <a:off x="611560" y="3765549"/>
            <a:ext cx="8280920" cy="2215991"/>
          </a:xfrm>
          <a:prstGeom prst="rect">
            <a:avLst/>
          </a:prstGeom>
          <a:noFill/>
        </p:spPr>
        <p:txBody>
          <a:bodyPr wrap="square">
            <a:spAutoFit/>
          </a:bodyPr>
          <a:lstStyle/>
          <a:p>
            <a:pPr>
              <a:defRPr/>
            </a:pPr>
            <a:r>
              <a:rPr lang="en-GB" sz="2400" dirty="0">
                <a:latin typeface="Verdana" panose="020B0604030504040204" pitchFamily="34" charset="0"/>
                <a:ea typeface="Verdana" panose="020B0604030504040204" pitchFamily="34" charset="0"/>
                <a:cs typeface="Verdana" panose="020B0604030504040204" pitchFamily="34" charset="0"/>
              </a:rPr>
              <a:t>Surgical record completeness for new indicators</a:t>
            </a:r>
          </a:p>
          <a:p>
            <a:pPr marL="342900" indent="-342900">
              <a:buFont typeface="Arial" panose="020B0604020202020204" pitchFamily="34" charset="0"/>
              <a:buChar char="•"/>
              <a:defRPr/>
            </a:pPr>
            <a:r>
              <a:rPr lang="en-GB" dirty="0">
                <a:solidFill>
                  <a:srgbClr val="FF0000"/>
                </a:solidFill>
                <a:latin typeface="Verdana" panose="020B0604030504040204" pitchFamily="34" charset="0"/>
                <a:ea typeface="Verdana" panose="020B0604030504040204" pitchFamily="34" charset="0"/>
                <a:cs typeface="Verdana" panose="020B0604030504040204" pitchFamily="34" charset="0"/>
              </a:rPr>
              <a:t>Review the quality of data submitted </a:t>
            </a:r>
            <a:r>
              <a:rPr lang="en-GB" dirty="0" smtClean="0">
                <a:solidFill>
                  <a:srgbClr val="FF0000"/>
                </a:solidFill>
                <a:latin typeface="Verdana" panose="020B0604030504040204" pitchFamily="34" charset="0"/>
                <a:ea typeface="Verdana" panose="020B0604030504040204" pitchFamily="34" charset="0"/>
                <a:cs typeface="Verdana" panose="020B0604030504040204" pitchFamily="34" charset="0"/>
              </a:rPr>
              <a:t>by your organisation </a:t>
            </a:r>
            <a:r>
              <a:rPr lang="en-GB" dirty="0">
                <a:solidFill>
                  <a:srgbClr val="FF0000"/>
                </a:solidFill>
                <a:latin typeface="Verdana" panose="020B0604030504040204" pitchFamily="34" charset="0"/>
                <a:ea typeface="Verdana" panose="020B0604030504040204" pitchFamily="34" charset="0"/>
                <a:cs typeface="Verdana" panose="020B0604030504040204" pitchFamily="34" charset="0"/>
              </a:rPr>
              <a:t>using Annex 6  </a:t>
            </a:r>
            <a:r>
              <a:rPr lang="en-GB" dirty="0" smtClean="0">
                <a:solidFill>
                  <a:srgbClr val="FF0000"/>
                </a:solidFill>
                <a:latin typeface="Verdana" panose="020B0604030504040204" pitchFamily="34" charset="0"/>
                <a:ea typeface="Verdana" panose="020B0604030504040204" pitchFamily="34" charset="0"/>
                <a:cs typeface="Verdana" panose="020B0604030504040204" pitchFamily="34" charset="0"/>
              </a:rPr>
              <a:t>in the  2017 Annual Report</a:t>
            </a:r>
            <a:endParaRPr lang="en-GB"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a:defRPr/>
            </a:pPr>
            <a:endParaRPr lang="en-GB" dirty="0">
              <a:latin typeface="Verdana" panose="020B0604030504040204" pitchFamily="34" charset="0"/>
              <a:ea typeface="Verdana" panose="020B0604030504040204" pitchFamily="34" charset="0"/>
              <a:cs typeface="Verdana" panose="020B0604030504040204" pitchFamily="34" charset="0"/>
            </a:endParaRPr>
          </a:p>
          <a:p>
            <a:pPr>
              <a:defRPr/>
            </a:pPr>
            <a:r>
              <a:rPr lang="en-GB" sz="1200" b="1" dirty="0"/>
              <a:t>N </a:t>
            </a:r>
            <a:r>
              <a:rPr lang="en-GB" sz="1200" b="1" dirty="0" err="1"/>
              <a:t>oesophagectomy</a:t>
            </a:r>
            <a:r>
              <a:rPr lang="en-GB" sz="1200" b="1" dirty="0"/>
              <a:t> </a:t>
            </a:r>
            <a:r>
              <a:rPr lang="en-GB" sz="1200" dirty="0"/>
              <a:t> </a:t>
            </a:r>
            <a:r>
              <a:rPr lang="en-GB" sz="1200" b="1" dirty="0"/>
              <a:t>N gastrectomy </a:t>
            </a:r>
            <a:r>
              <a:rPr lang="en-GB" sz="1200" dirty="0"/>
              <a:t> </a:t>
            </a:r>
            <a:r>
              <a:rPr lang="en-GB" sz="1200" b="1" dirty="0"/>
              <a:t>Total cases </a:t>
            </a:r>
            <a:r>
              <a:rPr lang="en-GB" sz="1200" dirty="0"/>
              <a:t> </a:t>
            </a:r>
            <a:r>
              <a:rPr lang="en-GB" sz="1200" b="1" dirty="0"/>
              <a:t>N pathology records returned</a:t>
            </a:r>
            <a:r>
              <a:rPr lang="en-GB" sz="1200" dirty="0"/>
              <a:t> </a:t>
            </a:r>
            <a:r>
              <a:rPr lang="en-GB" sz="1200" b="1" dirty="0"/>
              <a:t>N with TNM complete</a:t>
            </a:r>
          </a:p>
          <a:p>
            <a:pPr>
              <a:defRPr/>
            </a:pPr>
            <a:endParaRPr lang="en-GB" sz="1200" b="1" dirty="0"/>
          </a:p>
          <a:p>
            <a:pPr>
              <a:defRPr/>
            </a:pPr>
            <a:r>
              <a:rPr lang="en-GB" sz="1200" dirty="0"/>
              <a:t> </a:t>
            </a:r>
            <a:r>
              <a:rPr lang="en-GB" sz="1200" b="1" dirty="0"/>
              <a:t>N with </a:t>
            </a:r>
            <a:r>
              <a:rPr lang="en-GB" sz="1200" b="1" dirty="0" err="1"/>
              <a:t>circum</a:t>
            </a:r>
            <a:r>
              <a:rPr lang="en-GB" sz="1200" b="1" dirty="0"/>
              <a:t> margin recorded as N/A</a:t>
            </a:r>
            <a:r>
              <a:rPr lang="en-GB" sz="1200" dirty="0"/>
              <a:t> </a:t>
            </a:r>
            <a:r>
              <a:rPr lang="en-GB" sz="1200" b="1" dirty="0"/>
              <a:t> Vol complete </a:t>
            </a:r>
            <a:r>
              <a:rPr lang="en-GB" sz="1200" b="1" dirty="0" err="1"/>
              <a:t>adeq</a:t>
            </a:r>
            <a:r>
              <a:rPr lang="en-GB" sz="1200" b="1" dirty="0"/>
              <a:t> </a:t>
            </a:r>
            <a:r>
              <a:rPr lang="en-GB" sz="1200" b="1" dirty="0" err="1"/>
              <a:t>lymp</a:t>
            </a:r>
            <a:r>
              <a:rPr lang="en-GB" sz="1200" dirty="0"/>
              <a:t> </a:t>
            </a:r>
            <a:r>
              <a:rPr lang="en-GB" sz="1200" b="1" dirty="0"/>
              <a:t>% complete </a:t>
            </a:r>
            <a:r>
              <a:rPr lang="en-GB" sz="1200" b="1" dirty="0" err="1"/>
              <a:t>adeq</a:t>
            </a:r>
            <a:r>
              <a:rPr lang="en-GB" sz="1200" b="1" dirty="0"/>
              <a:t> lymph</a:t>
            </a:r>
            <a:r>
              <a:rPr lang="en-GB" sz="1200" dirty="0"/>
              <a:t> </a:t>
            </a:r>
            <a:r>
              <a:rPr lang="en-GB" sz="1200" b="1" dirty="0"/>
              <a:t>Vol complete </a:t>
            </a:r>
            <a:r>
              <a:rPr lang="en-GB" sz="1200" b="1" dirty="0" err="1"/>
              <a:t>oes</a:t>
            </a:r>
            <a:r>
              <a:rPr lang="en-GB" sz="1200" b="1" dirty="0"/>
              <a:t> long</a:t>
            </a:r>
          </a:p>
          <a:p>
            <a:pPr>
              <a:defRPr/>
            </a:pPr>
            <a:endParaRPr lang="en-GB" sz="1200" b="1" dirty="0"/>
          </a:p>
          <a:p>
            <a:pPr>
              <a:defRPr/>
            </a:pPr>
            <a:r>
              <a:rPr lang="en-GB" sz="1200" b="1" dirty="0"/>
              <a:t> </a:t>
            </a:r>
            <a:r>
              <a:rPr lang="en-GB" sz="1200" dirty="0"/>
              <a:t> </a:t>
            </a:r>
            <a:r>
              <a:rPr lang="en-GB" sz="1200" b="1" dirty="0"/>
              <a:t>% complete </a:t>
            </a:r>
            <a:r>
              <a:rPr lang="en-GB" sz="1200" b="1" dirty="0" err="1"/>
              <a:t>oes</a:t>
            </a:r>
            <a:r>
              <a:rPr lang="en-GB" sz="1200" b="1" dirty="0"/>
              <a:t> long</a:t>
            </a:r>
            <a:r>
              <a:rPr lang="en-GB" sz="1200" dirty="0"/>
              <a:t> </a:t>
            </a:r>
            <a:r>
              <a:rPr lang="en-GB" sz="1200" b="1" dirty="0"/>
              <a:t>Vol complete </a:t>
            </a:r>
            <a:r>
              <a:rPr lang="en-GB" sz="1200" b="1" dirty="0" err="1"/>
              <a:t>oes</a:t>
            </a:r>
            <a:r>
              <a:rPr lang="en-GB" sz="1200" b="1" dirty="0"/>
              <a:t> </a:t>
            </a:r>
            <a:r>
              <a:rPr lang="en-GB" sz="1200" b="1" dirty="0" err="1"/>
              <a:t>circ</a:t>
            </a:r>
            <a:r>
              <a:rPr lang="en-GB" sz="1200" b="1" dirty="0"/>
              <a:t> </a:t>
            </a:r>
            <a:r>
              <a:rPr lang="en-GB" sz="1200" dirty="0"/>
              <a:t> </a:t>
            </a:r>
            <a:r>
              <a:rPr lang="en-GB" sz="1200" b="1" dirty="0"/>
              <a:t>% complete </a:t>
            </a:r>
            <a:r>
              <a:rPr lang="en-GB" sz="1200" b="1" dirty="0" err="1"/>
              <a:t>oes</a:t>
            </a:r>
            <a:r>
              <a:rPr lang="en-GB" sz="1200" b="1" dirty="0"/>
              <a:t> </a:t>
            </a:r>
            <a:r>
              <a:rPr lang="en-GB" sz="1200" b="1" dirty="0" err="1"/>
              <a:t>circ</a:t>
            </a:r>
            <a:r>
              <a:rPr lang="en-GB" sz="1200" dirty="0"/>
              <a:t> </a:t>
            </a:r>
            <a:r>
              <a:rPr lang="en-GB" sz="1200" b="1" dirty="0"/>
              <a:t>Vol complete </a:t>
            </a:r>
            <a:r>
              <a:rPr lang="en-GB" sz="1200" b="1" dirty="0" err="1"/>
              <a:t>gast</a:t>
            </a:r>
            <a:r>
              <a:rPr lang="en-GB" sz="1200" b="1" dirty="0"/>
              <a:t> long</a:t>
            </a:r>
            <a:r>
              <a:rPr lang="en-GB" sz="1200" dirty="0"/>
              <a:t> </a:t>
            </a:r>
            <a:r>
              <a:rPr lang="en-GB" sz="1200" b="1" dirty="0"/>
              <a:t>% complete </a:t>
            </a:r>
            <a:r>
              <a:rPr lang="en-GB" sz="1200" b="1" dirty="0" err="1"/>
              <a:t>gast</a:t>
            </a:r>
            <a:r>
              <a:rPr lang="en-GB" sz="1200" b="1" dirty="0"/>
              <a:t> long </a:t>
            </a:r>
            <a:endParaRPr lang="en-GB" sz="1200" dirty="0">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526457F-1DB1-457E-A1D5-603DE033C028}"/>
              </a:ext>
            </a:extLst>
          </p:cNvPr>
          <p:cNvSpPr>
            <a:spLocks noGrp="1"/>
          </p:cNvSpPr>
          <p:nvPr>
            <p:ph type="title"/>
          </p:nvPr>
        </p:nvSpPr>
        <p:spPr/>
        <p:txBody>
          <a:bodyPr/>
          <a:lstStyle/>
          <a:p>
            <a:pPr>
              <a:defRPr/>
            </a:pPr>
            <a:r>
              <a:rPr lang="en-GB" dirty="0" smtClean="0"/>
              <a:t>Route to diagnosis</a:t>
            </a:r>
            <a:endParaRPr lang="en-GB" dirty="0"/>
          </a:p>
        </p:txBody>
      </p:sp>
      <p:sp>
        <p:nvSpPr>
          <p:cNvPr id="17411" name="TextBox 3">
            <a:extLst>
              <a:ext uri="{FF2B5EF4-FFF2-40B4-BE49-F238E27FC236}">
                <a16:creationId xmlns:a16="http://schemas.microsoft.com/office/drawing/2014/main" id="{4D275B96-FC6B-437E-8C5C-7E5DD2838FDC}"/>
              </a:ext>
            </a:extLst>
          </p:cNvPr>
          <p:cNvSpPr txBox="1">
            <a:spLocks noChangeArrowheads="1"/>
          </p:cNvSpPr>
          <p:nvPr/>
        </p:nvSpPr>
        <p:spPr bwMode="auto">
          <a:xfrm>
            <a:off x="6156176" y="3573463"/>
            <a:ext cx="2304256"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68000"/>
              <a:buFont typeface="Wingdings 3" panose="05040102010807070707" pitchFamily="18" charset="2"/>
              <a:buChar char=""/>
              <a:defRPr sz="2400">
                <a:solidFill>
                  <a:schemeClr val="tx1"/>
                </a:solidFill>
                <a:latin typeface="Verdana" panose="020B0604030504040204" pitchFamily="34" charset="0"/>
              </a:defRPr>
            </a:lvl1pPr>
            <a:lvl2pPr marL="742950" indent="-285750">
              <a:spcBef>
                <a:spcPts val="600"/>
              </a:spcBef>
              <a:buClr>
                <a:schemeClr val="accent1"/>
              </a:buClr>
              <a:buFont typeface="Verdana" panose="020B0604030504040204" pitchFamily="34" charset="0"/>
              <a:buChar char="◦"/>
              <a:defRPr sz="2000">
                <a:solidFill>
                  <a:schemeClr val="tx1"/>
                </a:solidFill>
                <a:latin typeface="Verdana" panose="020B0604030504040204" pitchFamily="34" charset="0"/>
              </a:defRPr>
            </a:lvl2pPr>
            <a:lvl3pPr marL="1143000" indent="-228600">
              <a:spcBef>
                <a:spcPts val="350"/>
              </a:spcBef>
              <a:buClr>
                <a:schemeClr val="accent2"/>
              </a:buClr>
              <a:buSzPct val="100000"/>
              <a:buFont typeface="Wingdings 2" panose="05020102010507070707" pitchFamily="18" charset="2"/>
              <a:buChar char=""/>
              <a:defRPr sz="2400">
                <a:solidFill>
                  <a:schemeClr val="tx1"/>
                </a:solidFill>
                <a:latin typeface="Verdana" panose="020B060403050404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Verdana" panose="020B060403050404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Verdana" panose="020B060403050404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Verdana" panose="020B060403050404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Verdana" panose="020B060403050404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Verdana" panose="020B060403050404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Verdana" panose="020B0604030504040204" pitchFamily="34" charset="0"/>
              </a:defRPr>
            </a:lvl9pPr>
          </a:lstStyle>
          <a:p>
            <a:pPr eaLnBrk="1" hangingPunct="1">
              <a:spcBef>
                <a:spcPct val="0"/>
              </a:spcBef>
              <a:buClrTx/>
              <a:buSzTx/>
              <a:buFontTx/>
              <a:buNone/>
            </a:pPr>
            <a:r>
              <a:rPr lang="en-GB" altLang="en-US" sz="1800" dirty="0">
                <a:latin typeface="Arial" panose="020B0604020202020204" pitchFamily="34" charset="0"/>
              </a:rPr>
              <a:t>Locally </a:t>
            </a:r>
            <a:r>
              <a:rPr lang="en-GB" altLang="en-US" sz="1800" dirty="0">
                <a:solidFill>
                  <a:srgbClr val="FF0000"/>
                </a:solidFill>
                <a:latin typeface="Arial" panose="020B0604020202020204" pitchFamily="34" charset="0"/>
              </a:rPr>
              <a:t>xx%</a:t>
            </a:r>
            <a:r>
              <a:rPr lang="en-GB" altLang="en-US" sz="1800" dirty="0">
                <a:latin typeface="Arial" panose="020B0604020202020204" pitchFamily="34" charset="0"/>
              </a:rPr>
              <a:t> diagnosed after emergency admission</a:t>
            </a:r>
          </a:p>
          <a:p>
            <a:pPr eaLnBrk="1" hangingPunct="1">
              <a:spcBef>
                <a:spcPct val="0"/>
              </a:spcBef>
              <a:buClrTx/>
              <a:buSzTx/>
              <a:buFontTx/>
              <a:buNone/>
            </a:pPr>
            <a:r>
              <a:rPr lang="en-GB" altLang="en-US" sz="1800" dirty="0" smtClean="0">
                <a:solidFill>
                  <a:srgbClr val="FF0000"/>
                </a:solidFill>
                <a:latin typeface="Arial" panose="020B0604020202020204" pitchFamily="34" charset="0"/>
              </a:rPr>
              <a:t>Complete </a:t>
            </a:r>
            <a:r>
              <a:rPr lang="en-GB" altLang="en-US" sz="1800" dirty="0">
                <a:solidFill>
                  <a:srgbClr val="FF0000"/>
                </a:solidFill>
                <a:latin typeface="Arial" panose="020B0604020202020204" pitchFamily="34" charset="0"/>
              </a:rPr>
              <a:t>using Annex </a:t>
            </a:r>
            <a:r>
              <a:rPr lang="en-GB" altLang="en-US" sz="1800" dirty="0" smtClean="0">
                <a:solidFill>
                  <a:srgbClr val="FF0000"/>
                </a:solidFill>
                <a:latin typeface="Arial" panose="020B0604020202020204" pitchFamily="34" charset="0"/>
              </a:rPr>
              <a:t>7 2017 AR</a:t>
            </a:r>
            <a:endParaRPr lang="en-GB" altLang="en-US" sz="1800" dirty="0">
              <a:solidFill>
                <a:srgbClr val="FF0000"/>
              </a:solidFill>
              <a:latin typeface="Arial" panose="020B0604020202020204" pitchFamily="34" charset="0"/>
            </a:endParaRPr>
          </a:p>
          <a:p>
            <a:pPr eaLnBrk="1" hangingPunct="1">
              <a:spcBef>
                <a:spcPct val="0"/>
              </a:spcBef>
              <a:buClrTx/>
              <a:buSzTx/>
              <a:buFontTx/>
              <a:buNone/>
            </a:pPr>
            <a:endParaRPr lang="en-GB" altLang="en-US" sz="1800" dirty="0">
              <a:latin typeface="Arial" panose="020B0604020202020204" pitchFamily="34" charset="0"/>
            </a:endParaRPr>
          </a:p>
        </p:txBody>
      </p:sp>
      <p:graphicFrame>
        <p:nvGraphicFramePr>
          <p:cNvPr id="10" name="Content Placeholder 9">
            <a:extLst>
              <a:ext uri="{FF2B5EF4-FFF2-40B4-BE49-F238E27FC236}">
                <a16:creationId xmlns:a16="http://schemas.microsoft.com/office/drawing/2014/main" id="{A7BF6E4B-64AC-4716-BB2D-1B4337EA1FC4}"/>
              </a:ext>
            </a:extLst>
          </p:cNvPr>
          <p:cNvGraphicFramePr>
            <a:graphicFrameLocks noGrp="1"/>
          </p:cNvGraphicFramePr>
          <p:nvPr>
            <p:ph idx="1"/>
          </p:nvPr>
        </p:nvGraphicFramePr>
        <p:xfrm>
          <a:off x="684213" y="1268413"/>
          <a:ext cx="8002588" cy="1230312"/>
        </p:xfrm>
        <a:graphic>
          <a:graphicData uri="http://schemas.openxmlformats.org/drawingml/2006/table">
            <a:tbl>
              <a:tblPr firstRow="1" firstCol="1" bandRow="1"/>
              <a:tblGrid>
                <a:gridCol w="1233651">
                  <a:extLst>
                    <a:ext uri="{9D8B030D-6E8A-4147-A177-3AD203B41FA5}">
                      <a16:colId xmlns:a16="http://schemas.microsoft.com/office/drawing/2014/main" val="4257949168"/>
                    </a:ext>
                  </a:extLst>
                </a:gridCol>
                <a:gridCol w="3845294">
                  <a:extLst>
                    <a:ext uri="{9D8B030D-6E8A-4147-A177-3AD203B41FA5}">
                      <a16:colId xmlns:a16="http://schemas.microsoft.com/office/drawing/2014/main" val="2158944179"/>
                    </a:ext>
                  </a:extLst>
                </a:gridCol>
                <a:gridCol w="2923643">
                  <a:extLst>
                    <a:ext uri="{9D8B030D-6E8A-4147-A177-3AD203B41FA5}">
                      <a16:colId xmlns:a16="http://schemas.microsoft.com/office/drawing/2014/main" val="1096648908"/>
                    </a:ext>
                  </a:extLst>
                </a:gridCol>
              </a:tblGrid>
              <a:tr h="315730">
                <a:tc>
                  <a:txBody>
                    <a:bodyPr/>
                    <a:lstStyle/>
                    <a:p>
                      <a:pPr>
                        <a:lnSpc>
                          <a:spcPct val="115000"/>
                        </a:lnSpc>
                        <a:spcAft>
                          <a:spcPts val="0"/>
                        </a:spcAft>
                      </a:pPr>
                      <a:r>
                        <a:rPr lang="en-GB" sz="1800">
                          <a:effectLst/>
                          <a:latin typeface="Arial" panose="020B0604020202020204" pitchFamily="34" charset="0"/>
                          <a:ea typeface="Calibri" panose="020F0502020204030204" pitchFamily="34" charset="0"/>
                          <a:cs typeface="Arial" panose="020B0604020202020204" pitchFamily="34" charset="0"/>
                        </a:rPr>
                        <a:t>Domain</a:t>
                      </a:r>
                      <a:endParaRPr lang="en-GB" sz="1800">
                        <a:effectLst/>
                        <a:latin typeface="Arial" panose="020B0604020202020204" pitchFamily="34" charset="0"/>
                        <a:ea typeface="Calibri" panose="020F0502020204030204" pitchFamily="34" charset="0"/>
                        <a:cs typeface="Times New Roman" panose="02020603050405020304" pitchFamily="18" charset="0"/>
                      </a:endParaRPr>
                    </a:p>
                  </a:txBody>
                  <a:tcPr marL="68574" marR="68574"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800">
                          <a:effectLst/>
                          <a:latin typeface="Arial" panose="020B0604020202020204" pitchFamily="34" charset="0"/>
                          <a:ea typeface="Calibri" panose="020F0502020204030204" pitchFamily="34" charset="0"/>
                          <a:cs typeface="Arial" panose="020B0604020202020204" pitchFamily="34" charset="0"/>
                        </a:rPr>
                        <a:t>Standard</a:t>
                      </a:r>
                      <a:endParaRPr lang="en-GB" sz="1800">
                        <a:effectLst/>
                        <a:latin typeface="Arial" panose="020B0604020202020204" pitchFamily="34" charset="0"/>
                        <a:ea typeface="Calibri" panose="020F0502020204030204" pitchFamily="34" charset="0"/>
                        <a:cs typeface="Times New Roman" panose="02020603050405020304" pitchFamily="18" charset="0"/>
                      </a:endParaRPr>
                    </a:p>
                  </a:txBody>
                  <a:tcPr marL="68574" marR="68574"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800">
                          <a:effectLst/>
                          <a:latin typeface="Arial" panose="020B0604020202020204" pitchFamily="34" charset="0"/>
                          <a:ea typeface="Calibri" panose="020F0502020204030204" pitchFamily="34" charset="0"/>
                          <a:cs typeface="Arial" panose="020B0604020202020204" pitchFamily="34" charset="0"/>
                        </a:rPr>
                        <a:t>Indicator</a:t>
                      </a:r>
                      <a:endParaRPr lang="en-GB" sz="1800">
                        <a:effectLst/>
                        <a:latin typeface="Arial" panose="020B0604020202020204" pitchFamily="34" charset="0"/>
                        <a:ea typeface="Calibri" panose="020F0502020204030204" pitchFamily="34" charset="0"/>
                        <a:cs typeface="Times New Roman" panose="02020603050405020304" pitchFamily="18" charset="0"/>
                      </a:endParaRPr>
                    </a:p>
                  </a:txBody>
                  <a:tcPr marL="68574" marR="68574"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1973217"/>
                  </a:ext>
                </a:extLst>
              </a:tr>
              <a:tr h="914582">
                <a:tc>
                  <a:txBody>
                    <a:bodyPr/>
                    <a:lstStyle/>
                    <a:p>
                      <a:pPr>
                        <a:lnSpc>
                          <a:spcPct val="115000"/>
                        </a:lnSpc>
                        <a:spcAft>
                          <a:spcPts val="0"/>
                        </a:spcAft>
                      </a:pPr>
                      <a:r>
                        <a:rPr lang="en-GB" sz="1800" b="1" dirty="0">
                          <a:effectLst/>
                          <a:latin typeface="Arial" panose="020B0604020202020204" pitchFamily="34" charset="0"/>
                          <a:ea typeface="Calibri" panose="020F0502020204030204" pitchFamily="34" charset="0"/>
                          <a:cs typeface="Arial" panose="020B0604020202020204" pitchFamily="34" charset="0"/>
                        </a:rPr>
                        <a:t>Referral &amp; diagnosis</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74" marR="68574"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800">
                          <a:effectLst/>
                          <a:latin typeface="Arial" panose="020B0604020202020204" pitchFamily="34" charset="0"/>
                          <a:ea typeface="Calibri" panose="020F0502020204030204" pitchFamily="34" charset="0"/>
                          <a:cs typeface="Arial" panose="020B0604020202020204" pitchFamily="34" charset="0"/>
                        </a:rPr>
                        <a:t>GPs should be encourage to refer patients as early as possible</a:t>
                      </a:r>
                      <a:endParaRPr lang="en-GB" sz="1800">
                        <a:effectLst/>
                        <a:latin typeface="Arial" panose="020B0604020202020204" pitchFamily="34" charset="0"/>
                        <a:ea typeface="Calibri" panose="020F0502020204030204" pitchFamily="34" charset="0"/>
                        <a:cs typeface="Times New Roman" panose="02020603050405020304" pitchFamily="18" charset="0"/>
                      </a:endParaRPr>
                    </a:p>
                  </a:txBody>
                  <a:tcPr marL="68574" marR="68574"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800" dirty="0">
                          <a:effectLst/>
                          <a:latin typeface="Arial" panose="020B0604020202020204" pitchFamily="34" charset="0"/>
                          <a:ea typeface="Calibri" panose="020F0502020204030204" pitchFamily="34" charset="0"/>
                          <a:cs typeface="Arial" panose="020B0604020202020204" pitchFamily="34" charset="0"/>
                        </a:rPr>
                        <a:t>% patients diagnosed after an emergency admission</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74" marR="68574"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5377444"/>
                  </a:ext>
                </a:extLst>
              </a:tr>
            </a:tbl>
          </a:graphicData>
        </a:graphic>
      </p:graphicFrame>
      <p:graphicFrame>
        <p:nvGraphicFramePr>
          <p:cNvPr id="15" name="Chart 14">
            <a:extLst>
              <a:ext uri="{FF2B5EF4-FFF2-40B4-BE49-F238E27FC236}">
                <a16:creationId xmlns:a16="http://schemas.microsoft.com/office/drawing/2014/main" id="{B7B7E7AC-B78A-4846-9C02-1C5D6CC3C121}"/>
              </a:ext>
            </a:extLst>
          </p:cNvPr>
          <p:cNvGraphicFramePr/>
          <p:nvPr/>
        </p:nvGraphicFramePr>
        <p:xfrm>
          <a:off x="539552" y="2780928"/>
          <a:ext cx="5112569" cy="324036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F5B0C7-AEE2-4B81-AC88-47E15E690646}"/>
              </a:ext>
            </a:extLst>
          </p:cNvPr>
          <p:cNvSpPr txBox="1"/>
          <p:nvPr/>
        </p:nvSpPr>
        <p:spPr>
          <a:xfrm>
            <a:off x="34925" y="549275"/>
            <a:ext cx="7993459" cy="1015663"/>
          </a:xfrm>
          <a:prstGeom prst="rect">
            <a:avLst/>
          </a:prstGeom>
          <a:noFill/>
        </p:spPr>
        <p:txBody>
          <a:bodyPr wrap="square">
            <a:spAutoFit/>
          </a:bodyPr>
          <a:lstStyle/>
          <a:p>
            <a:pPr>
              <a:defRPr/>
            </a:pPr>
            <a:r>
              <a:rPr lang="en-GB" sz="3200" dirty="0">
                <a:latin typeface="+mj-lt"/>
              </a:rPr>
              <a:t>Patterns of care at diagnosis</a:t>
            </a:r>
          </a:p>
          <a:p>
            <a:pPr>
              <a:defRPr/>
            </a:pPr>
            <a:r>
              <a:rPr lang="en-GB" sz="1200" dirty="0"/>
              <a:t>  </a:t>
            </a:r>
            <a:r>
              <a:rPr lang="en-GB" sz="1400" b="1" dirty="0" smtClean="0"/>
              <a:t>Time from diagnosis to first treatment </a:t>
            </a:r>
            <a:r>
              <a:rPr lang="en-GB" sz="1400" b="1" dirty="0"/>
              <a:t>for patients having curative treatments </a:t>
            </a:r>
            <a:endParaRPr lang="en-GB" sz="1400" b="1" dirty="0" smtClean="0"/>
          </a:p>
          <a:p>
            <a:pPr>
              <a:defRPr/>
            </a:pPr>
            <a:r>
              <a:rPr lang="en-GB" sz="1400" b="1" dirty="0"/>
              <a:t> </a:t>
            </a:r>
            <a:r>
              <a:rPr lang="en-GB" sz="1400" b="1" dirty="0" smtClean="0"/>
              <a:t>  by </a:t>
            </a:r>
            <a:r>
              <a:rPr lang="en-GB" sz="1400" b="1" dirty="0"/>
              <a:t>Cancer Alliance in England and region in Wales</a:t>
            </a:r>
            <a:r>
              <a:rPr lang="en-GB" sz="1200" dirty="0"/>
              <a:t>. </a:t>
            </a:r>
            <a:endParaRPr lang="en-GB" sz="4000" dirty="0">
              <a:latin typeface="+mj-lt"/>
            </a:endParaRPr>
          </a:p>
        </p:txBody>
      </p:sp>
      <p:pic>
        <p:nvPicPr>
          <p:cNvPr id="18435" name="Picture 2">
            <a:extLst>
              <a:ext uri="{FF2B5EF4-FFF2-40B4-BE49-F238E27FC236}">
                <a16:creationId xmlns:a16="http://schemas.microsoft.com/office/drawing/2014/main" id="{0B721FD5-3426-4C6D-932C-2E9B51B1FC0C}"/>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827088" y="1630546"/>
            <a:ext cx="5484763" cy="3820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TextBox 3">
            <a:extLst>
              <a:ext uri="{FF2B5EF4-FFF2-40B4-BE49-F238E27FC236}">
                <a16:creationId xmlns:a16="http://schemas.microsoft.com/office/drawing/2014/main" id="{FB511B44-811D-4F1F-96F8-A30D0C791D07}"/>
              </a:ext>
            </a:extLst>
          </p:cNvPr>
          <p:cNvSpPr txBox="1">
            <a:spLocks noChangeArrowheads="1"/>
          </p:cNvSpPr>
          <p:nvPr/>
        </p:nvSpPr>
        <p:spPr bwMode="auto">
          <a:xfrm>
            <a:off x="827088" y="5450955"/>
            <a:ext cx="75977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de-DE" dirty="0" smtClean="0"/>
              <a:t>Overall, around </a:t>
            </a:r>
            <a:r>
              <a:rPr lang="en-GB" altLang="de-DE" dirty="0"/>
              <a:t>23% of patients having surgery only as curative treatment </a:t>
            </a:r>
            <a:r>
              <a:rPr lang="en-GB" altLang="de-DE" dirty="0" smtClean="0"/>
              <a:t>waited over </a:t>
            </a:r>
            <a:r>
              <a:rPr lang="en-GB" altLang="de-DE" dirty="0"/>
              <a:t>100 days from date of diagnosis to first treatment </a:t>
            </a:r>
          </a:p>
        </p:txBody>
      </p:sp>
      <p:sp>
        <p:nvSpPr>
          <p:cNvPr id="18437" name="TextBox 4">
            <a:extLst>
              <a:ext uri="{FF2B5EF4-FFF2-40B4-BE49-F238E27FC236}">
                <a16:creationId xmlns:a16="http://schemas.microsoft.com/office/drawing/2014/main" id="{9945DC10-14E5-4ECA-BEEA-E60563B1010D}"/>
              </a:ext>
            </a:extLst>
          </p:cNvPr>
          <p:cNvSpPr txBox="1">
            <a:spLocks noChangeArrowheads="1"/>
          </p:cNvSpPr>
          <p:nvPr/>
        </p:nvSpPr>
        <p:spPr bwMode="auto">
          <a:xfrm>
            <a:off x="6516216" y="4365104"/>
            <a:ext cx="230425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de-DE" sz="1400" b="1" dirty="0"/>
              <a:t>NB </a:t>
            </a:r>
            <a:r>
              <a:rPr lang="en-GB" altLang="de-DE" sz="1400" b="1" dirty="0" smtClean="0"/>
              <a:t>Cancer Alliances </a:t>
            </a:r>
            <a:r>
              <a:rPr lang="en-GB" altLang="de-DE" sz="1400" b="1" dirty="0"/>
              <a:t>with &lt;10 </a:t>
            </a:r>
            <a:r>
              <a:rPr lang="en-GB" altLang="de-DE" sz="1400" b="1" dirty="0" smtClean="0"/>
              <a:t>complete cases </a:t>
            </a:r>
            <a:r>
              <a:rPr lang="en-GB" altLang="de-DE" sz="1400" b="1" dirty="0"/>
              <a:t>are not shown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1">
            <a:extLst>
              <a:ext uri="{FF2B5EF4-FFF2-40B4-BE49-F238E27FC236}">
                <a16:creationId xmlns:a16="http://schemas.microsoft.com/office/drawing/2014/main" id="{73CA9C61-90F0-407A-9F22-067F8A67DE23}"/>
              </a:ext>
            </a:extLst>
          </p:cNvPr>
          <p:cNvSpPr>
            <a:spLocks noGrp="1"/>
          </p:cNvSpPr>
          <p:nvPr>
            <p:ph idx="1"/>
          </p:nvPr>
        </p:nvSpPr>
        <p:spPr>
          <a:xfrm>
            <a:off x="323850" y="1052513"/>
            <a:ext cx="3816350" cy="936625"/>
          </a:xfrm>
        </p:spPr>
        <p:txBody>
          <a:bodyPr/>
          <a:lstStyle/>
          <a:p>
            <a:pPr marL="109537" indent="0">
              <a:buFont typeface="Wingdings 3" panose="05040102010807070707" pitchFamily="18" charset="2"/>
              <a:buNone/>
              <a:defRPr/>
            </a:pPr>
            <a:r>
              <a:rPr lang="en-GB" altLang="en-US" sz="1800" dirty="0"/>
              <a:t>UK guidelines for staging</a:t>
            </a:r>
          </a:p>
          <a:p>
            <a:pPr>
              <a:defRPr/>
            </a:pPr>
            <a:endParaRPr lang="en-GB" altLang="en-US" dirty="0"/>
          </a:p>
        </p:txBody>
      </p:sp>
      <p:sp>
        <p:nvSpPr>
          <p:cNvPr id="3" name="Title 2">
            <a:extLst>
              <a:ext uri="{FF2B5EF4-FFF2-40B4-BE49-F238E27FC236}">
                <a16:creationId xmlns:a16="http://schemas.microsoft.com/office/drawing/2014/main" id="{10048E70-D81C-4C46-9B89-9F010837A17C}"/>
              </a:ext>
            </a:extLst>
          </p:cNvPr>
          <p:cNvSpPr>
            <a:spLocks noGrp="1"/>
          </p:cNvSpPr>
          <p:nvPr>
            <p:ph type="title"/>
          </p:nvPr>
        </p:nvSpPr>
        <p:spPr>
          <a:xfrm>
            <a:off x="457200" y="274638"/>
            <a:ext cx="8229600" cy="922337"/>
          </a:xfrm>
        </p:spPr>
        <p:txBody>
          <a:bodyPr/>
          <a:lstStyle/>
          <a:p>
            <a:pPr>
              <a:defRPr/>
            </a:pPr>
            <a:r>
              <a:rPr lang="en-GB" dirty="0"/>
              <a:t>Staging investigations</a:t>
            </a:r>
          </a:p>
        </p:txBody>
      </p:sp>
      <p:sp>
        <p:nvSpPr>
          <p:cNvPr id="19460" name="Rectangle 6">
            <a:extLst>
              <a:ext uri="{FF2B5EF4-FFF2-40B4-BE49-F238E27FC236}">
                <a16:creationId xmlns:a16="http://schemas.microsoft.com/office/drawing/2014/main" id="{FA5D84FE-14CC-469D-B453-2280AE29A1B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ts val="1000"/>
              </a:spcBef>
              <a:buClr>
                <a:schemeClr val="accent1"/>
              </a:buClr>
              <a:buSzPct val="68000"/>
              <a:buFont typeface="Wingdings 3" panose="05040102010807070707" pitchFamily="18" charset="2"/>
              <a:buChar char=""/>
              <a:defRPr sz="2400">
                <a:solidFill>
                  <a:schemeClr val="tx1"/>
                </a:solidFill>
                <a:latin typeface="Verdana" panose="020B0604030504040204" pitchFamily="34" charset="0"/>
              </a:defRPr>
            </a:lvl1pPr>
            <a:lvl2pPr marL="742950" indent="-285750">
              <a:spcBef>
                <a:spcPts val="600"/>
              </a:spcBef>
              <a:buClr>
                <a:schemeClr val="accent1"/>
              </a:buClr>
              <a:buFont typeface="Verdana" panose="020B0604030504040204" pitchFamily="34" charset="0"/>
              <a:buChar char="◦"/>
              <a:defRPr sz="2000">
                <a:solidFill>
                  <a:schemeClr val="tx1"/>
                </a:solidFill>
                <a:latin typeface="Verdana" panose="020B0604030504040204" pitchFamily="34" charset="0"/>
              </a:defRPr>
            </a:lvl2pPr>
            <a:lvl3pPr marL="1143000" indent="-228600">
              <a:spcBef>
                <a:spcPts val="350"/>
              </a:spcBef>
              <a:buClr>
                <a:schemeClr val="accent2"/>
              </a:buClr>
              <a:buSzPct val="100000"/>
              <a:buFont typeface="Wingdings 2" panose="05020102010507070707" pitchFamily="18" charset="2"/>
              <a:buChar char=""/>
              <a:defRPr sz="2400">
                <a:solidFill>
                  <a:schemeClr val="tx1"/>
                </a:solidFill>
                <a:latin typeface="Verdana" panose="020B060403050404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Verdana" panose="020B060403050404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Verdana" panose="020B060403050404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Verdana" panose="020B060403050404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Verdana" panose="020B060403050404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Verdana" panose="020B060403050404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GB" altLang="en-US" sz="1800">
              <a:latin typeface="Arial" panose="020B0604020202020204" pitchFamily="34" charset="0"/>
            </a:endParaRPr>
          </a:p>
        </p:txBody>
      </p:sp>
      <p:pic>
        <p:nvPicPr>
          <p:cNvPr id="19461" name="Picture 2">
            <a:extLst>
              <a:ext uri="{FF2B5EF4-FFF2-40B4-BE49-F238E27FC236}">
                <a16:creationId xmlns:a16="http://schemas.microsoft.com/office/drawing/2014/main" id="{531FDF20-A9C0-473D-81FE-3A242D075D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121" t="12292" r="79027" b="45071"/>
          <a:stretch>
            <a:fillRect/>
          </a:stretch>
        </p:blipFill>
        <p:spPr bwMode="auto">
          <a:xfrm>
            <a:off x="323850" y="1557338"/>
            <a:ext cx="3403600" cy="4608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462" name="Content Placeholder 1">
            <a:extLst>
              <a:ext uri="{FF2B5EF4-FFF2-40B4-BE49-F238E27FC236}">
                <a16:creationId xmlns:a16="http://schemas.microsoft.com/office/drawing/2014/main" id="{3596E0B6-6AAD-41B0-9738-10E7BA398882}"/>
              </a:ext>
            </a:extLst>
          </p:cNvPr>
          <p:cNvSpPr txBox="1">
            <a:spLocks/>
          </p:cNvSpPr>
          <p:nvPr/>
        </p:nvSpPr>
        <p:spPr bwMode="auto">
          <a:xfrm>
            <a:off x="3563938" y="1317624"/>
            <a:ext cx="5111750" cy="657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5125" indent="-255588">
              <a:spcBef>
                <a:spcPts val="1000"/>
              </a:spcBef>
              <a:buClr>
                <a:schemeClr val="accent1"/>
              </a:buClr>
              <a:buSzPct val="68000"/>
              <a:buFont typeface="Wingdings 3" panose="05040102010807070707" pitchFamily="18" charset="2"/>
              <a:buChar char=""/>
              <a:defRPr sz="2400">
                <a:solidFill>
                  <a:schemeClr val="tx1"/>
                </a:solidFill>
                <a:latin typeface="Verdana" panose="020B0604030504040204" pitchFamily="34" charset="0"/>
              </a:defRPr>
            </a:lvl1pPr>
            <a:lvl2pPr marL="620713" indent="-228600">
              <a:spcBef>
                <a:spcPts val="600"/>
              </a:spcBef>
              <a:buClr>
                <a:schemeClr val="accent1"/>
              </a:buClr>
              <a:buFont typeface="Verdana" panose="020B0604030504040204" pitchFamily="34" charset="0"/>
              <a:buChar char="◦"/>
              <a:defRPr sz="2000">
                <a:solidFill>
                  <a:schemeClr val="tx1"/>
                </a:solidFill>
                <a:latin typeface="Verdana" panose="020B0604030504040204" pitchFamily="34" charset="0"/>
              </a:defRPr>
            </a:lvl2pPr>
            <a:lvl3pPr marL="858838" indent="-228600">
              <a:spcBef>
                <a:spcPts val="350"/>
              </a:spcBef>
              <a:buClr>
                <a:schemeClr val="accent2"/>
              </a:buClr>
              <a:buSzPct val="100000"/>
              <a:buFont typeface="Wingdings 2" panose="05020102010507070707" pitchFamily="18" charset="2"/>
              <a:buChar char=""/>
              <a:defRPr sz="2400">
                <a:solidFill>
                  <a:schemeClr val="tx1"/>
                </a:solidFill>
                <a:latin typeface="Verdana" panose="020B0604030504040204" pitchFamily="34" charset="0"/>
              </a:defRPr>
            </a:lvl3pPr>
            <a:lvl4pPr marL="1143000" indent="-228600">
              <a:spcBef>
                <a:spcPts val="350"/>
              </a:spcBef>
              <a:buClr>
                <a:schemeClr val="accent2"/>
              </a:buClr>
              <a:buFont typeface="Wingdings 2" panose="05020102010507070707" pitchFamily="18" charset="2"/>
              <a:buChar char=""/>
              <a:defRPr sz="1900">
                <a:solidFill>
                  <a:schemeClr val="tx1"/>
                </a:solidFill>
                <a:latin typeface="Verdana" panose="020B0604030504040204" pitchFamily="34" charset="0"/>
              </a:defRPr>
            </a:lvl4pPr>
            <a:lvl5pPr marL="1371600" indent="-228600">
              <a:spcBef>
                <a:spcPts val="350"/>
              </a:spcBef>
              <a:buClr>
                <a:schemeClr val="accent2"/>
              </a:buClr>
              <a:buFont typeface="Wingdings 2" panose="05020102010507070707" pitchFamily="18" charset="2"/>
              <a:buChar char=""/>
              <a:defRPr sz="2000">
                <a:solidFill>
                  <a:schemeClr val="tx1"/>
                </a:solidFill>
                <a:latin typeface="Verdana" panose="020B0604030504040204" pitchFamily="34" charset="0"/>
              </a:defRPr>
            </a:lvl5pPr>
            <a:lvl6pPr marL="1828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Verdana" panose="020B0604030504040204" pitchFamily="34" charset="0"/>
              </a:defRPr>
            </a:lvl6pPr>
            <a:lvl7pPr marL="2286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Verdana" panose="020B0604030504040204" pitchFamily="34" charset="0"/>
              </a:defRPr>
            </a:lvl7pPr>
            <a:lvl8pPr marL="2743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Verdana" panose="020B0604030504040204" pitchFamily="34" charset="0"/>
              </a:defRPr>
            </a:lvl8pPr>
            <a:lvl9pPr marL="32004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Verdana" panose="020B0604030504040204" pitchFamily="34" charset="0"/>
              </a:defRPr>
            </a:lvl9pPr>
          </a:lstStyle>
          <a:p>
            <a:r>
              <a:rPr lang="en-GB" altLang="en-US" sz="1600" dirty="0"/>
              <a:t>Audit Findings show that there is under reporting of staging investigations </a:t>
            </a:r>
          </a:p>
          <a:p>
            <a:endParaRPr lang="en-GB" altLang="en-US" sz="1600" dirty="0"/>
          </a:p>
          <a:p>
            <a:endParaRPr lang="en-GB" altLang="en-US" dirty="0"/>
          </a:p>
        </p:txBody>
      </p:sp>
      <p:sp>
        <p:nvSpPr>
          <p:cNvPr id="19463" name="TextBox 3">
            <a:extLst>
              <a:ext uri="{FF2B5EF4-FFF2-40B4-BE49-F238E27FC236}">
                <a16:creationId xmlns:a16="http://schemas.microsoft.com/office/drawing/2014/main" id="{FE243366-85F7-43E0-90E4-D32193DB069D}"/>
              </a:ext>
            </a:extLst>
          </p:cNvPr>
          <p:cNvSpPr txBox="1">
            <a:spLocks noChangeArrowheads="1"/>
          </p:cNvSpPr>
          <p:nvPr/>
        </p:nvSpPr>
        <p:spPr bwMode="auto">
          <a:xfrm>
            <a:off x="4716016" y="4652963"/>
            <a:ext cx="3600897" cy="147732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68000"/>
              <a:buFont typeface="Wingdings 3" panose="05040102010807070707" pitchFamily="18" charset="2"/>
              <a:buChar char=""/>
              <a:defRPr sz="2400">
                <a:solidFill>
                  <a:schemeClr val="tx1"/>
                </a:solidFill>
                <a:latin typeface="Verdana" panose="020B0604030504040204" pitchFamily="34" charset="0"/>
              </a:defRPr>
            </a:lvl1pPr>
            <a:lvl2pPr marL="742950" indent="-285750">
              <a:spcBef>
                <a:spcPts val="600"/>
              </a:spcBef>
              <a:buClr>
                <a:schemeClr val="accent1"/>
              </a:buClr>
              <a:buFont typeface="Verdana" panose="020B0604030504040204" pitchFamily="34" charset="0"/>
              <a:buChar char="◦"/>
              <a:defRPr sz="2000">
                <a:solidFill>
                  <a:schemeClr val="tx1"/>
                </a:solidFill>
                <a:latin typeface="Verdana" panose="020B0604030504040204" pitchFamily="34" charset="0"/>
              </a:defRPr>
            </a:lvl2pPr>
            <a:lvl3pPr marL="1143000" indent="-228600">
              <a:spcBef>
                <a:spcPts val="350"/>
              </a:spcBef>
              <a:buClr>
                <a:schemeClr val="accent2"/>
              </a:buClr>
              <a:buSzPct val="100000"/>
              <a:buFont typeface="Wingdings 2" panose="05020102010507070707" pitchFamily="18" charset="2"/>
              <a:buChar char=""/>
              <a:defRPr sz="2400">
                <a:solidFill>
                  <a:schemeClr val="tx1"/>
                </a:solidFill>
                <a:latin typeface="Verdana" panose="020B060403050404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Verdana" panose="020B060403050404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Verdana" panose="020B060403050404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Verdana" panose="020B060403050404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Verdana" panose="020B060403050404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Verdana" panose="020B060403050404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Verdana" panose="020B0604030504040204" pitchFamily="34" charset="0"/>
              </a:defRPr>
            </a:lvl9pPr>
          </a:lstStyle>
          <a:p>
            <a:pPr eaLnBrk="1" hangingPunct="1">
              <a:spcBef>
                <a:spcPct val="0"/>
              </a:spcBef>
              <a:buClrTx/>
              <a:buSzTx/>
              <a:buFontTx/>
              <a:buNone/>
            </a:pPr>
            <a:r>
              <a:rPr lang="en-GB" altLang="en-US" sz="1800" dirty="0">
                <a:solidFill>
                  <a:srgbClr val="FF0000"/>
                </a:solidFill>
                <a:latin typeface="Arial" panose="020B0604020202020204" pitchFamily="34" charset="0"/>
              </a:rPr>
              <a:t>Complete this slide using data from Annex 8 of 2017 AR</a:t>
            </a:r>
          </a:p>
          <a:p>
            <a:pPr eaLnBrk="1" hangingPunct="1">
              <a:spcBef>
                <a:spcPct val="0"/>
              </a:spcBef>
              <a:buClrTx/>
              <a:buSzTx/>
              <a:buFontTx/>
              <a:buNone/>
            </a:pPr>
            <a:r>
              <a:rPr lang="en-GB" altLang="en-US" sz="1800" dirty="0">
                <a:solidFill>
                  <a:srgbClr val="FF0000"/>
                </a:solidFill>
                <a:latin typeface="Arial" panose="020B0604020202020204" pitchFamily="34" charset="0"/>
              </a:rPr>
              <a:t>NB </a:t>
            </a:r>
            <a:r>
              <a:rPr lang="en-GB" altLang="en-US" sz="1800" dirty="0" smtClean="0">
                <a:solidFill>
                  <a:srgbClr val="FF0000"/>
                </a:solidFill>
                <a:latin typeface="Arial" panose="020B0604020202020204" pitchFamily="34" charset="0"/>
              </a:rPr>
              <a:t>Organisations </a:t>
            </a:r>
            <a:r>
              <a:rPr lang="en-GB" altLang="en-US" sz="1800" dirty="0">
                <a:solidFill>
                  <a:srgbClr val="FF0000"/>
                </a:solidFill>
                <a:latin typeface="Arial" panose="020B0604020202020204" pitchFamily="34" charset="0"/>
              </a:rPr>
              <a:t>who submitted data on less than 10 cases are not included in this Annex.</a:t>
            </a:r>
          </a:p>
        </p:txBody>
      </p:sp>
      <p:graphicFrame>
        <p:nvGraphicFramePr>
          <p:cNvPr id="2" name="Table 1">
            <a:extLst>
              <a:ext uri="{FF2B5EF4-FFF2-40B4-BE49-F238E27FC236}">
                <a16:creationId xmlns:a16="http://schemas.microsoft.com/office/drawing/2014/main" id="{58912AFA-4CEC-43A8-B408-E16D413A2A95}"/>
              </a:ext>
            </a:extLst>
          </p:cNvPr>
          <p:cNvGraphicFramePr>
            <a:graphicFrameLocks noGrp="1"/>
          </p:cNvGraphicFramePr>
          <p:nvPr/>
        </p:nvGraphicFramePr>
        <p:xfrm>
          <a:off x="3800475" y="2185988"/>
          <a:ext cx="4948238" cy="1598611"/>
        </p:xfrm>
        <a:graphic>
          <a:graphicData uri="http://schemas.openxmlformats.org/drawingml/2006/table">
            <a:tbl>
              <a:tblPr firstRow="1" firstCol="1" bandRow="1"/>
              <a:tblGrid>
                <a:gridCol w="1511397">
                  <a:extLst>
                    <a:ext uri="{9D8B030D-6E8A-4147-A177-3AD203B41FA5}">
                      <a16:colId xmlns:a16="http://schemas.microsoft.com/office/drawing/2014/main" val="2018551862"/>
                    </a:ext>
                  </a:extLst>
                </a:gridCol>
                <a:gridCol w="1130373">
                  <a:extLst>
                    <a:ext uri="{9D8B030D-6E8A-4147-A177-3AD203B41FA5}">
                      <a16:colId xmlns:a16="http://schemas.microsoft.com/office/drawing/2014/main" val="3282405554"/>
                    </a:ext>
                  </a:extLst>
                </a:gridCol>
                <a:gridCol w="1136088">
                  <a:extLst>
                    <a:ext uri="{9D8B030D-6E8A-4147-A177-3AD203B41FA5}">
                      <a16:colId xmlns:a16="http://schemas.microsoft.com/office/drawing/2014/main" val="1961770773"/>
                    </a:ext>
                  </a:extLst>
                </a:gridCol>
                <a:gridCol w="1170380">
                  <a:extLst>
                    <a:ext uri="{9D8B030D-6E8A-4147-A177-3AD203B41FA5}">
                      <a16:colId xmlns:a16="http://schemas.microsoft.com/office/drawing/2014/main" val="701780855"/>
                    </a:ext>
                  </a:extLst>
                </a:gridCol>
              </a:tblGrid>
              <a:tr h="913492">
                <a:tc>
                  <a:txBody>
                    <a:bodyPr/>
                    <a:lstStyle/>
                    <a:p>
                      <a:pPr>
                        <a:lnSpc>
                          <a:spcPct val="107000"/>
                        </a:lnSpc>
                        <a:spcAft>
                          <a:spcPts val="0"/>
                        </a:spcAft>
                      </a:pPr>
                      <a:r>
                        <a:rPr lang="en-GB" sz="1400" b="1" dirty="0">
                          <a:effectLst/>
                          <a:latin typeface="Arial" panose="020B0604020202020204" pitchFamily="34" charset="0"/>
                          <a:ea typeface="Calibri" panose="020F0502020204030204" pitchFamily="34" charset="0"/>
                          <a:cs typeface="Times New Roman" panose="02020603050405020304" pitchFamily="18" charset="0"/>
                        </a:rPr>
                        <a:t>Investigation</a:t>
                      </a:r>
                    </a:p>
                  </a:txBody>
                  <a:tcPr marL="68584" marR="68584"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400" b="1" dirty="0">
                          <a:effectLst/>
                          <a:latin typeface="Arial" panose="020B0604020202020204" pitchFamily="34" charset="0"/>
                          <a:ea typeface="Calibri" panose="020F0502020204030204" pitchFamily="34" charset="0"/>
                          <a:cs typeface="Times New Roman" panose="02020603050405020304" pitchFamily="18" charset="0"/>
                        </a:rPr>
                        <a:t>2010 Annual Report</a:t>
                      </a:r>
                    </a:p>
                    <a:p>
                      <a:pPr algn="ctr">
                        <a:lnSpc>
                          <a:spcPct val="107000"/>
                        </a:lnSpc>
                        <a:spcAft>
                          <a:spcPts val="0"/>
                        </a:spcAft>
                      </a:pPr>
                      <a:r>
                        <a:rPr lang="en-GB" sz="1400" b="1" dirty="0">
                          <a:effectLst/>
                          <a:latin typeface="Arial" panose="020B0604020202020204" pitchFamily="34" charset="0"/>
                          <a:ea typeface="Calibri" panose="020F0502020204030204" pitchFamily="34" charset="0"/>
                          <a:cs typeface="Times New Roman" panose="02020603050405020304" pitchFamily="18" charset="0"/>
                        </a:rPr>
                        <a:t>(First audit)</a:t>
                      </a:r>
                    </a:p>
                  </a:txBody>
                  <a:tcPr marL="68584" marR="68584"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400" b="1">
                          <a:effectLst/>
                          <a:latin typeface="Arial" panose="020B0604020202020204" pitchFamily="34" charset="0"/>
                          <a:ea typeface="Calibri" panose="020F0502020204030204" pitchFamily="34" charset="0"/>
                          <a:cs typeface="Times New Roman" panose="02020603050405020304" pitchFamily="18" charset="0"/>
                        </a:rPr>
                        <a:t>2013 Annual Report</a:t>
                      </a:r>
                    </a:p>
                  </a:txBody>
                  <a:tcPr marL="68584" marR="68584"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400" b="1">
                          <a:effectLst/>
                          <a:latin typeface="Arial" panose="020B0604020202020204" pitchFamily="34" charset="0"/>
                          <a:ea typeface="Calibri" panose="020F0502020204030204" pitchFamily="34" charset="0"/>
                          <a:cs typeface="Times New Roman" panose="02020603050405020304" pitchFamily="18" charset="0"/>
                        </a:rPr>
                        <a:t>2017 Annual Report</a:t>
                      </a:r>
                    </a:p>
                  </a:txBody>
                  <a:tcPr marL="68584" marR="68584"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4065620"/>
                  </a:ext>
                </a:extLst>
              </a:tr>
              <a:tr h="228373">
                <a:tc>
                  <a:txBody>
                    <a:bodyPr/>
                    <a:lstStyle/>
                    <a:p>
                      <a:pPr>
                        <a:lnSpc>
                          <a:spcPct val="107000"/>
                        </a:lnSpc>
                        <a:spcAft>
                          <a:spcPts val="0"/>
                        </a:spcAft>
                      </a:pPr>
                      <a:r>
                        <a:rPr lang="en-GB" sz="1400" b="1">
                          <a:effectLst/>
                          <a:latin typeface="Arial" panose="020B0604020202020204" pitchFamily="34" charset="0"/>
                          <a:ea typeface="Calibri" panose="020F0502020204030204" pitchFamily="34" charset="0"/>
                          <a:cs typeface="Times New Roman" panose="02020603050405020304" pitchFamily="18" charset="0"/>
                        </a:rPr>
                        <a:t>CT scan </a:t>
                      </a:r>
                    </a:p>
                  </a:txBody>
                  <a:tcPr marL="68584" marR="68584"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lnSpc>
                          <a:spcPct val="107000"/>
                        </a:lnSpc>
                        <a:spcAft>
                          <a:spcPts val="0"/>
                        </a:spcAft>
                      </a:pPr>
                      <a:r>
                        <a:rPr lang="en-GB" sz="1400" b="1">
                          <a:effectLst/>
                          <a:latin typeface="Arial" panose="020B0604020202020204" pitchFamily="34" charset="0"/>
                          <a:ea typeface="Calibri" panose="020F0502020204030204" pitchFamily="34" charset="0"/>
                          <a:cs typeface="Times New Roman" panose="02020603050405020304" pitchFamily="18" charset="0"/>
                        </a:rPr>
                        <a:t>90%</a:t>
                      </a:r>
                    </a:p>
                  </a:txBody>
                  <a:tcPr marL="68584" marR="68584"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lnSpc>
                          <a:spcPct val="107000"/>
                        </a:lnSpc>
                        <a:spcAft>
                          <a:spcPts val="0"/>
                        </a:spcAft>
                      </a:pPr>
                      <a:r>
                        <a:rPr lang="en-GB" sz="1400" b="1" dirty="0">
                          <a:effectLst/>
                          <a:latin typeface="Arial" panose="020B0604020202020204" pitchFamily="34" charset="0"/>
                          <a:ea typeface="Calibri" panose="020F0502020204030204" pitchFamily="34" charset="0"/>
                          <a:cs typeface="Times New Roman" panose="02020603050405020304" pitchFamily="18" charset="0"/>
                        </a:rPr>
                        <a:t>91.0%</a:t>
                      </a:r>
                    </a:p>
                  </a:txBody>
                  <a:tcPr marL="68584" marR="68584"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lnSpc>
                          <a:spcPct val="107000"/>
                        </a:lnSpc>
                        <a:spcAft>
                          <a:spcPts val="0"/>
                        </a:spcAft>
                      </a:pPr>
                      <a:r>
                        <a:rPr lang="en-GB" sz="1400" b="1" dirty="0">
                          <a:effectLst/>
                          <a:latin typeface="Arial" panose="020B0604020202020204" pitchFamily="34" charset="0"/>
                          <a:ea typeface="Calibri" panose="020F0502020204030204" pitchFamily="34" charset="0"/>
                          <a:cs typeface="Times New Roman" panose="02020603050405020304" pitchFamily="18" charset="0"/>
                        </a:rPr>
                        <a:t>88.5%</a:t>
                      </a:r>
                    </a:p>
                  </a:txBody>
                  <a:tcPr marL="68584" marR="68584"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002644106"/>
                  </a:ext>
                </a:extLst>
              </a:tr>
              <a:tr h="228373">
                <a:tc>
                  <a:txBody>
                    <a:bodyPr/>
                    <a:lstStyle/>
                    <a:p>
                      <a:pPr>
                        <a:lnSpc>
                          <a:spcPct val="107000"/>
                        </a:lnSpc>
                        <a:spcAft>
                          <a:spcPts val="0"/>
                        </a:spcAft>
                      </a:pPr>
                      <a:r>
                        <a:rPr lang="en-GB" sz="1400" b="1">
                          <a:effectLst/>
                          <a:latin typeface="Arial" panose="020B0604020202020204" pitchFamily="34" charset="0"/>
                          <a:ea typeface="Calibri" panose="020F0502020204030204" pitchFamily="34" charset="0"/>
                          <a:cs typeface="Times New Roman" panose="02020603050405020304" pitchFamily="18" charset="0"/>
                        </a:rPr>
                        <a:t>EUS</a:t>
                      </a:r>
                    </a:p>
                  </a:txBody>
                  <a:tcPr marL="68584" marR="68584"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lnSpc>
                          <a:spcPct val="107000"/>
                        </a:lnSpc>
                        <a:spcAft>
                          <a:spcPts val="0"/>
                        </a:spcAft>
                      </a:pPr>
                      <a:r>
                        <a:rPr lang="en-GB" sz="1400" b="1">
                          <a:effectLst/>
                          <a:latin typeface="Arial" panose="020B0604020202020204" pitchFamily="34" charset="0"/>
                          <a:ea typeface="Calibri" panose="020F0502020204030204" pitchFamily="34" charset="0"/>
                          <a:cs typeface="Times New Roman" panose="02020603050405020304" pitchFamily="18" charset="0"/>
                        </a:rPr>
                        <a:t>58%</a:t>
                      </a:r>
                    </a:p>
                  </a:txBody>
                  <a:tcPr marL="68584" marR="68584"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lnSpc>
                          <a:spcPct val="107000"/>
                        </a:lnSpc>
                        <a:spcAft>
                          <a:spcPts val="0"/>
                        </a:spcAft>
                      </a:pPr>
                      <a:r>
                        <a:rPr lang="en-GB" sz="1400" b="1">
                          <a:effectLst/>
                          <a:latin typeface="Arial" panose="020B0604020202020204" pitchFamily="34" charset="0"/>
                          <a:ea typeface="Calibri" panose="020F0502020204030204" pitchFamily="34" charset="0"/>
                          <a:cs typeface="Times New Roman" panose="02020603050405020304" pitchFamily="18" charset="0"/>
                        </a:rPr>
                        <a:t>62.0%</a:t>
                      </a:r>
                    </a:p>
                  </a:txBody>
                  <a:tcPr marL="68584" marR="68584"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lnSpc>
                          <a:spcPct val="107000"/>
                        </a:lnSpc>
                        <a:spcAft>
                          <a:spcPts val="0"/>
                        </a:spcAft>
                      </a:pPr>
                      <a:r>
                        <a:rPr lang="en-GB" sz="1400" b="1" dirty="0">
                          <a:effectLst/>
                          <a:latin typeface="Arial" panose="020B0604020202020204" pitchFamily="34" charset="0"/>
                          <a:ea typeface="Calibri" panose="020F0502020204030204" pitchFamily="34" charset="0"/>
                          <a:cs typeface="Times New Roman" panose="02020603050405020304" pitchFamily="18" charset="0"/>
                        </a:rPr>
                        <a:t>49.4%</a:t>
                      </a:r>
                    </a:p>
                  </a:txBody>
                  <a:tcPr marL="68584" marR="68584"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258174926"/>
                  </a:ext>
                </a:extLst>
              </a:tr>
              <a:tr h="228373">
                <a:tc>
                  <a:txBody>
                    <a:bodyPr/>
                    <a:lstStyle/>
                    <a:p>
                      <a:pPr>
                        <a:lnSpc>
                          <a:spcPct val="107000"/>
                        </a:lnSpc>
                        <a:spcAft>
                          <a:spcPts val="0"/>
                        </a:spcAft>
                      </a:pPr>
                      <a:r>
                        <a:rPr lang="en-GB" sz="1400" b="1">
                          <a:effectLst/>
                          <a:latin typeface="Arial" panose="020B0604020202020204" pitchFamily="34" charset="0"/>
                          <a:ea typeface="Calibri" panose="020F0502020204030204" pitchFamily="34" charset="0"/>
                          <a:cs typeface="Times New Roman" panose="02020603050405020304" pitchFamily="18" charset="0"/>
                        </a:rPr>
                        <a:t>Laparoscopy </a:t>
                      </a:r>
                    </a:p>
                  </a:txBody>
                  <a:tcPr marL="68584" marR="68584"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400" b="1" dirty="0">
                          <a:effectLst/>
                          <a:latin typeface="Arial" panose="020B0604020202020204" pitchFamily="34" charset="0"/>
                          <a:ea typeface="Calibri" panose="020F0502020204030204" pitchFamily="34" charset="0"/>
                          <a:cs typeface="Times New Roman" panose="02020603050405020304" pitchFamily="18" charset="0"/>
                        </a:rPr>
                        <a:t>48%</a:t>
                      </a:r>
                    </a:p>
                  </a:txBody>
                  <a:tcPr marL="68584" marR="68584"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400" b="1">
                          <a:effectLst/>
                          <a:latin typeface="Arial" panose="020B0604020202020204" pitchFamily="34" charset="0"/>
                          <a:ea typeface="Calibri" panose="020F0502020204030204" pitchFamily="34" charset="0"/>
                          <a:cs typeface="Times New Roman" panose="02020603050405020304" pitchFamily="18" charset="0"/>
                        </a:rPr>
                        <a:t>57.0%</a:t>
                      </a:r>
                    </a:p>
                  </a:txBody>
                  <a:tcPr marL="68584" marR="68584"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400" b="1" dirty="0">
                          <a:effectLst/>
                          <a:latin typeface="Arial" panose="020B0604020202020204" pitchFamily="34" charset="0"/>
                          <a:ea typeface="Calibri" panose="020F0502020204030204" pitchFamily="34" charset="0"/>
                          <a:cs typeface="Times New Roman" panose="02020603050405020304" pitchFamily="18" charset="0"/>
                        </a:rPr>
                        <a:t>48.3%</a:t>
                      </a:r>
                    </a:p>
                  </a:txBody>
                  <a:tcPr marL="68584" marR="68584"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0016710"/>
                  </a:ext>
                </a:extLst>
              </a:tr>
            </a:tbl>
          </a:graphicData>
        </a:graphic>
      </p:graphicFrame>
      <p:sp>
        <p:nvSpPr>
          <p:cNvPr id="19491" name="TextBox 3">
            <a:extLst>
              <a:ext uri="{FF2B5EF4-FFF2-40B4-BE49-F238E27FC236}">
                <a16:creationId xmlns:a16="http://schemas.microsoft.com/office/drawing/2014/main" id="{139850A2-470E-4485-9B74-45276B2F6572}"/>
              </a:ext>
            </a:extLst>
          </p:cNvPr>
          <p:cNvSpPr txBox="1">
            <a:spLocks noChangeArrowheads="1"/>
          </p:cNvSpPr>
          <p:nvPr/>
        </p:nvSpPr>
        <p:spPr bwMode="auto">
          <a:xfrm>
            <a:off x="3995738" y="4149725"/>
            <a:ext cx="310437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dirty="0"/>
              <a:t>Locally </a:t>
            </a:r>
            <a:r>
              <a:rPr lang="en-GB" altLang="en-US" dirty="0" smtClean="0">
                <a:solidFill>
                  <a:srgbClr val="FF0000"/>
                </a:solidFill>
              </a:rPr>
              <a:t>XX</a:t>
            </a:r>
            <a:r>
              <a:rPr lang="en-GB" altLang="en-US" dirty="0" smtClean="0"/>
              <a:t>% </a:t>
            </a:r>
            <a:r>
              <a:rPr lang="en-GB" altLang="en-US" dirty="0"/>
              <a:t>had a CT scan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1">
            <a:extLst>
              <a:ext uri="{FF2B5EF4-FFF2-40B4-BE49-F238E27FC236}">
                <a16:creationId xmlns:a16="http://schemas.microsoft.com/office/drawing/2014/main" id="{BA8CF004-10A0-4413-AB17-E28A5FA383B6}"/>
              </a:ext>
            </a:extLst>
          </p:cNvPr>
          <p:cNvSpPr>
            <a:spLocks noGrp="1"/>
          </p:cNvSpPr>
          <p:nvPr>
            <p:ph idx="1"/>
          </p:nvPr>
        </p:nvSpPr>
        <p:spPr>
          <a:xfrm>
            <a:off x="3763963" y="1341438"/>
            <a:ext cx="5380037" cy="1727200"/>
          </a:xfrm>
        </p:spPr>
        <p:txBody>
          <a:bodyPr/>
          <a:lstStyle/>
          <a:p>
            <a:r>
              <a:rPr lang="en-GB" altLang="en-US" sz="2200" dirty="0"/>
              <a:t>Overall, 38.7% of patients treated with curative intent</a:t>
            </a:r>
          </a:p>
          <a:p>
            <a:pPr lvl="1"/>
            <a:r>
              <a:rPr lang="en-GB" altLang="en-US" sz="1800" dirty="0"/>
              <a:t>Variation </a:t>
            </a:r>
            <a:r>
              <a:rPr lang="en-GB" altLang="en-US" sz="1800" dirty="0" smtClean="0"/>
              <a:t>across </a:t>
            </a:r>
            <a:r>
              <a:rPr lang="en-GB" altLang="en-US" sz="1800" dirty="0"/>
              <a:t>regions </a:t>
            </a:r>
            <a:r>
              <a:rPr lang="en-GB" altLang="en-US" sz="1800" dirty="0" smtClean="0"/>
              <a:t>(may be due </a:t>
            </a:r>
            <a:r>
              <a:rPr lang="en-GB" altLang="en-US" sz="1800" dirty="0"/>
              <a:t>to </a:t>
            </a:r>
            <a:r>
              <a:rPr lang="en-GB" altLang="en-US" sz="1800" dirty="0" smtClean="0"/>
              <a:t>case-ascertainment in some areas)</a:t>
            </a:r>
            <a:endParaRPr lang="en-GB" altLang="en-US" sz="3600" dirty="0"/>
          </a:p>
          <a:p>
            <a:endParaRPr lang="en-GB" altLang="en-US" sz="2200" dirty="0"/>
          </a:p>
          <a:p>
            <a:endParaRPr lang="en-GB" altLang="en-US" dirty="0"/>
          </a:p>
        </p:txBody>
      </p:sp>
      <p:sp>
        <p:nvSpPr>
          <p:cNvPr id="3" name="Title 2">
            <a:extLst>
              <a:ext uri="{FF2B5EF4-FFF2-40B4-BE49-F238E27FC236}">
                <a16:creationId xmlns:a16="http://schemas.microsoft.com/office/drawing/2014/main" id="{8D2A5FDB-5B47-4F6A-81A9-6A1F3015C872}"/>
              </a:ext>
            </a:extLst>
          </p:cNvPr>
          <p:cNvSpPr>
            <a:spLocks noGrp="1"/>
          </p:cNvSpPr>
          <p:nvPr>
            <p:ph type="title"/>
          </p:nvPr>
        </p:nvSpPr>
        <p:spPr>
          <a:xfrm>
            <a:off x="457200" y="115888"/>
            <a:ext cx="8229600" cy="1143000"/>
          </a:xfrm>
        </p:spPr>
        <p:txBody>
          <a:bodyPr>
            <a:normAutofit fontScale="90000"/>
          </a:bodyPr>
          <a:lstStyle/>
          <a:p>
            <a:pPr>
              <a:defRPr/>
            </a:pPr>
            <a:r>
              <a:rPr lang="en-GB" dirty="0"/>
              <a:t>Curative treatment for OG cancer</a:t>
            </a:r>
          </a:p>
        </p:txBody>
      </p:sp>
      <p:sp>
        <p:nvSpPr>
          <p:cNvPr id="21508" name="Rectangle 6">
            <a:extLst>
              <a:ext uri="{FF2B5EF4-FFF2-40B4-BE49-F238E27FC236}">
                <a16:creationId xmlns:a16="http://schemas.microsoft.com/office/drawing/2014/main" id="{9388E822-D88D-4876-9C8E-FF1CB2A0E89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ts val="1000"/>
              </a:spcBef>
              <a:buClr>
                <a:schemeClr val="accent1"/>
              </a:buClr>
              <a:buSzPct val="68000"/>
              <a:buFont typeface="Wingdings 3" panose="05040102010807070707" pitchFamily="18" charset="2"/>
              <a:buChar char=""/>
              <a:defRPr sz="2400">
                <a:solidFill>
                  <a:schemeClr val="tx1"/>
                </a:solidFill>
                <a:latin typeface="Verdana" panose="020B0604030504040204" pitchFamily="34" charset="0"/>
              </a:defRPr>
            </a:lvl1pPr>
            <a:lvl2pPr marL="742950" indent="-285750">
              <a:spcBef>
                <a:spcPts val="600"/>
              </a:spcBef>
              <a:buClr>
                <a:schemeClr val="accent1"/>
              </a:buClr>
              <a:buFont typeface="Verdana" panose="020B0604030504040204" pitchFamily="34" charset="0"/>
              <a:buChar char="◦"/>
              <a:defRPr sz="2000">
                <a:solidFill>
                  <a:schemeClr val="tx1"/>
                </a:solidFill>
                <a:latin typeface="Verdana" panose="020B0604030504040204" pitchFamily="34" charset="0"/>
              </a:defRPr>
            </a:lvl2pPr>
            <a:lvl3pPr marL="1143000" indent="-228600">
              <a:spcBef>
                <a:spcPts val="350"/>
              </a:spcBef>
              <a:buClr>
                <a:schemeClr val="accent2"/>
              </a:buClr>
              <a:buSzPct val="100000"/>
              <a:buFont typeface="Wingdings 2" panose="05020102010507070707" pitchFamily="18" charset="2"/>
              <a:buChar char=""/>
              <a:defRPr sz="2400">
                <a:solidFill>
                  <a:schemeClr val="tx1"/>
                </a:solidFill>
                <a:latin typeface="Verdana" panose="020B060403050404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Verdana" panose="020B060403050404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Verdana" panose="020B060403050404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Verdana" panose="020B060403050404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Verdana" panose="020B060403050404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Verdana" panose="020B060403050404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GB" altLang="en-US" sz="1800">
              <a:latin typeface="Arial" panose="020B0604020202020204" pitchFamily="34" charset="0"/>
            </a:endParaRPr>
          </a:p>
        </p:txBody>
      </p:sp>
      <p:pic>
        <p:nvPicPr>
          <p:cNvPr id="21509" name="Picture 7">
            <a:extLst>
              <a:ext uri="{FF2B5EF4-FFF2-40B4-BE49-F238E27FC236}">
                <a16:creationId xmlns:a16="http://schemas.microsoft.com/office/drawing/2014/main" id="{72C1B471-E5DD-4993-A45D-49392325A9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120" t="9967" r="79352" b="29457"/>
          <a:stretch>
            <a:fillRect/>
          </a:stretch>
        </p:blipFill>
        <p:spPr bwMode="auto">
          <a:xfrm>
            <a:off x="179388" y="1125538"/>
            <a:ext cx="3584575" cy="5492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7" name="Chart 6">
            <a:extLst>
              <a:ext uri="{FF2B5EF4-FFF2-40B4-BE49-F238E27FC236}">
                <a16:creationId xmlns:a16="http://schemas.microsoft.com/office/drawing/2014/main" id="{1B6699D7-97BF-424B-88E4-3FCEFFAE576A}"/>
              </a:ext>
            </a:extLst>
          </p:cNvPr>
          <p:cNvGraphicFramePr/>
          <p:nvPr>
            <p:extLst>
              <p:ext uri="{D42A27DB-BD31-4B8C-83A1-F6EECF244321}">
                <p14:modId xmlns:p14="http://schemas.microsoft.com/office/powerpoint/2010/main" val="3030879616"/>
              </p:ext>
            </p:extLst>
          </p:nvPr>
        </p:nvGraphicFramePr>
        <p:xfrm>
          <a:off x="4139952" y="2852936"/>
          <a:ext cx="4752528" cy="3456383"/>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3584C16-2BC2-4A22-B66D-727E55062583}"/>
              </a:ext>
            </a:extLst>
          </p:cNvPr>
          <p:cNvSpPr>
            <a:spLocks noGrp="1"/>
          </p:cNvSpPr>
          <p:nvPr>
            <p:ph type="title"/>
          </p:nvPr>
        </p:nvSpPr>
        <p:spPr>
          <a:xfrm>
            <a:off x="457200" y="115888"/>
            <a:ext cx="8229600" cy="1143000"/>
          </a:xfrm>
        </p:spPr>
        <p:txBody>
          <a:bodyPr>
            <a:normAutofit fontScale="90000"/>
          </a:bodyPr>
          <a:lstStyle/>
          <a:p>
            <a:pPr>
              <a:defRPr/>
            </a:pPr>
            <a:r>
              <a:rPr lang="en-GB" sz="2700" dirty="0" smtClean="0"/>
              <a:t>Survival </a:t>
            </a:r>
            <a:r>
              <a:rPr lang="en-GB" sz="2700" dirty="0"/>
              <a:t>after definitive </a:t>
            </a:r>
            <a:r>
              <a:rPr lang="en-GB" sz="2700" dirty="0" err="1"/>
              <a:t>chemoradiotherapy</a:t>
            </a:r>
            <a:r>
              <a:rPr lang="en-GB" sz="2700" dirty="0"/>
              <a:t> </a:t>
            </a:r>
            <a:r>
              <a:rPr lang="en-GB" sz="2700" dirty="0" smtClean="0"/>
              <a:t>and surgery (with/without </a:t>
            </a:r>
            <a:r>
              <a:rPr lang="en-GB" sz="2700" dirty="0" err="1"/>
              <a:t>neoadjuvant</a:t>
            </a:r>
            <a:r>
              <a:rPr lang="en-GB" sz="2700" dirty="0"/>
              <a:t> </a:t>
            </a:r>
            <a:r>
              <a:rPr lang="en-GB" sz="2700" dirty="0" smtClean="0"/>
              <a:t>therapy) for patients with oesophageal squamous </a:t>
            </a:r>
            <a:r>
              <a:rPr lang="en-GB" sz="2700" dirty="0"/>
              <a:t>cell </a:t>
            </a:r>
            <a:r>
              <a:rPr lang="en-GB" sz="2700" dirty="0" smtClean="0"/>
              <a:t>carcinoma</a:t>
            </a:r>
            <a:endParaRPr lang="en-GB" sz="2700" dirty="0"/>
          </a:p>
        </p:txBody>
      </p:sp>
      <p:sp>
        <p:nvSpPr>
          <p:cNvPr id="23555" name="Rectangle 6">
            <a:extLst>
              <a:ext uri="{FF2B5EF4-FFF2-40B4-BE49-F238E27FC236}">
                <a16:creationId xmlns:a16="http://schemas.microsoft.com/office/drawing/2014/main" id="{3149189B-8691-4D9C-9A0A-81A54999BA8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ts val="1000"/>
              </a:spcBef>
              <a:buClr>
                <a:schemeClr val="accent1"/>
              </a:buClr>
              <a:buSzPct val="68000"/>
              <a:buFont typeface="Wingdings 3" panose="05040102010807070707" pitchFamily="18" charset="2"/>
              <a:buChar char=""/>
              <a:defRPr sz="2400">
                <a:solidFill>
                  <a:schemeClr val="tx1"/>
                </a:solidFill>
                <a:latin typeface="Verdana" panose="020B0604030504040204" pitchFamily="34" charset="0"/>
              </a:defRPr>
            </a:lvl1pPr>
            <a:lvl2pPr marL="742950" indent="-285750">
              <a:spcBef>
                <a:spcPts val="600"/>
              </a:spcBef>
              <a:buClr>
                <a:schemeClr val="accent1"/>
              </a:buClr>
              <a:buFont typeface="Verdana" panose="020B0604030504040204" pitchFamily="34" charset="0"/>
              <a:buChar char="◦"/>
              <a:defRPr sz="2000">
                <a:solidFill>
                  <a:schemeClr val="tx1"/>
                </a:solidFill>
                <a:latin typeface="Verdana" panose="020B0604030504040204" pitchFamily="34" charset="0"/>
              </a:defRPr>
            </a:lvl2pPr>
            <a:lvl3pPr marL="1143000" indent="-228600">
              <a:spcBef>
                <a:spcPts val="350"/>
              </a:spcBef>
              <a:buClr>
                <a:schemeClr val="accent2"/>
              </a:buClr>
              <a:buSzPct val="100000"/>
              <a:buFont typeface="Wingdings 2" panose="05020102010507070707" pitchFamily="18" charset="2"/>
              <a:buChar char=""/>
              <a:defRPr sz="2400">
                <a:solidFill>
                  <a:schemeClr val="tx1"/>
                </a:solidFill>
                <a:latin typeface="Verdana" panose="020B060403050404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Verdana" panose="020B060403050404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Verdana" panose="020B060403050404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Verdana" panose="020B060403050404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Verdana" panose="020B060403050404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Verdana" panose="020B060403050404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GB" altLang="en-US" sz="1800">
              <a:latin typeface="Arial" panose="020B0604020202020204" pitchFamily="34" charset="0"/>
            </a:endParaRPr>
          </a:p>
        </p:txBody>
      </p:sp>
      <p:pic>
        <p:nvPicPr>
          <p:cNvPr id="23556" name="Content Placeholder 7">
            <a:extLst>
              <a:ext uri="{FF2B5EF4-FFF2-40B4-BE49-F238E27FC236}">
                <a16:creationId xmlns:a16="http://schemas.microsoft.com/office/drawing/2014/main" id="{9CEBE56D-629A-42EC-A587-8E43F868B1EA}"/>
              </a:ext>
            </a:extLst>
          </p:cNvPr>
          <p:cNvPicPr>
            <a:picLocks noGrp="1"/>
          </p:cNvPicPr>
          <p:nvPr>
            <p:ph idx="1"/>
          </p:nvPr>
        </p:nvPicPr>
        <p:blipFill rotWithShape="1">
          <a:blip r:embed="rId2" cstate="hqprint">
            <a:extLst>
              <a:ext uri="{28A0092B-C50C-407E-A947-70E740481C1C}">
                <a14:useLocalDpi xmlns:a14="http://schemas.microsoft.com/office/drawing/2010/main" val="0"/>
              </a:ext>
            </a:extLst>
          </a:blip>
          <a:srcRect l="13934" t="10989" r="9007" b="34436"/>
          <a:stretch/>
        </p:blipFill>
        <p:spPr>
          <a:xfrm>
            <a:off x="539552" y="1849439"/>
            <a:ext cx="3760986" cy="2244724"/>
          </a:xfrm>
        </p:spPr>
      </p:pic>
      <p:pic>
        <p:nvPicPr>
          <p:cNvPr id="23557" name="Picture 8">
            <a:extLst>
              <a:ext uri="{FF2B5EF4-FFF2-40B4-BE49-F238E27FC236}">
                <a16:creationId xmlns:a16="http://schemas.microsoft.com/office/drawing/2014/main" id="{36611CA0-3D58-407A-87B5-08AEDDDCEED2}"/>
              </a:ext>
            </a:extLst>
          </p:cNvPr>
          <p:cNvPicPr>
            <a:picLocks noChangeAspect="1" noChangeArrowheads="1"/>
          </p:cNvPicPr>
          <p:nvPr/>
        </p:nvPicPr>
        <p:blipFill rotWithShape="1">
          <a:blip r:embed="rId3" cstate="hqprint">
            <a:extLst>
              <a:ext uri="{28A0092B-C50C-407E-A947-70E740481C1C}">
                <a14:useLocalDpi xmlns:a14="http://schemas.microsoft.com/office/drawing/2010/main" val="0"/>
              </a:ext>
            </a:extLst>
          </a:blip>
          <a:srcRect l="15360" t="10989" r="11257" b="33173"/>
          <a:stretch/>
        </p:blipFill>
        <p:spPr bwMode="auto">
          <a:xfrm>
            <a:off x="4661500" y="1849439"/>
            <a:ext cx="3871313" cy="2244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TextBox 3">
            <a:extLst>
              <a:ext uri="{FF2B5EF4-FFF2-40B4-BE49-F238E27FC236}">
                <a16:creationId xmlns:a16="http://schemas.microsoft.com/office/drawing/2014/main" id="{B62F3EC8-4600-4952-9E53-63063BE34589}"/>
              </a:ext>
            </a:extLst>
          </p:cNvPr>
          <p:cNvSpPr txBox="1">
            <a:spLocks noChangeArrowheads="1"/>
          </p:cNvSpPr>
          <p:nvPr/>
        </p:nvSpPr>
        <p:spPr bwMode="auto">
          <a:xfrm>
            <a:off x="827088" y="1412875"/>
            <a:ext cx="3960812"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107000"/>
              </a:lnSpc>
            </a:pPr>
            <a:r>
              <a:rPr lang="en-GB" altLang="de-DE" sz="1400" i="1">
                <a:ea typeface="Calibri" panose="020F0502020204030204" pitchFamily="34" charset="0"/>
                <a:cs typeface="Times New Roman" panose="02020603050405020304" pitchFamily="18" charset="0"/>
              </a:rPr>
              <a:t>Surgery with / without neoadjuvant therapy</a:t>
            </a:r>
            <a:endParaRPr lang="en-GB" altLang="de-DE" sz="1400">
              <a:ea typeface="Calibri" panose="020F0502020204030204" pitchFamily="34" charset="0"/>
              <a:cs typeface="Times New Roman" panose="02020603050405020304" pitchFamily="18" charset="0"/>
            </a:endParaRPr>
          </a:p>
        </p:txBody>
      </p:sp>
      <p:sp>
        <p:nvSpPr>
          <p:cNvPr id="23559" name="TextBox 5">
            <a:extLst>
              <a:ext uri="{FF2B5EF4-FFF2-40B4-BE49-F238E27FC236}">
                <a16:creationId xmlns:a16="http://schemas.microsoft.com/office/drawing/2014/main" id="{A18FA638-7EE7-4425-BB1E-34C32B10C3E8}"/>
              </a:ext>
            </a:extLst>
          </p:cNvPr>
          <p:cNvSpPr txBox="1">
            <a:spLocks noChangeArrowheads="1"/>
          </p:cNvSpPr>
          <p:nvPr/>
        </p:nvSpPr>
        <p:spPr bwMode="auto">
          <a:xfrm>
            <a:off x="5292725" y="1392238"/>
            <a:ext cx="25019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de-DE" sz="1400" i="1"/>
              <a:t>Definitive chemoradiotherapy</a:t>
            </a:r>
            <a:endParaRPr lang="en-GB" altLang="de-DE" sz="1400"/>
          </a:p>
        </p:txBody>
      </p:sp>
      <p:sp>
        <p:nvSpPr>
          <p:cNvPr id="23560" name="Rectangle 11">
            <a:extLst>
              <a:ext uri="{FF2B5EF4-FFF2-40B4-BE49-F238E27FC236}">
                <a16:creationId xmlns:a16="http://schemas.microsoft.com/office/drawing/2014/main" id="{A46268B5-E2EA-40BC-9287-62B68DBBD4BD}"/>
              </a:ext>
            </a:extLst>
          </p:cNvPr>
          <p:cNvSpPr>
            <a:spLocks noChangeArrowheads="1"/>
          </p:cNvSpPr>
          <p:nvPr/>
        </p:nvSpPr>
        <p:spPr bwMode="auto">
          <a:xfrm>
            <a:off x="467544" y="5734997"/>
            <a:ext cx="799326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de-DE" dirty="0" smtClean="0">
                <a:ea typeface="Calibri" panose="020F0502020204030204" pitchFamily="34" charset="0"/>
                <a:cs typeface="Times New Roman" panose="02020603050405020304" pitchFamily="18" charset="0"/>
              </a:rPr>
              <a:t>Outcomes </a:t>
            </a:r>
            <a:r>
              <a:rPr lang="en-GB" altLang="de-DE" dirty="0">
                <a:ea typeface="Calibri" panose="020F0502020204030204" pitchFamily="34" charset="0"/>
                <a:cs typeface="Times New Roman" panose="02020603050405020304" pitchFamily="18" charset="0"/>
              </a:rPr>
              <a:t>from these population-based </a:t>
            </a:r>
            <a:r>
              <a:rPr lang="en-GB" altLang="de-DE" dirty="0" smtClean="0">
                <a:ea typeface="Calibri" panose="020F0502020204030204" pitchFamily="34" charset="0"/>
                <a:cs typeface="Times New Roman" panose="02020603050405020304" pitchFamily="18" charset="0"/>
              </a:rPr>
              <a:t>Audit </a:t>
            </a:r>
            <a:r>
              <a:rPr lang="en-GB" altLang="de-DE" dirty="0">
                <a:ea typeface="Calibri" panose="020F0502020204030204" pitchFamily="34" charset="0"/>
                <a:cs typeface="Times New Roman" panose="02020603050405020304" pitchFamily="18" charset="0"/>
              </a:rPr>
              <a:t>data </a:t>
            </a:r>
            <a:r>
              <a:rPr lang="en-GB" altLang="de-DE" dirty="0" smtClean="0">
                <a:ea typeface="Calibri" panose="020F0502020204030204" pitchFamily="34" charset="0"/>
                <a:cs typeface="Times New Roman" panose="02020603050405020304" pitchFamily="18" charset="0"/>
              </a:rPr>
              <a:t>provide </a:t>
            </a:r>
            <a:r>
              <a:rPr lang="en-GB" altLang="de-DE" dirty="0">
                <a:ea typeface="Calibri" panose="020F0502020204030204" pitchFamily="34" charset="0"/>
                <a:cs typeface="Times New Roman" panose="02020603050405020304" pitchFamily="18" charset="0"/>
              </a:rPr>
              <a:t>some indication of what patients with specific stages of disease might expect </a:t>
            </a:r>
            <a:r>
              <a:rPr lang="en-GB" altLang="de-DE" dirty="0" smtClean="0">
                <a:ea typeface="Calibri" panose="020F0502020204030204" pitchFamily="34" charset="0"/>
                <a:cs typeface="Times New Roman" panose="02020603050405020304" pitchFamily="18" charset="0"/>
              </a:rPr>
              <a:t>from treatment.</a:t>
            </a:r>
            <a:endParaRPr lang="en-GB" altLang="de-DE" dirty="0">
              <a:ea typeface="Calibri" panose="020F0502020204030204" pitchFamily="34" charset="0"/>
              <a:cs typeface="Times New Roman" panose="02020603050405020304" pitchFamily="18" charset="0"/>
            </a:endParaRPr>
          </a:p>
        </p:txBody>
      </p:sp>
      <p:sp>
        <p:nvSpPr>
          <p:cNvPr id="5" name="TextBox 4"/>
          <p:cNvSpPr txBox="1"/>
          <p:nvPr/>
        </p:nvSpPr>
        <p:spPr>
          <a:xfrm>
            <a:off x="179512" y="4293096"/>
            <a:ext cx="4801314" cy="1292662"/>
          </a:xfrm>
          <a:prstGeom prst="rect">
            <a:avLst/>
          </a:prstGeom>
          <a:noFill/>
        </p:spPr>
        <p:txBody>
          <a:bodyPr wrap="none" rtlCol="0">
            <a:spAutoFit/>
          </a:bodyPr>
          <a:lstStyle/>
          <a:p>
            <a:r>
              <a:rPr lang="en-GB" sz="1200" b="1" dirty="0"/>
              <a:t>No. of patients at risk </a:t>
            </a:r>
            <a:r>
              <a:rPr lang="en-GB" sz="1200" dirty="0"/>
              <a:t>	</a:t>
            </a:r>
          </a:p>
          <a:p>
            <a:r>
              <a:rPr lang="en-GB" sz="1200" dirty="0"/>
              <a:t>Stage 0 / 1 	152 	144 	134 	106 </a:t>
            </a:r>
            <a:endParaRPr lang="en-GB" sz="1200" dirty="0" smtClean="0"/>
          </a:p>
          <a:p>
            <a:r>
              <a:rPr lang="en-GB" sz="1200" dirty="0"/>
              <a:t>	</a:t>
            </a:r>
          </a:p>
          <a:p>
            <a:r>
              <a:rPr lang="en-GB" sz="1200" dirty="0"/>
              <a:t>Stage 2 	240 	218 	185 	136 </a:t>
            </a:r>
            <a:endParaRPr lang="en-GB" sz="1200" dirty="0" smtClean="0"/>
          </a:p>
          <a:p>
            <a:r>
              <a:rPr lang="en-GB" sz="1200" dirty="0"/>
              <a:t>	</a:t>
            </a:r>
          </a:p>
          <a:p>
            <a:r>
              <a:rPr lang="en-GB" sz="1200" dirty="0"/>
              <a:t>Stage 3 / 4 	506 	433 	330 	218</a:t>
            </a:r>
            <a:r>
              <a:rPr lang="en-GB" dirty="0"/>
              <a:t>	</a:t>
            </a:r>
          </a:p>
        </p:txBody>
      </p:sp>
      <p:sp>
        <p:nvSpPr>
          <p:cNvPr id="6" name="Rectangle 5"/>
          <p:cNvSpPr/>
          <p:nvPr/>
        </p:nvSpPr>
        <p:spPr>
          <a:xfrm>
            <a:off x="2286000" y="2951947"/>
            <a:ext cx="4572000" cy="954107"/>
          </a:xfrm>
          <a:prstGeom prst="rect">
            <a:avLst/>
          </a:prstGeom>
        </p:spPr>
        <p:txBody>
          <a:bodyPr>
            <a:spAutoFit/>
          </a:bodyPr>
          <a:lstStyle/>
          <a:p>
            <a:r>
              <a:rPr lang="en-GB" sz="800" b="1" dirty="0">
                <a:solidFill>
                  <a:srgbClr val="000000"/>
                </a:solidFill>
                <a:latin typeface="Frutiger 45 Light"/>
              </a:rPr>
              <a:t>No. of patients at risk </a:t>
            </a:r>
            <a:r>
              <a:rPr lang="en-GB" sz="800" dirty="0">
                <a:solidFill>
                  <a:srgbClr val="000000"/>
                </a:solidFill>
                <a:latin typeface="Frutiger 45 Light"/>
              </a:rPr>
              <a:t>	</a:t>
            </a:r>
          </a:p>
          <a:p>
            <a:r>
              <a:rPr lang="en-GB" sz="800" dirty="0">
                <a:solidFill>
                  <a:srgbClr val="000000"/>
                </a:solidFill>
                <a:latin typeface="Frutiger 45 Light"/>
              </a:rPr>
              <a:t>Stage 0 / 1 	124 	118 	102 	70 	</a:t>
            </a:r>
          </a:p>
          <a:p>
            <a:r>
              <a:rPr lang="en-GB" sz="800" dirty="0">
                <a:solidFill>
                  <a:srgbClr val="000000"/>
                </a:solidFill>
                <a:latin typeface="Frutiger 45 Light"/>
              </a:rPr>
              <a:t>Stage 2 	222 	203 	155 	105 	</a:t>
            </a:r>
          </a:p>
          <a:p>
            <a:r>
              <a:rPr lang="en-GB" sz="800" dirty="0">
                <a:solidFill>
                  <a:srgbClr val="000000"/>
                </a:solidFill>
                <a:latin typeface="Frutiger 45 Light"/>
              </a:rPr>
              <a:t>Stage 3 / 4 	541 	465 	331 	200 	</a:t>
            </a:r>
          </a:p>
        </p:txBody>
      </p:sp>
      <p:sp>
        <p:nvSpPr>
          <p:cNvPr id="7" name="Rectangle 6"/>
          <p:cNvSpPr/>
          <p:nvPr/>
        </p:nvSpPr>
        <p:spPr>
          <a:xfrm>
            <a:off x="4536504" y="4348261"/>
            <a:ext cx="4572000" cy="1384995"/>
          </a:xfrm>
          <a:prstGeom prst="rect">
            <a:avLst/>
          </a:prstGeom>
        </p:spPr>
        <p:txBody>
          <a:bodyPr>
            <a:spAutoFit/>
          </a:bodyPr>
          <a:lstStyle/>
          <a:p>
            <a:r>
              <a:rPr lang="en-GB" sz="1200" b="1" dirty="0">
                <a:solidFill>
                  <a:srgbClr val="000000"/>
                </a:solidFill>
                <a:cs typeface="Arial" panose="020B0604020202020204" pitchFamily="34" charset="0"/>
              </a:rPr>
              <a:t>No. of patients at risk </a:t>
            </a:r>
            <a:r>
              <a:rPr lang="en-GB" sz="1200" dirty="0">
                <a:solidFill>
                  <a:srgbClr val="000000"/>
                </a:solidFill>
                <a:cs typeface="Arial" panose="020B0604020202020204" pitchFamily="34" charset="0"/>
              </a:rPr>
              <a:t>	</a:t>
            </a:r>
          </a:p>
          <a:p>
            <a:r>
              <a:rPr lang="en-GB" sz="1200" dirty="0">
                <a:solidFill>
                  <a:srgbClr val="000000"/>
                </a:solidFill>
                <a:cs typeface="Arial" panose="020B0604020202020204" pitchFamily="34" charset="0"/>
              </a:rPr>
              <a:t>Stage 0 / 1 	124 	118 	102 	70 	</a:t>
            </a:r>
          </a:p>
          <a:p>
            <a:r>
              <a:rPr lang="en-GB" sz="1200" dirty="0">
                <a:solidFill>
                  <a:srgbClr val="000000"/>
                </a:solidFill>
                <a:cs typeface="Arial" panose="020B0604020202020204" pitchFamily="34" charset="0"/>
              </a:rPr>
              <a:t>Stage 2 	222 	203 	155 	105 	</a:t>
            </a:r>
          </a:p>
          <a:p>
            <a:r>
              <a:rPr lang="en-GB" sz="1200" dirty="0">
                <a:solidFill>
                  <a:srgbClr val="000000"/>
                </a:solidFill>
                <a:cs typeface="Arial" panose="020B0604020202020204" pitchFamily="34" charset="0"/>
              </a:rPr>
              <a:t>Stage 3 / 4 	541 	465 	331 	200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1">
            <a:extLst>
              <a:ext uri="{FF2B5EF4-FFF2-40B4-BE49-F238E27FC236}">
                <a16:creationId xmlns:a16="http://schemas.microsoft.com/office/drawing/2014/main" id="{F2C0C9E4-95B4-43EB-85AD-66873B9A36F9}"/>
              </a:ext>
            </a:extLst>
          </p:cNvPr>
          <p:cNvSpPr>
            <a:spLocks noGrp="1"/>
          </p:cNvSpPr>
          <p:nvPr>
            <p:ph idx="1"/>
          </p:nvPr>
        </p:nvSpPr>
        <p:spPr>
          <a:xfrm>
            <a:off x="179388" y="1196975"/>
            <a:ext cx="8893175" cy="4810125"/>
          </a:xfrm>
        </p:spPr>
        <p:txBody>
          <a:bodyPr/>
          <a:lstStyle/>
          <a:p>
            <a:r>
              <a:rPr lang="en-GB" altLang="en-US" dirty="0"/>
              <a:t>A total of </a:t>
            </a:r>
            <a:r>
              <a:rPr lang="en-GB" altLang="de-DE" dirty="0"/>
              <a:t>4,739 </a:t>
            </a:r>
            <a:r>
              <a:rPr lang="en-GB" altLang="en-US" b="1" dirty="0"/>
              <a:t> curative surgical records </a:t>
            </a:r>
            <a:r>
              <a:rPr lang="en-GB" altLang="en-US" dirty="0"/>
              <a:t>were submitted</a:t>
            </a:r>
          </a:p>
          <a:p>
            <a:pPr lvl="1"/>
            <a:r>
              <a:rPr lang="en-GB" altLang="en-US" dirty="0"/>
              <a:t>2989 </a:t>
            </a:r>
            <a:r>
              <a:rPr lang="en-GB" altLang="en-US" dirty="0" err="1"/>
              <a:t>Oesophagectomies</a:t>
            </a:r>
            <a:endParaRPr lang="en-GB" altLang="en-US" dirty="0"/>
          </a:p>
          <a:p>
            <a:pPr lvl="1"/>
            <a:r>
              <a:rPr lang="en-GB" altLang="en-US" dirty="0"/>
              <a:t>1750 </a:t>
            </a:r>
            <a:r>
              <a:rPr lang="en-GB" altLang="en-US" dirty="0" err="1"/>
              <a:t>Gastrectomies</a:t>
            </a:r>
            <a:endParaRPr lang="en-GB" altLang="en-US" dirty="0"/>
          </a:p>
          <a:p>
            <a:endParaRPr lang="en-GB" altLang="en-US" dirty="0"/>
          </a:p>
          <a:p>
            <a:r>
              <a:rPr lang="en-GB" altLang="en-US" dirty="0"/>
              <a:t>Rate of open-shut procedures: 3.7% in 2014-16; 5.0% in 2007-09</a:t>
            </a:r>
          </a:p>
          <a:p>
            <a:r>
              <a:rPr lang="en-GB" altLang="en-US" dirty="0"/>
              <a:t>Minimally invasive (MI) </a:t>
            </a:r>
            <a:r>
              <a:rPr lang="en-GB" altLang="en-US" dirty="0" err="1"/>
              <a:t>oesophagectomy</a:t>
            </a:r>
            <a:r>
              <a:rPr lang="en-GB" altLang="en-US" dirty="0"/>
              <a:t>: </a:t>
            </a:r>
            <a:r>
              <a:rPr lang="en-GB" altLang="de-DE" dirty="0"/>
              <a:t>40.8% in 2014-2016 and </a:t>
            </a:r>
            <a:r>
              <a:rPr lang="en-GB" altLang="en-US" dirty="0"/>
              <a:t> 30.0% in 2007-09</a:t>
            </a:r>
            <a:endParaRPr lang="en-GB" altLang="en-US" sz="2200" dirty="0"/>
          </a:p>
          <a:p>
            <a:pPr lvl="1"/>
            <a:endParaRPr lang="en-GB" altLang="en-US" dirty="0"/>
          </a:p>
          <a:p>
            <a:pPr lvl="1"/>
            <a:endParaRPr lang="en-GB" altLang="en-US" dirty="0"/>
          </a:p>
        </p:txBody>
      </p:sp>
      <p:sp>
        <p:nvSpPr>
          <p:cNvPr id="3" name="Title 2">
            <a:extLst>
              <a:ext uri="{FF2B5EF4-FFF2-40B4-BE49-F238E27FC236}">
                <a16:creationId xmlns:a16="http://schemas.microsoft.com/office/drawing/2014/main" id="{BF78DDCA-6F2D-4E7C-9624-A0EF9BDD3714}"/>
              </a:ext>
            </a:extLst>
          </p:cNvPr>
          <p:cNvSpPr>
            <a:spLocks noGrp="1"/>
          </p:cNvSpPr>
          <p:nvPr>
            <p:ph type="title"/>
          </p:nvPr>
        </p:nvSpPr>
        <p:spPr>
          <a:xfrm>
            <a:off x="457200" y="274638"/>
            <a:ext cx="8229600" cy="922337"/>
          </a:xfrm>
        </p:spPr>
        <p:txBody>
          <a:bodyPr/>
          <a:lstStyle/>
          <a:p>
            <a:pPr>
              <a:defRPr/>
            </a:pPr>
            <a:r>
              <a:rPr lang="en-GB" dirty="0"/>
              <a:t>Curative surgery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1">
            <a:extLst>
              <a:ext uri="{FF2B5EF4-FFF2-40B4-BE49-F238E27FC236}">
                <a16:creationId xmlns:a16="http://schemas.microsoft.com/office/drawing/2014/main" id="{A2F603CD-5140-4CB9-86CF-8D0DEB5FF928}"/>
              </a:ext>
            </a:extLst>
          </p:cNvPr>
          <p:cNvSpPr>
            <a:spLocks noGrp="1"/>
          </p:cNvSpPr>
          <p:nvPr>
            <p:ph idx="1"/>
          </p:nvPr>
        </p:nvSpPr>
        <p:spPr>
          <a:xfrm>
            <a:off x="323850" y="3213100"/>
            <a:ext cx="8496622" cy="2592388"/>
          </a:xfrm>
        </p:spPr>
        <p:txBody>
          <a:bodyPr/>
          <a:lstStyle/>
          <a:p>
            <a:endParaRPr lang="en-GB" altLang="en-US" dirty="0"/>
          </a:p>
          <a:p>
            <a:r>
              <a:rPr lang="en-GB" altLang="en-US" dirty="0" smtClean="0"/>
              <a:t>30 day </a:t>
            </a:r>
            <a:r>
              <a:rPr lang="en-GB" altLang="en-US" dirty="0"/>
              <a:t>and 90 day postoperative mortality </a:t>
            </a:r>
            <a:r>
              <a:rPr lang="en-GB" altLang="en-US" dirty="0" smtClean="0"/>
              <a:t>rates have fallen for both curative </a:t>
            </a:r>
            <a:r>
              <a:rPr lang="en-GB" altLang="en-US" dirty="0" err="1"/>
              <a:t>oesophagectomy</a:t>
            </a:r>
            <a:r>
              <a:rPr lang="en-GB" altLang="en-US" dirty="0"/>
              <a:t> and gastrectomy </a:t>
            </a:r>
          </a:p>
        </p:txBody>
      </p:sp>
      <p:sp>
        <p:nvSpPr>
          <p:cNvPr id="3" name="Title 2">
            <a:extLst>
              <a:ext uri="{FF2B5EF4-FFF2-40B4-BE49-F238E27FC236}">
                <a16:creationId xmlns:a16="http://schemas.microsoft.com/office/drawing/2014/main" id="{F4DD2A67-4995-4285-AC1D-5661E6FFBDF7}"/>
              </a:ext>
            </a:extLst>
          </p:cNvPr>
          <p:cNvSpPr>
            <a:spLocks noGrp="1"/>
          </p:cNvSpPr>
          <p:nvPr>
            <p:ph type="title"/>
          </p:nvPr>
        </p:nvSpPr>
        <p:spPr/>
        <p:txBody>
          <a:bodyPr/>
          <a:lstStyle/>
          <a:p>
            <a:pPr>
              <a:defRPr/>
            </a:pPr>
            <a:r>
              <a:rPr lang="en-GB" dirty="0"/>
              <a:t>Surgical Outcomes</a:t>
            </a:r>
          </a:p>
        </p:txBody>
      </p:sp>
      <p:graphicFrame>
        <p:nvGraphicFramePr>
          <p:cNvPr id="2" name="Table 1">
            <a:extLst>
              <a:ext uri="{FF2B5EF4-FFF2-40B4-BE49-F238E27FC236}">
                <a16:creationId xmlns:a16="http://schemas.microsoft.com/office/drawing/2014/main" id="{29755B3D-E90E-4474-BCEF-2C9EBA0FA124}"/>
              </a:ext>
            </a:extLst>
          </p:cNvPr>
          <p:cNvGraphicFramePr>
            <a:graphicFrameLocks noGrp="1"/>
          </p:cNvGraphicFramePr>
          <p:nvPr/>
        </p:nvGraphicFramePr>
        <p:xfrm>
          <a:off x="611188" y="1484313"/>
          <a:ext cx="7921625" cy="1709736"/>
        </p:xfrm>
        <a:graphic>
          <a:graphicData uri="http://schemas.openxmlformats.org/drawingml/2006/table">
            <a:tbl>
              <a:tblPr firstRow="1" firstCol="1" bandRow="1">
                <a:tableStyleId>{5C22544A-7EE6-4342-B048-85BDC9FD1C3A}</a:tableStyleId>
              </a:tblPr>
              <a:tblGrid>
                <a:gridCol w="2160445">
                  <a:extLst>
                    <a:ext uri="{9D8B030D-6E8A-4147-A177-3AD203B41FA5}">
                      <a16:colId xmlns:a16="http://schemas.microsoft.com/office/drawing/2014/main" val="20000"/>
                    </a:ext>
                  </a:extLst>
                </a:gridCol>
                <a:gridCol w="1440295">
                  <a:extLst>
                    <a:ext uri="{9D8B030D-6E8A-4147-A177-3AD203B41FA5}">
                      <a16:colId xmlns:a16="http://schemas.microsoft.com/office/drawing/2014/main" val="20001"/>
                    </a:ext>
                  </a:extLst>
                </a:gridCol>
                <a:gridCol w="1440295">
                  <a:extLst>
                    <a:ext uri="{9D8B030D-6E8A-4147-A177-3AD203B41FA5}">
                      <a16:colId xmlns:a16="http://schemas.microsoft.com/office/drawing/2014/main" val="20002"/>
                    </a:ext>
                  </a:extLst>
                </a:gridCol>
                <a:gridCol w="1440295">
                  <a:extLst>
                    <a:ext uri="{9D8B030D-6E8A-4147-A177-3AD203B41FA5}">
                      <a16:colId xmlns:a16="http://schemas.microsoft.com/office/drawing/2014/main" val="20003"/>
                    </a:ext>
                  </a:extLst>
                </a:gridCol>
                <a:gridCol w="1440295">
                  <a:extLst>
                    <a:ext uri="{9D8B030D-6E8A-4147-A177-3AD203B41FA5}">
                      <a16:colId xmlns:a16="http://schemas.microsoft.com/office/drawing/2014/main" val="20004"/>
                    </a:ext>
                  </a:extLst>
                </a:gridCol>
              </a:tblGrid>
              <a:tr h="572238">
                <a:tc>
                  <a:txBody>
                    <a:bodyPr/>
                    <a:lstStyle/>
                    <a:p>
                      <a:pPr algn="just">
                        <a:lnSpc>
                          <a:spcPct val="115000"/>
                        </a:lnSpc>
                        <a:spcAft>
                          <a:spcPts val="0"/>
                        </a:spcAft>
                      </a:pPr>
                      <a:r>
                        <a:rPr lang="en-GB" sz="1800" b="0" dirty="0">
                          <a:solidFill>
                            <a:schemeClr val="tx1"/>
                          </a:solidFill>
                          <a:effectLst/>
                          <a:latin typeface="+mn-lt"/>
                        </a:rPr>
                        <a:t> </a:t>
                      </a:r>
                      <a:endParaRPr lang="en-GB" sz="1800" b="0" dirty="0">
                        <a:solidFill>
                          <a:schemeClr val="tx1"/>
                        </a:solidFill>
                        <a:effectLst/>
                        <a:latin typeface="+mn-lt"/>
                        <a:ea typeface="Calibri"/>
                        <a:cs typeface="Times New Roman"/>
                      </a:endParaRPr>
                    </a:p>
                  </a:txBody>
                  <a:tcPr marL="68586" marR="68586" marT="0" marB="0"/>
                </a:tc>
                <a:tc gridSpan="2">
                  <a:txBody>
                    <a:bodyPr/>
                    <a:lstStyle/>
                    <a:p>
                      <a:pPr algn="just">
                        <a:lnSpc>
                          <a:spcPct val="115000"/>
                        </a:lnSpc>
                        <a:spcAft>
                          <a:spcPts val="0"/>
                        </a:spcAft>
                      </a:pPr>
                      <a:r>
                        <a:rPr lang="en-GB" sz="1800" b="1" dirty="0">
                          <a:solidFill>
                            <a:schemeClr val="bg1"/>
                          </a:solidFill>
                          <a:effectLst/>
                          <a:latin typeface="+mn-lt"/>
                        </a:rPr>
                        <a:t>Oesophagectomy  (%)</a:t>
                      </a:r>
                    </a:p>
                  </a:txBody>
                  <a:tcPr marL="68586" marR="68586" marT="0" marB="0"/>
                </a:tc>
                <a:tc hMerge="1">
                  <a:txBody>
                    <a:bodyPr/>
                    <a:lstStyle/>
                    <a:p>
                      <a:endParaRPr lang="en-GB"/>
                    </a:p>
                  </a:txBody>
                  <a:tcPr/>
                </a:tc>
                <a:tc gridSpan="2">
                  <a:txBody>
                    <a:bodyPr/>
                    <a:lstStyle/>
                    <a:p>
                      <a:pPr algn="just">
                        <a:lnSpc>
                          <a:spcPct val="115000"/>
                        </a:lnSpc>
                        <a:spcAft>
                          <a:spcPts val="0"/>
                        </a:spcAft>
                      </a:pPr>
                      <a:r>
                        <a:rPr lang="en-GB" sz="1800" b="1" dirty="0">
                          <a:solidFill>
                            <a:schemeClr val="bg1"/>
                          </a:solidFill>
                          <a:effectLst/>
                          <a:latin typeface="+mn-lt"/>
                        </a:rPr>
                        <a:t>Gastrectomy (%)</a:t>
                      </a:r>
                    </a:p>
                  </a:txBody>
                  <a:tcPr marL="68586" marR="68586" marT="0" marB="0"/>
                </a:tc>
                <a:tc hMerge="1">
                  <a:txBody>
                    <a:bodyPr/>
                    <a:lstStyle/>
                    <a:p>
                      <a:endParaRPr lang="en-GB"/>
                    </a:p>
                  </a:txBody>
                  <a:tcPr/>
                </a:tc>
                <a:extLst>
                  <a:ext uri="{0D108BD9-81ED-4DB2-BD59-A6C34878D82A}">
                    <a16:rowId xmlns:a16="http://schemas.microsoft.com/office/drawing/2014/main" val="10000"/>
                  </a:ext>
                </a:extLst>
              </a:tr>
              <a:tr h="379166">
                <a:tc>
                  <a:txBody>
                    <a:bodyPr/>
                    <a:lstStyle/>
                    <a:p>
                      <a:pPr algn="just">
                        <a:lnSpc>
                          <a:spcPct val="115000"/>
                        </a:lnSpc>
                        <a:spcAft>
                          <a:spcPts val="0"/>
                        </a:spcAft>
                      </a:pPr>
                      <a:r>
                        <a:rPr lang="en-GB" sz="1800" b="0">
                          <a:solidFill>
                            <a:schemeClr val="tx1"/>
                          </a:solidFill>
                          <a:effectLst/>
                          <a:latin typeface="+mn-lt"/>
                        </a:rPr>
                        <a:t> </a:t>
                      </a:r>
                      <a:endParaRPr lang="en-GB" sz="1800" b="0">
                        <a:solidFill>
                          <a:schemeClr val="tx1"/>
                        </a:solidFill>
                        <a:effectLst/>
                        <a:latin typeface="+mn-lt"/>
                        <a:ea typeface="Calibri"/>
                        <a:cs typeface="Times New Roman"/>
                      </a:endParaRPr>
                    </a:p>
                  </a:txBody>
                  <a:tcPr marL="68586" marR="68586" marT="0" marB="0"/>
                </a:tc>
                <a:tc>
                  <a:txBody>
                    <a:bodyPr/>
                    <a:lstStyle/>
                    <a:p>
                      <a:pPr algn="ctr">
                        <a:lnSpc>
                          <a:spcPct val="115000"/>
                        </a:lnSpc>
                        <a:spcAft>
                          <a:spcPts val="0"/>
                        </a:spcAft>
                      </a:pPr>
                      <a:r>
                        <a:rPr lang="en-GB" sz="1800" b="0" dirty="0">
                          <a:solidFill>
                            <a:schemeClr val="tx1"/>
                          </a:solidFill>
                          <a:effectLst/>
                          <a:latin typeface="+mn-lt"/>
                          <a:ea typeface="Calibri"/>
                          <a:cs typeface="Times New Roman"/>
                        </a:rPr>
                        <a:t>2007-09</a:t>
                      </a:r>
                    </a:p>
                  </a:txBody>
                  <a:tcPr marL="68586" marR="68586" marT="0" marB="0"/>
                </a:tc>
                <a:tc>
                  <a:txBody>
                    <a:bodyPr/>
                    <a:lstStyle/>
                    <a:p>
                      <a:pPr algn="ctr">
                        <a:lnSpc>
                          <a:spcPct val="115000"/>
                        </a:lnSpc>
                        <a:spcAft>
                          <a:spcPts val="0"/>
                        </a:spcAft>
                      </a:pPr>
                      <a:r>
                        <a:rPr lang="en-GB" sz="1800" b="0" dirty="0">
                          <a:solidFill>
                            <a:schemeClr val="tx1"/>
                          </a:solidFill>
                          <a:effectLst/>
                          <a:latin typeface="+mn-lt"/>
                          <a:ea typeface="Calibri"/>
                          <a:cs typeface="Times New Roman"/>
                        </a:rPr>
                        <a:t>2014-16</a:t>
                      </a:r>
                    </a:p>
                  </a:txBody>
                  <a:tcPr marL="68586" marR="68586" marT="0" marB="0"/>
                </a:tc>
                <a:tc>
                  <a:txBody>
                    <a:bodyPr/>
                    <a:lstStyle/>
                    <a:p>
                      <a:pPr algn="ctr">
                        <a:lnSpc>
                          <a:spcPct val="115000"/>
                        </a:lnSpc>
                        <a:spcAft>
                          <a:spcPts val="0"/>
                        </a:spcAft>
                      </a:pPr>
                      <a:r>
                        <a:rPr lang="en-GB" sz="1800" b="0" dirty="0">
                          <a:solidFill>
                            <a:schemeClr val="tx1"/>
                          </a:solidFill>
                          <a:effectLst/>
                          <a:latin typeface="+mn-lt"/>
                          <a:ea typeface="Calibri"/>
                          <a:cs typeface="Times New Roman"/>
                        </a:rPr>
                        <a:t>2007-09</a:t>
                      </a:r>
                    </a:p>
                  </a:txBody>
                  <a:tcPr marL="68586" marR="68586" marT="0" marB="0"/>
                </a:tc>
                <a:tc>
                  <a:txBody>
                    <a:bodyPr/>
                    <a:lstStyle/>
                    <a:p>
                      <a:pPr algn="ctr">
                        <a:lnSpc>
                          <a:spcPct val="115000"/>
                        </a:lnSpc>
                        <a:spcAft>
                          <a:spcPts val="0"/>
                        </a:spcAft>
                      </a:pPr>
                      <a:r>
                        <a:rPr lang="en-GB" sz="1800" b="0" dirty="0">
                          <a:solidFill>
                            <a:schemeClr val="tx1"/>
                          </a:solidFill>
                          <a:effectLst/>
                          <a:latin typeface="+mn-lt"/>
                          <a:ea typeface="Calibri"/>
                          <a:cs typeface="Times New Roman"/>
                        </a:rPr>
                        <a:t>2014-16</a:t>
                      </a:r>
                    </a:p>
                  </a:txBody>
                  <a:tcPr marL="68586" marR="68586" marT="0" marB="0"/>
                </a:tc>
                <a:extLst>
                  <a:ext uri="{0D108BD9-81ED-4DB2-BD59-A6C34878D82A}">
                    <a16:rowId xmlns:a16="http://schemas.microsoft.com/office/drawing/2014/main" val="10001"/>
                  </a:ext>
                </a:extLst>
              </a:tr>
              <a:tr h="379166">
                <a:tc>
                  <a:txBody>
                    <a:bodyPr/>
                    <a:lstStyle/>
                    <a:p>
                      <a:pPr algn="just">
                        <a:lnSpc>
                          <a:spcPct val="115000"/>
                        </a:lnSpc>
                        <a:spcAft>
                          <a:spcPts val="0"/>
                        </a:spcAft>
                      </a:pPr>
                      <a:r>
                        <a:rPr lang="en-GB" sz="1800" b="1" dirty="0">
                          <a:solidFill>
                            <a:schemeClr val="tx1"/>
                          </a:solidFill>
                          <a:effectLst/>
                          <a:latin typeface="+mn-lt"/>
                        </a:rPr>
                        <a:t>30-Day mortality</a:t>
                      </a:r>
                      <a:endParaRPr lang="en-GB" sz="1800" b="1" dirty="0">
                        <a:solidFill>
                          <a:schemeClr val="tx1"/>
                        </a:solidFill>
                        <a:effectLst/>
                        <a:latin typeface="+mn-lt"/>
                        <a:ea typeface="Calibri"/>
                        <a:cs typeface="Times New Roman"/>
                      </a:endParaRPr>
                    </a:p>
                  </a:txBody>
                  <a:tcPr marL="68586" marR="68586" marT="0" marB="0"/>
                </a:tc>
                <a:tc>
                  <a:txBody>
                    <a:bodyPr/>
                    <a:lstStyle/>
                    <a:p>
                      <a:pPr algn="ctr"/>
                      <a:r>
                        <a:rPr lang="en-GB" sz="1800" b="0" dirty="0">
                          <a:solidFill>
                            <a:schemeClr val="tx1"/>
                          </a:solidFill>
                          <a:latin typeface="+mn-lt"/>
                        </a:rPr>
                        <a:t>  3.8</a:t>
                      </a:r>
                    </a:p>
                  </a:txBody>
                  <a:tcPr marL="68586" marR="68586" marT="0" marB="0"/>
                </a:tc>
                <a:tc>
                  <a:txBody>
                    <a:bodyPr/>
                    <a:lstStyle/>
                    <a:p>
                      <a:pPr algn="ctr">
                        <a:lnSpc>
                          <a:spcPct val="115000"/>
                        </a:lnSpc>
                        <a:spcAft>
                          <a:spcPts val="0"/>
                        </a:spcAft>
                      </a:pPr>
                      <a:r>
                        <a:rPr lang="en-GB" sz="1800" b="0" dirty="0">
                          <a:solidFill>
                            <a:schemeClr val="tx1"/>
                          </a:solidFill>
                          <a:effectLst/>
                          <a:latin typeface="+mn-lt"/>
                        </a:rPr>
                        <a:t>  1.9</a:t>
                      </a:r>
                      <a:endParaRPr lang="en-GB" sz="1800" b="0" dirty="0">
                        <a:solidFill>
                          <a:schemeClr val="tx1"/>
                        </a:solidFill>
                        <a:effectLst/>
                        <a:latin typeface="+mn-lt"/>
                        <a:ea typeface="Calibri"/>
                        <a:cs typeface="Times New Roman"/>
                      </a:endParaRPr>
                    </a:p>
                  </a:txBody>
                  <a:tcPr marL="68586" marR="68586" marT="0" marB="0"/>
                </a:tc>
                <a:tc>
                  <a:txBody>
                    <a:bodyPr/>
                    <a:lstStyle/>
                    <a:p>
                      <a:pPr algn="ctr"/>
                      <a:r>
                        <a:rPr lang="en-GB" sz="1800" b="0" dirty="0">
                          <a:solidFill>
                            <a:schemeClr val="tx1"/>
                          </a:solidFill>
                          <a:latin typeface="+mn-lt"/>
                        </a:rPr>
                        <a:t>  4.5</a:t>
                      </a:r>
                    </a:p>
                  </a:txBody>
                  <a:tcPr marL="68586" marR="68586" marT="0" marB="0"/>
                </a:tc>
                <a:tc>
                  <a:txBody>
                    <a:bodyPr/>
                    <a:lstStyle/>
                    <a:p>
                      <a:pPr algn="ctr">
                        <a:lnSpc>
                          <a:spcPct val="115000"/>
                        </a:lnSpc>
                        <a:spcAft>
                          <a:spcPts val="0"/>
                        </a:spcAft>
                      </a:pPr>
                      <a:r>
                        <a:rPr lang="en-GB" sz="1800" b="0" dirty="0">
                          <a:solidFill>
                            <a:schemeClr val="tx1"/>
                          </a:solidFill>
                          <a:effectLst/>
                          <a:latin typeface="+mn-lt"/>
                          <a:ea typeface="Calibri"/>
                          <a:cs typeface="Times New Roman"/>
                        </a:rPr>
                        <a:t>1.5</a:t>
                      </a:r>
                    </a:p>
                  </a:txBody>
                  <a:tcPr marL="68586" marR="68586" marT="0" marB="0"/>
                </a:tc>
                <a:extLst>
                  <a:ext uri="{0D108BD9-81ED-4DB2-BD59-A6C34878D82A}">
                    <a16:rowId xmlns:a16="http://schemas.microsoft.com/office/drawing/2014/main" val="10002"/>
                  </a:ext>
                </a:extLst>
              </a:tr>
              <a:tr h="379166">
                <a:tc>
                  <a:txBody>
                    <a:bodyPr/>
                    <a:lstStyle/>
                    <a:p>
                      <a:pPr algn="just">
                        <a:lnSpc>
                          <a:spcPct val="115000"/>
                        </a:lnSpc>
                        <a:spcAft>
                          <a:spcPts val="0"/>
                        </a:spcAft>
                      </a:pPr>
                      <a:r>
                        <a:rPr lang="en-GB" sz="1800" b="1" dirty="0">
                          <a:solidFill>
                            <a:schemeClr val="tx1"/>
                          </a:solidFill>
                          <a:effectLst/>
                          <a:latin typeface="+mn-lt"/>
                        </a:rPr>
                        <a:t>90-Day mortality</a:t>
                      </a:r>
                      <a:endParaRPr lang="en-GB" sz="1800" b="1" dirty="0">
                        <a:solidFill>
                          <a:schemeClr val="tx1"/>
                        </a:solidFill>
                        <a:effectLst/>
                        <a:latin typeface="+mn-lt"/>
                        <a:ea typeface="Calibri"/>
                        <a:cs typeface="Times New Roman"/>
                      </a:endParaRPr>
                    </a:p>
                  </a:txBody>
                  <a:tcPr marL="68586" marR="68586" marT="0" marB="0"/>
                </a:tc>
                <a:tc>
                  <a:txBody>
                    <a:bodyPr/>
                    <a:lstStyle/>
                    <a:p>
                      <a:pPr algn="ctr"/>
                      <a:r>
                        <a:rPr lang="en-GB" sz="1800" b="0" dirty="0">
                          <a:solidFill>
                            <a:schemeClr val="tx1"/>
                          </a:solidFill>
                          <a:latin typeface="+mn-lt"/>
                        </a:rPr>
                        <a:t>  5.7</a:t>
                      </a:r>
                    </a:p>
                  </a:txBody>
                  <a:tcPr marL="68586" marR="68586" marT="0" marB="0"/>
                </a:tc>
                <a:tc>
                  <a:txBody>
                    <a:bodyPr/>
                    <a:lstStyle/>
                    <a:p>
                      <a:pPr algn="ctr">
                        <a:lnSpc>
                          <a:spcPct val="115000"/>
                        </a:lnSpc>
                        <a:spcAft>
                          <a:spcPts val="0"/>
                        </a:spcAft>
                      </a:pPr>
                      <a:r>
                        <a:rPr lang="en-GB" sz="1800" b="0" dirty="0">
                          <a:solidFill>
                            <a:schemeClr val="tx1"/>
                          </a:solidFill>
                          <a:effectLst/>
                          <a:latin typeface="+mn-lt"/>
                        </a:rPr>
                        <a:t>  3.3</a:t>
                      </a:r>
                      <a:endParaRPr lang="en-GB" sz="1800" b="0" dirty="0">
                        <a:solidFill>
                          <a:schemeClr val="tx1"/>
                        </a:solidFill>
                        <a:effectLst/>
                        <a:latin typeface="+mn-lt"/>
                        <a:ea typeface="Calibri"/>
                        <a:cs typeface="Times New Roman"/>
                      </a:endParaRPr>
                    </a:p>
                  </a:txBody>
                  <a:tcPr marL="68586" marR="68586" marT="0" marB="0"/>
                </a:tc>
                <a:tc>
                  <a:txBody>
                    <a:bodyPr/>
                    <a:lstStyle/>
                    <a:p>
                      <a:pPr algn="ctr"/>
                      <a:r>
                        <a:rPr lang="en-GB" sz="1800" b="0" dirty="0">
                          <a:solidFill>
                            <a:schemeClr val="tx1"/>
                          </a:solidFill>
                          <a:latin typeface="+mn-lt"/>
                        </a:rPr>
                        <a:t>  6.9</a:t>
                      </a:r>
                    </a:p>
                  </a:txBody>
                  <a:tcPr marL="68586" marR="68586" marT="0" marB="0"/>
                </a:tc>
                <a:tc>
                  <a:txBody>
                    <a:bodyPr/>
                    <a:lstStyle/>
                    <a:p>
                      <a:pPr algn="ctr">
                        <a:lnSpc>
                          <a:spcPct val="115000"/>
                        </a:lnSpc>
                        <a:spcAft>
                          <a:spcPts val="0"/>
                        </a:spcAft>
                      </a:pPr>
                      <a:r>
                        <a:rPr lang="en-GB" sz="1800" b="0" dirty="0">
                          <a:solidFill>
                            <a:schemeClr val="tx1"/>
                          </a:solidFill>
                          <a:effectLst/>
                          <a:latin typeface="+mn-lt"/>
                          <a:ea typeface="Calibri"/>
                          <a:cs typeface="Times New Roman"/>
                        </a:rPr>
                        <a:t>3.1</a:t>
                      </a:r>
                    </a:p>
                  </a:txBody>
                  <a:tcPr marL="68586" marR="68586" marT="0" marB="0"/>
                </a:tc>
                <a:extLst>
                  <a:ext uri="{0D108BD9-81ED-4DB2-BD59-A6C34878D82A}">
                    <a16:rowId xmlns:a16="http://schemas.microsoft.com/office/drawing/2014/main" val="10003"/>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2">
            <a:extLst>
              <a:ext uri="{FF2B5EF4-FFF2-40B4-BE49-F238E27FC236}">
                <a16:creationId xmlns:a16="http://schemas.microsoft.com/office/drawing/2014/main" id="{DAE2F810-50A8-40D3-9CDA-6DDBA4B7905C}"/>
              </a:ext>
            </a:extLst>
          </p:cNvPr>
          <p:cNvSpPr>
            <a:spLocks noGrp="1"/>
          </p:cNvSpPr>
          <p:nvPr>
            <p:ph type="title"/>
          </p:nvPr>
        </p:nvSpPr>
        <p:spPr bwMode="auto">
          <a:xfrm>
            <a:off x="457200" y="115888"/>
            <a:ext cx="8229600" cy="936625"/>
          </a:xfrm>
        </p:spPr>
        <p:txBody>
          <a:bodyPr/>
          <a:lstStyle/>
          <a:p>
            <a:r>
              <a:rPr lang="en-GB" altLang="de-DE" sz="2000" b="1" dirty="0">
                <a:effectLst/>
              </a:rPr>
              <a:t>Additional indictors for Clinical Outcome Publication </a:t>
            </a:r>
            <a:r>
              <a:rPr lang="en-GB" altLang="de-DE" sz="2000" b="1" dirty="0" smtClean="0">
                <a:effectLst/>
              </a:rPr>
              <a:t>(1) </a:t>
            </a:r>
            <a:endParaRPr lang="en-GB" altLang="de-DE" sz="2000" b="1" dirty="0">
              <a:effectLst/>
            </a:endParaRPr>
          </a:p>
        </p:txBody>
      </p:sp>
      <p:sp>
        <p:nvSpPr>
          <p:cNvPr id="28675" name="TextBox 4">
            <a:extLst>
              <a:ext uri="{FF2B5EF4-FFF2-40B4-BE49-F238E27FC236}">
                <a16:creationId xmlns:a16="http://schemas.microsoft.com/office/drawing/2014/main" id="{5E2B0DF9-BB99-4FAB-995E-4B92ED31B665}"/>
              </a:ext>
            </a:extLst>
          </p:cNvPr>
          <p:cNvSpPr txBox="1">
            <a:spLocks noChangeArrowheads="1"/>
          </p:cNvSpPr>
          <p:nvPr/>
        </p:nvSpPr>
        <p:spPr bwMode="auto">
          <a:xfrm>
            <a:off x="611560" y="1099431"/>
            <a:ext cx="70294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de-DE" sz="1600" dirty="0"/>
              <a:t>Proportion of patients with 15 or more lymph nodes removed and examined</a:t>
            </a:r>
          </a:p>
          <a:p>
            <a:r>
              <a:rPr lang="en-GB" altLang="de-DE" sz="1600" dirty="0"/>
              <a:t> (both </a:t>
            </a:r>
            <a:r>
              <a:rPr lang="en-GB" altLang="de-DE" sz="1600" dirty="0" err="1"/>
              <a:t>oesophagectomies</a:t>
            </a:r>
            <a:r>
              <a:rPr lang="en-GB" altLang="de-DE" sz="1600" dirty="0"/>
              <a:t> and </a:t>
            </a:r>
            <a:r>
              <a:rPr lang="en-GB" altLang="de-DE" sz="1600" dirty="0" err="1"/>
              <a:t>gastrectomies</a:t>
            </a:r>
            <a:r>
              <a:rPr lang="en-GB" altLang="de-DE" sz="1600" dirty="0" smtClean="0"/>
              <a:t>)</a:t>
            </a:r>
            <a:endParaRPr lang="en-GB" altLang="de-DE" sz="1600" dirty="0"/>
          </a:p>
        </p:txBody>
      </p:sp>
      <p:pic>
        <p:nvPicPr>
          <p:cNvPr id="28676" name="Picture 8">
            <a:extLst>
              <a:ext uri="{FF2B5EF4-FFF2-40B4-BE49-F238E27FC236}">
                <a16:creationId xmlns:a16="http://schemas.microsoft.com/office/drawing/2014/main" id="{7C5984E5-1290-432C-AFF9-FD3AC491D02B}"/>
              </a:ext>
            </a:extLst>
          </p:cNvPr>
          <p:cNvPicPr>
            <a:picLocks noChangeAspect="1" noChangeArrowheads="1"/>
          </p:cNvPicPr>
          <p:nvPr/>
        </p:nvPicPr>
        <p:blipFill rotWithShape="1">
          <a:blip r:embed="rId3" cstate="hqprint">
            <a:extLst>
              <a:ext uri="{28A0092B-C50C-407E-A947-70E740481C1C}">
                <a14:useLocalDpi xmlns:a14="http://schemas.microsoft.com/office/drawing/2010/main" val="0"/>
              </a:ext>
            </a:extLst>
          </a:blip>
          <a:srcRect r="48777" b="50851"/>
          <a:stretch/>
        </p:blipFill>
        <p:spPr bwMode="auto">
          <a:xfrm>
            <a:off x="584785" y="1943708"/>
            <a:ext cx="5185196" cy="3340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3">
            <a:extLst>
              <a:ext uri="{FF2B5EF4-FFF2-40B4-BE49-F238E27FC236}">
                <a16:creationId xmlns:a16="http://schemas.microsoft.com/office/drawing/2014/main" id="{FE243366-85F7-43E0-90E4-D32193DB069D}"/>
              </a:ext>
            </a:extLst>
          </p:cNvPr>
          <p:cNvSpPr txBox="1">
            <a:spLocks noChangeArrowheads="1"/>
          </p:cNvSpPr>
          <p:nvPr/>
        </p:nvSpPr>
        <p:spPr bwMode="auto">
          <a:xfrm>
            <a:off x="5866725" y="3614182"/>
            <a:ext cx="3600897" cy="92333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68000"/>
              <a:buFont typeface="Wingdings 3" panose="05040102010807070707" pitchFamily="18" charset="2"/>
              <a:buChar char=""/>
              <a:defRPr sz="2400">
                <a:solidFill>
                  <a:schemeClr val="tx1"/>
                </a:solidFill>
                <a:latin typeface="Verdana" panose="020B0604030504040204" pitchFamily="34" charset="0"/>
              </a:defRPr>
            </a:lvl1pPr>
            <a:lvl2pPr marL="742950" indent="-285750">
              <a:spcBef>
                <a:spcPts val="600"/>
              </a:spcBef>
              <a:buClr>
                <a:schemeClr val="accent1"/>
              </a:buClr>
              <a:buFont typeface="Verdana" panose="020B0604030504040204" pitchFamily="34" charset="0"/>
              <a:buChar char="◦"/>
              <a:defRPr sz="2000">
                <a:solidFill>
                  <a:schemeClr val="tx1"/>
                </a:solidFill>
                <a:latin typeface="Verdana" panose="020B0604030504040204" pitchFamily="34" charset="0"/>
              </a:defRPr>
            </a:lvl2pPr>
            <a:lvl3pPr marL="1143000" indent="-228600">
              <a:spcBef>
                <a:spcPts val="350"/>
              </a:spcBef>
              <a:buClr>
                <a:schemeClr val="accent2"/>
              </a:buClr>
              <a:buSzPct val="100000"/>
              <a:buFont typeface="Wingdings 2" panose="05020102010507070707" pitchFamily="18" charset="2"/>
              <a:buChar char=""/>
              <a:defRPr sz="2400">
                <a:solidFill>
                  <a:schemeClr val="tx1"/>
                </a:solidFill>
                <a:latin typeface="Verdana" panose="020B060403050404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Verdana" panose="020B060403050404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Verdana" panose="020B060403050404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Verdana" panose="020B060403050404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Verdana" panose="020B060403050404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Verdana" panose="020B060403050404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Verdana" panose="020B0604030504040204" pitchFamily="34" charset="0"/>
              </a:defRPr>
            </a:lvl9pPr>
          </a:lstStyle>
          <a:p>
            <a:pPr eaLnBrk="1" hangingPunct="1">
              <a:spcBef>
                <a:spcPct val="0"/>
              </a:spcBef>
              <a:buClrTx/>
              <a:buSzTx/>
              <a:buFontTx/>
              <a:buNone/>
            </a:pPr>
            <a:r>
              <a:rPr lang="en-GB" altLang="en-US" sz="1800" dirty="0">
                <a:solidFill>
                  <a:srgbClr val="FF0000"/>
                </a:solidFill>
                <a:latin typeface="Arial" panose="020B0604020202020204" pitchFamily="34" charset="0"/>
              </a:rPr>
              <a:t>Complete this slide using data from Annex </a:t>
            </a:r>
            <a:r>
              <a:rPr lang="en-GB" altLang="en-US" sz="1800" dirty="0" smtClean="0">
                <a:solidFill>
                  <a:srgbClr val="FF0000"/>
                </a:solidFill>
                <a:latin typeface="Arial" panose="020B0604020202020204" pitchFamily="34" charset="0"/>
              </a:rPr>
              <a:t>9 </a:t>
            </a:r>
            <a:r>
              <a:rPr lang="en-GB" altLang="en-US" sz="1800" dirty="0">
                <a:solidFill>
                  <a:srgbClr val="FF0000"/>
                </a:solidFill>
                <a:latin typeface="Arial" panose="020B0604020202020204" pitchFamily="34" charset="0"/>
              </a:rPr>
              <a:t>of 2017 AR</a:t>
            </a:r>
          </a:p>
          <a:p>
            <a:pPr eaLnBrk="1" hangingPunct="1">
              <a:spcBef>
                <a:spcPct val="0"/>
              </a:spcBef>
              <a:buClrTx/>
              <a:buSzTx/>
              <a:buFontTx/>
              <a:buNone/>
            </a:pPr>
            <a:r>
              <a:rPr lang="en-GB" altLang="en-US" sz="1800" dirty="0" smtClean="0">
                <a:solidFill>
                  <a:srgbClr val="FF0000"/>
                </a:solidFill>
                <a:latin typeface="Arial" panose="020B0604020202020204" pitchFamily="34" charset="0"/>
              </a:rPr>
              <a:t> </a:t>
            </a:r>
            <a:endParaRPr lang="en-GB" altLang="en-US" sz="1800" dirty="0">
              <a:solidFill>
                <a:srgbClr val="FF0000"/>
              </a:solidFill>
              <a:latin typeface="Arial" panose="020B0604020202020204" pitchFamily="34" charset="0"/>
            </a:endParaRPr>
          </a:p>
        </p:txBody>
      </p:sp>
      <p:sp>
        <p:nvSpPr>
          <p:cNvPr id="7" name="TextBox 3">
            <a:extLst>
              <a:ext uri="{FF2B5EF4-FFF2-40B4-BE49-F238E27FC236}">
                <a16:creationId xmlns:a16="http://schemas.microsoft.com/office/drawing/2014/main" id="{139850A2-470E-4485-9B74-45276B2F6572}"/>
              </a:ext>
            </a:extLst>
          </p:cNvPr>
          <p:cNvSpPr txBox="1">
            <a:spLocks noChangeArrowheads="1"/>
          </p:cNvSpPr>
          <p:nvPr/>
        </p:nvSpPr>
        <p:spPr bwMode="auto">
          <a:xfrm>
            <a:off x="6187282" y="2799252"/>
            <a:ext cx="14798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dirty="0"/>
              <a:t>Locally </a:t>
            </a:r>
            <a:r>
              <a:rPr lang="en-GB" altLang="en-US" dirty="0" smtClean="0">
                <a:solidFill>
                  <a:srgbClr val="FF0000"/>
                </a:solidFill>
              </a:rPr>
              <a:t>XX</a:t>
            </a:r>
            <a:r>
              <a:rPr lang="en-GB" altLang="en-US" dirty="0" smtClean="0"/>
              <a:t>%</a:t>
            </a:r>
            <a:endParaRPr lang="en-GB" alt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2">
            <a:extLst>
              <a:ext uri="{FF2B5EF4-FFF2-40B4-BE49-F238E27FC236}">
                <a16:creationId xmlns:a16="http://schemas.microsoft.com/office/drawing/2014/main" id="{DAE2F810-50A8-40D3-9CDA-6DDBA4B7905C}"/>
              </a:ext>
            </a:extLst>
          </p:cNvPr>
          <p:cNvSpPr>
            <a:spLocks noGrp="1"/>
          </p:cNvSpPr>
          <p:nvPr>
            <p:ph type="title"/>
          </p:nvPr>
        </p:nvSpPr>
        <p:spPr bwMode="auto">
          <a:xfrm>
            <a:off x="457200" y="115888"/>
            <a:ext cx="8229600" cy="936625"/>
          </a:xfrm>
        </p:spPr>
        <p:txBody>
          <a:bodyPr/>
          <a:lstStyle/>
          <a:p>
            <a:r>
              <a:rPr lang="en-GB" altLang="de-DE" sz="2000" b="1" dirty="0">
                <a:effectLst/>
              </a:rPr>
              <a:t>Additional indictors for Clinical Outcome </a:t>
            </a:r>
            <a:r>
              <a:rPr lang="en-GB" altLang="de-DE" sz="2000" b="1" dirty="0" smtClean="0">
                <a:effectLst/>
              </a:rPr>
              <a:t>Publication (2) </a:t>
            </a:r>
            <a:endParaRPr lang="en-GB" altLang="de-DE" sz="2000" b="1" dirty="0">
              <a:effectLst/>
            </a:endParaRPr>
          </a:p>
        </p:txBody>
      </p:sp>
      <p:sp>
        <p:nvSpPr>
          <p:cNvPr id="28675" name="TextBox 4">
            <a:extLst>
              <a:ext uri="{FF2B5EF4-FFF2-40B4-BE49-F238E27FC236}">
                <a16:creationId xmlns:a16="http://schemas.microsoft.com/office/drawing/2014/main" id="{5E2B0DF9-BB99-4FAB-995E-4B92ED31B665}"/>
              </a:ext>
            </a:extLst>
          </p:cNvPr>
          <p:cNvSpPr txBox="1">
            <a:spLocks noChangeArrowheads="1"/>
          </p:cNvSpPr>
          <p:nvPr/>
        </p:nvSpPr>
        <p:spPr bwMode="auto">
          <a:xfrm>
            <a:off x="711200" y="777875"/>
            <a:ext cx="7460697"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de-DE" sz="1600" dirty="0" smtClean="0"/>
              <a:t>Proportion </a:t>
            </a:r>
            <a:r>
              <a:rPr lang="en-GB" altLang="de-DE" sz="1600" dirty="0"/>
              <a:t>of patients with positive longitudinal margins (</a:t>
            </a:r>
            <a:r>
              <a:rPr lang="en-GB" altLang="de-DE" sz="1600" dirty="0" err="1"/>
              <a:t>oesophagectomies</a:t>
            </a:r>
            <a:r>
              <a:rPr lang="en-GB" altLang="de-DE" sz="1600" dirty="0"/>
              <a:t>) </a:t>
            </a:r>
          </a:p>
          <a:p>
            <a:r>
              <a:rPr lang="en-GB" altLang="de-DE" sz="1600" dirty="0"/>
              <a:t>Proportion of patients with positive circumferential margins (</a:t>
            </a:r>
            <a:r>
              <a:rPr lang="en-GB" altLang="de-DE" sz="1600" dirty="0" err="1"/>
              <a:t>oesophagectomies</a:t>
            </a:r>
            <a:r>
              <a:rPr lang="en-GB" altLang="de-DE" sz="1600" dirty="0"/>
              <a:t>) </a:t>
            </a:r>
          </a:p>
          <a:p>
            <a:r>
              <a:rPr lang="en-GB" altLang="de-DE" sz="1600" dirty="0"/>
              <a:t>Proportion of patients with positive longitudinal margins (</a:t>
            </a:r>
            <a:r>
              <a:rPr lang="en-GB" altLang="de-DE" sz="1600" dirty="0" err="1"/>
              <a:t>gastrectomies</a:t>
            </a:r>
            <a:r>
              <a:rPr lang="en-GB" altLang="de-DE" dirty="0"/>
              <a:t>) </a:t>
            </a:r>
          </a:p>
        </p:txBody>
      </p:sp>
      <p:pic>
        <p:nvPicPr>
          <p:cNvPr id="28676" name="Picture 8">
            <a:extLst>
              <a:ext uri="{FF2B5EF4-FFF2-40B4-BE49-F238E27FC236}">
                <a16:creationId xmlns:a16="http://schemas.microsoft.com/office/drawing/2014/main" id="{7C5984E5-1290-432C-AFF9-FD3AC491D02B}"/>
              </a:ext>
            </a:extLst>
          </p:cNvPr>
          <p:cNvPicPr>
            <a:picLocks noChangeAspect="1" noChangeArrowheads="1"/>
          </p:cNvPicPr>
          <p:nvPr/>
        </p:nvPicPr>
        <p:blipFill rotWithShape="1">
          <a:blip r:embed="rId3" cstate="hqprint">
            <a:extLst>
              <a:ext uri="{28A0092B-C50C-407E-A947-70E740481C1C}">
                <a14:useLocalDpi xmlns:a14="http://schemas.microsoft.com/office/drawing/2010/main" val="0"/>
              </a:ext>
            </a:extLst>
          </a:blip>
          <a:srcRect l="49993"/>
          <a:stretch/>
        </p:blipFill>
        <p:spPr bwMode="auto">
          <a:xfrm>
            <a:off x="4932040" y="1639649"/>
            <a:ext cx="3497309" cy="4696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a:extLst>
              <a:ext uri="{FF2B5EF4-FFF2-40B4-BE49-F238E27FC236}">
                <a16:creationId xmlns:a16="http://schemas.microsoft.com/office/drawing/2014/main" id="{7C5984E5-1290-432C-AFF9-FD3AC491D02B}"/>
              </a:ext>
            </a:extLst>
          </p:cNvPr>
          <p:cNvPicPr>
            <a:picLocks noChangeAspect="1" noChangeArrowheads="1"/>
          </p:cNvPicPr>
          <p:nvPr/>
        </p:nvPicPr>
        <p:blipFill rotWithShape="1">
          <a:blip r:embed="rId3" cstate="hqprint">
            <a:extLst>
              <a:ext uri="{28A0092B-C50C-407E-A947-70E740481C1C}">
                <a14:useLocalDpi xmlns:a14="http://schemas.microsoft.com/office/drawing/2010/main" val="0"/>
              </a:ext>
            </a:extLst>
          </a:blip>
          <a:srcRect t="49027" r="50007"/>
          <a:stretch/>
        </p:blipFill>
        <p:spPr bwMode="auto">
          <a:xfrm>
            <a:off x="1372654" y="3920132"/>
            <a:ext cx="3528392" cy="2415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3">
            <a:extLst>
              <a:ext uri="{FF2B5EF4-FFF2-40B4-BE49-F238E27FC236}">
                <a16:creationId xmlns:a16="http://schemas.microsoft.com/office/drawing/2014/main" id="{FE243366-85F7-43E0-90E4-D32193DB069D}"/>
              </a:ext>
            </a:extLst>
          </p:cNvPr>
          <p:cNvSpPr txBox="1">
            <a:spLocks noChangeArrowheads="1"/>
          </p:cNvSpPr>
          <p:nvPr/>
        </p:nvSpPr>
        <p:spPr bwMode="auto">
          <a:xfrm>
            <a:off x="323528" y="3664108"/>
            <a:ext cx="3600897" cy="92333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68000"/>
              <a:buFont typeface="Wingdings 3" panose="05040102010807070707" pitchFamily="18" charset="2"/>
              <a:buChar char=""/>
              <a:defRPr sz="2400">
                <a:solidFill>
                  <a:schemeClr val="tx1"/>
                </a:solidFill>
                <a:latin typeface="Verdana" panose="020B0604030504040204" pitchFamily="34" charset="0"/>
              </a:defRPr>
            </a:lvl1pPr>
            <a:lvl2pPr marL="742950" indent="-285750">
              <a:spcBef>
                <a:spcPts val="600"/>
              </a:spcBef>
              <a:buClr>
                <a:schemeClr val="accent1"/>
              </a:buClr>
              <a:buFont typeface="Verdana" panose="020B0604030504040204" pitchFamily="34" charset="0"/>
              <a:buChar char="◦"/>
              <a:defRPr sz="2000">
                <a:solidFill>
                  <a:schemeClr val="tx1"/>
                </a:solidFill>
                <a:latin typeface="Verdana" panose="020B0604030504040204" pitchFamily="34" charset="0"/>
              </a:defRPr>
            </a:lvl2pPr>
            <a:lvl3pPr marL="1143000" indent="-228600">
              <a:spcBef>
                <a:spcPts val="350"/>
              </a:spcBef>
              <a:buClr>
                <a:schemeClr val="accent2"/>
              </a:buClr>
              <a:buSzPct val="100000"/>
              <a:buFont typeface="Wingdings 2" panose="05020102010507070707" pitchFamily="18" charset="2"/>
              <a:buChar char=""/>
              <a:defRPr sz="2400">
                <a:solidFill>
                  <a:schemeClr val="tx1"/>
                </a:solidFill>
                <a:latin typeface="Verdana" panose="020B060403050404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Verdana" panose="020B060403050404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Verdana" panose="020B060403050404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Verdana" panose="020B060403050404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Verdana" panose="020B060403050404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Verdana" panose="020B060403050404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Verdana" panose="020B0604030504040204" pitchFamily="34" charset="0"/>
              </a:defRPr>
            </a:lvl9pPr>
          </a:lstStyle>
          <a:p>
            <a:pPr eaLnBrk="1" hangingPunct="1">
              <a:spcBef>
                <a:spcPct val="0"/>
              </a:spcBef>
              <a:buClrTx/>
              <a:buSzTx/>
              <a:buFontTx/>
              <a:buNone/>
            </a:pPr>
            <a:r>
              <a:rPr lang="en-GB" altLang="en-US" sz="1800" dirty="0">
                <a:solidFill>
                  <a:srgbClr val="FF0000"/>
                </a:solidFill>
                <a:latin typeface="Arial" panose="020B0604020202020204" pitchFamily="34" charset="0"/>
              </a:rPr>
              <a:t>Complete this slide using data from Annex </a:t>
            </a:r>
            <a:r>
              <a:rPr lang="en-GB" altLang="en-US" sz="1800" dirty="0" smtClean="0">
                <a:solidFill>
                  <a:srgbClr val="FF0000"/>
                </a:solidFill>
                <a:latin typeface="Arial" panose="020B0604020202020204" pitchFamily="34" charset="0"/>
              </a:rPr>
              <a:t>9 </a:t>
            </a:r>
            <a:r>
              <a:rPr lang="en-GB" altLang="en-US" sz="1800" dirty="0">
                <a:solidFill>
                  <a:srgbClr val="FF0000"/>
                </a:solidFill>
                <a:latin typeface="Arial" panose="020B0604020202020204" pitchFamily="34" charset="0"/>
              </a:rPr>
              <a:t>of 2017 AR</a:t>
            </a:r>
          </a:p>
          <a:p>
            <a:pPr eaLnBrk="1" hangingPunct="1">
              <a:spcBef>
                <a:spcPct val="0"/>
              </a:spcBef>
              <a:buClrTx/>
              <a:buSzTx/>
              <a:buFontTx/>
              <a:buNone/>
            </a:pPr>
            <a:r>
              <a:rPr lang="en-GB" altLang="en-US" sz="1800" dirty="0" smtClean="0">
                <a:solidFill>
                  <a:srgbClr val="FF0000"/>
                </a:solidFill>
                <a:latin typeface="Arial" panose="020B0604020202020204" pitchFamily="34" charset="0"/>
              </a:rPr>
              <a:t> </a:t>
            </a:r>
            <a:endParaRPr lang="en-GB" altLang="en-US" sz="1800" dirty="0">
              <a:solidFill>
                <a:srgbClr val="FF0000"/>
              </a:solidFill>
              <a:latin typeface="Arial" panose="020B0604020202020204" pitchFamily="34" charset="0"/>
            </a:endParaRPr>
          </a:p>
        </p:txBody>
      </p:sp>
      <p:sp>
        <p:nvSpPr>
          <p:cNvPr id="8" name="TextBox 3">
            <a:extLst>
              <a:ext uri="{FF2B5EF4-FFF2-40B4-BE49-F238E27FC236}">
                <a16:creationId xmlns:a16="http://schemas.microsoft.com/office/drawing/2014/main" id="{139850A2-470E-4485-9B74-45276B2F6572}"/>
              </a:ext>
            </a:extLst>
          </p:cNvPr>
          <p:cNvSpPr txBox="1">
            <a:spLocks noChangeArrowheads="1"/>
          </p:cNvSpPr>
          <p:nvPr/>
        </p:nvSpPr>
        <p:spPr bwMode="auto">
          <a:xfrm>
            <a:off x="1187624" y="1910760"/>
            <a:ext cx="2704587"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dirty="0" smtClean="0"/>
              <a:t>Locally: </a:t>
            </a:r>
          </a:p>
          <a:p>
            <a:r>
              <a:rPr lang="en-GB" altLang="en-US" dirty="0" smtClean="0">
                <a:solidFill>
                  <a:srgbClr val="FF0000"/>
                </a:solidFill>
              </a:rPr>
              <a:t>XX +long margins OES</a:t>
            </a:r>
          </a:p>
          <a:p>
            <a:r>
              <a:rPr lang="en-GB" altLang="en-US" dirty="0">
                <a:solidFill>
                  <a:srgbClr val="FF0000"/>
                </a:solidFill>
              </a:rPr>
              <a:t>XX </a:t>
            </a:r>
            <a:r>
              <a:rPr lang="en-GB" altLang="en-US" dirty="0" smtClean="0">
                <a:solidFill>
                  <a:srgbClr val="FF0000"/>
                </a:solidFill>
              </a:rPr>
              <a:t>+circ.  </a:t>
            </a:r>
            <a:r>
              <a:rPr lang="en-GB" altLang="en-US" dirty="0">
                <a:solidFill>
                  <a:srgbClr val="FF0000"/>
                </a:solidFill>
              </a:rPr>
              <a:t>margins OES</a:t>
            </a:r>
          </a:p>
          <a:p>
            <a:r>
              <a:rPr lang="en-GB" altLang="en-US" dirty="0">
                <a:solidFill>
                  <a:srgbClr val="FF0000"/>
                </a:solidFill>
              </a:rPr>
              <a:t>XX +long margins </a:t>
            </a:r>
            <a:r>
              <a:rPr lang="en-GB" altLang="en-US" dirty="0" smtClean="0">
                <a:solidFill>
                  <a:srgbClr val="FF0000"/>
                </a:solidFill>
              </a:rPr>
              <a:t>GAST</a:t>
            </a:r>
            <a:endParaRPr lang="en-GB" altLang="en-US" dirty="0">
              <a:solidFill>
                <a:srgbClr val="FF0000"/>
              </a:solidFill>
            </a:endParaRPr>
          </a:p>
          <a:p>
            <a:endParaRPr lang="en-GB" altLang="en-US" dirty="0"/>
          </a:p>
        </p:txBody>
      </p:sp>
    </p:spTree>
    <p:extLst>
      <p:ext uri="{BB962C8B-B14F-4D97-AF65-F5344CB8AC3E}">
        <p14:creationId xmlns:p14="http://schemas.microsoft.com/office/powerpoint/2010/main" val="4116026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1">
            <a:extLst>
              <a:ext uri="{FF2B5EF4-FFF2-40B4-BE49-F238E27FC236}">
                <a16:creationId xmlns:a16="http://schemas.microsoft.com/office/drawing/2014/main" id="{C56C401C-924C-477B-A67D-F2B32A41D67E}"/>
              </a:ext>
            </a:extLst>
          </p:cNvPr>
          <p:cNvSpPr>
            <a:spLocks noGrp="1"/>
          </p:cNvSpPr>
          <p:nvPr>
            <p:ph idx="1"/>
          </p:nvPr>
        </p:nvSpPr>
        <p:spPr/>
        <p:txBody>
          <a:bodyPr/>
          <a:lstStyle/>
          <a:p>
            <a:r>
              <a:rPr lang="en-GB" altLang="en-US" dirty="0">
                <a:solidFill>
                  <a:srgbClr val="0070C0"/>
                </a:solidFill>
              </a:rPr>
              <a:t>This slide set is designed to </a:t>
            </a:r>
          </a:p>
          <a:p>
            <a:pPr lvl="1"/>
            <a:r>
              <a:rPr lang="en-GB" altLang="en-US" dirty="0">
                <a:solidFill>
                  <a:srgbClr val="0070C0"/>
                </a:solidFill>
              </a:rPr>
              <a:t>Summarise the findings from the 2017 Annual Report for presentation at local MDT meetings</a:t>
            </a:r>
          </a:p>
          <a:p>
            <a:pPr lvl="1"/>
            <a:r>
              <a:rPr lang="en-GB" altLang="en-US" dirty="0">
                <a:solidFill>
                  <a:srgbClr val="0070C0"/>
                </a:solidFill>
              </a:rPr>
              <a:t>Help you to review your local </a:t>
            </a:r>
            <a:r>
              <a:rPr lang="en-GB" altLang="en-US" dirty="0" smtClean="0">
                <a:solidFill>
                  <a:srgbClr val="0070C0"/>
                </a:solidFill>
              </a:rPr>
              <a:t>organisation </a:t>
            </a:r>
            <a:r>
              <a:rPr lang="en-GB" altLang="en-US" dirty="0">
                <a:solidFill>
                  <a:srgbClr val="0070C0"/>
                </a:solidFill>
              </a:rPr>
              <a:t>against other </a:t>
            </a:r>
            <a:r>
              <a:rPr lang="en-GB" altLang="en-US" dirty="0" smtClean="0">
                <a:solidFill>
                  <a:srgbClr val="0070C0"/>
                </a:solidFill>
              </a:rPr>
              <a:t>NHS trusts / Local Health Boards in </a:t>
            </a:r>
            <a:r>
              <a:rPr lang="en-GB" altLang="en-US" dirty="0">
                <a:solidFill>
                  <a:srgbClr val="0070C0"/>
                </a:solidFill>
              </a:rPr>
              <a:t>your geographical region and against National figures where appropriate. </a:t>
            </a:r>
          </a:p>
          <a:p>
            <a:r>
              <a:rPr lang="en-GB" altLang="en-US" dirty="0">
                <a:solidFill>
                  <a:srgbClr val="0070C0"/>
                </a:solidFill>
              </a:rPr>
              <a:t>We have designed the slides so that you can enter your data from the Annexes of the 2017 Annual Report </a:t>
            </a:r>
            <a:r>
              <a:rPr lang="en-GB" altLang="en-US" dirty="0" smtClean="0">
                <a:solidFill>
                  <a:srgbClr val="0070C0"/>
                </a:solidFill>
              </a:rPr>
              <a:t>in </a:t>
            </a:r>
            <a:r>
              <a:rPr lang="en-GB" altLang="en-US" dirty="0">
                <a:solidFill>
                  <a:srgbClr val="0070C0"/>
                </a:solidFill>
              </a:rPr>
              <a:t>the appropriate space. </a:t>
            </a:r>
          </a:p>
        </p:txBody>
      </p:sp>
      <p:sp>
        <p:nvSpPr>
          <p:cNvPr id="3" name="Title 2">
            <a:extLst>
              <a:ext uri="{FF2B5EF4-FFF2-40B4-BE49-F238E27FC236}">
                <a16:creationId xmlns:a16="http://schemas.microsoft.com/office/drawing/2014/main" id="{94ECED65-9318-4284-A54D-DDC94BA7352F}"/>
              </a:ext>
            </a:extLst>
          </p:cNvPr>
          <p:cNvSpPr>
            <a:spLocks noGrp="1"/>
          </p:cNvSpPr>
          <p:nvPr>
            <p:ph type="title"/>
          </p:nvPr>
        </p:nvSpPr>
        <p:spPr/>
        <p:txBody>
          <a:bodyPr/>
          <a:lstStyle/>
          <a:p>
            <a:pPr>
              <a:defRPr/>
            </a:pPr>
            <a:endParaRPr lang="en-GB"/>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a:extLst>
              <a:ext uri="{FF2B5EF4-FFF2-40B4-BE49-F238E27FC236}">
                <a16:creationId xmlns:a16="http://schemas.microsoft.com/office/drawing/2014/main" id="{05C893F5-8F01-431D-9700-AEF959A94A16}"/>
              </a:ext>
            </a:extLst>
          </p:cNvPr>
          <p:cNvSpPr>
            <a:spLocks noChangeArrowheads="1"/>
          </p:cNvSpPr>
          <p:nvPr/>
        </p:nvSpPr>
        <p:spPr bwMode="auto">
          <a:xfrm>
            <a:off x="395536" y="549275"/>
            <a:ext cx="856907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de-DE" sz="4000" dirty="0"/>
              <a:t>Additional </a:t>
            </a:r>
            <a:r>
              <a:rPr lang="en-GB" altLang="de-DE" sz="4000" dirty="0" smtClean="0"/>
              <a:t>surgical indictors</a:t>
            </a:r>
            <a:endParaRPr lang="en-GB" altLang="de-DE" sz="4000" dirty="0"/>
          </a:p>
        </p:txBody>
      </p:sp>
      <p:sp>
        <p:nvSpPr>
          <p:cNvPr id="30723" name="Rectangle 7">
            <a:extLst>
              <a:ext uri="{FF2B5EF4-FFF2-40B4-BE49-F238E27FC236}">
                <a16:creationId xmlns:a16="http://schemas.microsoft.com/office/drawing/2014/main" id="{B8916769-9F3A-4224-AE78-D309A65ED533}"/>
              </a:ext>
            </a:extLst>
          </p:cNvPr>
          <p:cNvSpPr>
            <a:spLocks noChangeArrowheads="1"/>
          </p:cNvSpPr>
          <p:nvPr/>
        </p:nvSpPr>
        <p:spPr bwMode="auto">
          <a:xfrm>
            <a:off x="539552" y="1257161"/>
            <a:ext cx="8317110" cy="3648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107000"/>
              </a:lnSpc>
            </a:pPr>
            <a:r>
              <a:rPr lang="en-GB" altLang="de-DE" sz="2400" b="1" dirty="0" smtClean="0">
                <a:ea typeface="Calibri" panose="020F0502020204030204" pitchFamily="34" charset="0"/>
                <a:cs typeface="Times New Roman" panose="02020603050405020304" pitchFamily="18" charset="0"/>
              </a:rPr>
              <a:t>These </a:t>
            </a:r>
            <a:r>
              <a:rPr lang="en-GB" altLang="de-DE" sz="2400" b="1" dirty="0">
                <a:ea typeface="Calibri" panose="020F0502020204030204" pitchFamily="34" charset="0"/>
                <a:cs typeface="Times New Roman" panose="02020603050405020304" pitchFamily="18" charset="0"/>
              </a:rPr>
              <a:t>indicators </a:t>
            </a:r>
            <a:r>
              <a:rPr lang="en-GB" altLang="de-DE" sz="2400" b="1" dirty="0" smtClean="0">
                <a:ea typeface="Calibri" panose="020F0502020204030204" pitchFamily="34" charset="0"/>
                <a:cs typeface="Times New Roman" panose="02020603050405020304" pitchFamily="18" charset="0"/>
              </a:rPr>
              <a:t>highlight </a:t>
            </a:r>
            <a:r>
              <a:rPr lang="en-GB" altLang="de-DE" sz="2400" b="1" dirty="0">
                <a:ea typeface="Calibri" panose="020F0502020204030204" pitchFamily="34" charset="0"/>
                <a:cs typeface="Times New Roman" panose="02020603050405020304" pitchFamily="18" charset="0"/>
              </a:rPr>
              <a:t>a lack of standardisation </a:t>
            </a:r>
            <a:r>
              <a:rPr lang="en-GB" altLang="de-DE" sz="2400" b="1" dirty="0" smtClean="0">
                <a:ea typeface="Calibri" panose="020F0502020204030204" pitchFamily="34" charset="0"/>
                <a:cs typeface="Times New Roman" panose="02020603050405020304" pitchFamily="18" charset="0"/>
              </a:rPr>
              <a:t>in </a:t>
            </a:r>
            <a:r>
              <a:rPr lang="en-GB" altLang="de-DE" sz="2400" b="1" dirty="0">
                <a:ea typeface="Calibri" panose="020F0502020204030204" pitchFamily="34" charset="0"/>
                <a:cs typeface="Times New Roman" panose="02020603050405020304" pitchFamily="18" charset="0"/>
              </a:rPr>
              <a:t>England and Wales in </a:t>
            </a:r>
            <a:r>
              <a:rPr lang="en-GB" altLang="de-DE" sz="2400" b="1" dirty="0" smtClean="0">
                <a:ea typeface="Calibri" panose="020F0502020204030204" pitchFamily="34" charset="0"/>
                <a:cs typeface="Times New Roman" panose="02020603050405020304" pitchFamily="18" charset="0"/>
              </a:rPr>
              <a:t>both</a:t>
            </a:r>
          </a:p>
          <a:p>
            <a:pPr marL="342900" indent="-342900">
              <a:lnSpc>
                <a:spcPct val="107000"/>
              </a:lnSpc>
              <a:buFont typeface="Arial" panose="020B0604020202020204" pitchFamily="34" charset="0"/>
              <a:buChar char="•"/>
            </a:pPr>
            <a:r>
              <a:rPr lang="en-GB" altLang="de-DE" sz="2400" b="1" dirty="0" smtClean="0">
                <a:ea typeface="Calibri" panose="020F0502020204030204" pitchFamily="34" charset="0"/>
                <a:cs typeface="Times New Roman" panose="02020603050405020304" pitchFamily="18" charset="0"/>
              </a:rPr>
              <a:t>the </a:t>
            </a:r>
            <a:r>
              <a:rPr lang="en-GB" altLang="de-DE" sz="2400" b="1" dirty="0">
                <a:ea typeface="Calibri" panose="020F0502020204030204" pitchFamily="34" charset="0"/>
                <a:cs typeface="Times New Roman" panose="02020603050405020304" pitchFamily="18" charset="0"/>
              </a:rPr>
              <a:t>preparation of the surgical specimen after </a:t>
            </a:r>
            <a:r>
              <a:rPr lang="en-GB" altLang="de-DE" sz="2400" b="1" dirty="0" err="1">
                <a:ea typeface="Calibri" panose="020F0502020204030204" pitchFamily="34" charset="0"/>
                <a:cs typeface="Times New Roman" panose="02020603050405020304" pitchFamily="18" charset="0"/>
              </a:rPr>
              <a:t>oesophagectomy</a:t>
            </a:r>
            <a:r>
              <a:rPr lang="en-GB" altLang="de-DE" sz="2400" b="1" dirty="0">
                <a:ea typeface="Calibri" panose="020F0502020204030204" pitchFamily="34" charset="0"/>
                <a:cs typeface="Times New Roman" panose="02020603050405020304" pitchFamily="18" charset="0"/>
              </a:rPr>
              <a:t> and gastrectomy, and </a:t>
            </a:r>
            <a:endParaRPr lang="en-GB" altLang="de-DE" sz="2400" b="1" dirty="0" smtClean="0">
              <a:ea typeface="Calibri" panose="020F0502020204030204" pitchFamily="34" charset="0"/>
              <a:cs typeface="Times New Roman" panose="02020603050405020304" pitchFamily="18" charset="0"/>
            </a:endParaRPr>
          </a:p>
          <a:p>
            <a:pPr marL="342900" indent="-342900">
              <a:lnSpc>
                <a:spcPct val="107000"/>
              </a:lnSpc>
              <a:buFont typeface="Arial" panose="020B0604020202020204" pitchFamily="34" charset="0"/>
              <a:buChar char="•"/>
            </a:pPr>
            <a:r>
              <a:rPr lang="en-GB" altLang="de-DE" sz="2400" b="1" dirty="0" smtClean="0">
                <a:ea typeface="Calibri" panose="020F0502020204030204" pitchFamily="34" charset="0"/>
                <a:cs typeface="Times New Roman" panose="02020603050405020304" pitchFamily="18" charset="0"/>
              </a:rPr>
              <a:t>the </a:t>
            </a:r>
            <a:r>
              <a:rPr lang="en-GB" altLang="de-DE" sz="2400" b="1" dirty="0">
                <a:ea typeface="Calibri" panose="020F0502020204030204" pitchFamily="34" charset="0"/>
                <a:cs typeface="Times New Roman" panose="02020603050405020304" pitchFamily="18" charset="0"/>
              </a:rPr>
              <a:t>pathological preparation / examination of the surgical specimen. </a:t>
            </a:r>
            <a:endParaRPr lang="en-GB" altLang="de-DE" sz="2400" b="1" dirty="0" smtClean="0">
              <a:ea typeface="Calibri" panose="020F0502020204030204" pitchFamily="34" charset="0"/>
              <a:cs typeface="Times New Roman" panose="02020603050405020304" pitchFamily="18" charset="0"/>
            </a:endParaRPr>
          </a:p>
          <a:p>
            <a:pPr marL="342900" indent="-342900">
              <a:lnSpc>
                <a:spcPct val="107000"/>
              </a:lnSpc>
              <a:buFont typeface="Arial" panose="020B0604020202020204" pitchFamily="34" charset="0"/>
              <a:buChar char="•"/>
            </a:pPr>
            <a:endParaRPr lang="en-GB" altLang="de-DE" sz="2400" b="1" dirty="0">
              <a:ea typeface="Calibri" panose="020F0502020204030204" pitchFamily="34" charset="0"/>
              <a:cs typeface="Times New Roman" panose="02020603050405020304" pitchFamily="18" charset="0"/>
            </a:endParaRPr>
          </a:p>
          <a:p>
            <a:pPr>
              <a:lnSpc>
                <a:spcPct val="107000"/>
              </a:lnSpc>
            </a:pPr>
            <a:r>
              <a:rPr lang="en-GB" altLang="de-DE" sz="2400" b="1" dirty="0" smtClean="0">
                <a:ea typeface="Calibri" panose="020F0502020204030204" pitchFamily="34" charset="0"/>
                <a:cs typeface="Times New Roman" panose="02020603050405020304" pitchFamily="18" charset="0"/>
              </a:rPr>
              <a:t>This lack of standardisation needs </a:t>
            </a:r>
            <a:r>
              <a:rPr lang="en-GB" altLang="de-DE" sz="2400" b="1" dirty="0">
                <a:ea typeface="Calibri" panose="020F0502020204030204" pitchFamily="34" charset="0"/>
                <a:cs typeface="Times New Roman" panose="02020603050405020304" pitchFamily="18" charset="0"/>
              </a:rPr>
              <a:t>to be addressed </a:t>
            </a:r>
            <a:r>
              <a:rPr lang="en-GB" altLang="de-DE" sz="2400" b="1" dirty="0" smtClean="0">
                <a:ea typeface="Calibri" panose="020F0502020204030204" pitchFamily="34" charset="0"/>
                <a:cs typeface="Times New Roman" panose="02020603050405020304" pitchFamily="18" charset="0"/>
              </a:rPr>
              <a:t>by </a:t>
            </a:r>
            <a:r>
              <a:rPr lang="en-GB" altLang="de-DE" sz="2400" b="1" dirty="0">
                <a:ea typeface="Calibri" panose="020F0502020204030204" pitchFamily="34" charset="0"/>
                <a:cs typeface="Times New Roman" panose="02020603050405020304" pitchFamily="18" charset="0"/>
              </a:rPr>
              <a:t>the </a:t>
            </a:r>
            <a:r>
              <a:rPr lang="en-GB" altLang="de-DE" sz="2400" b="1" dirty="0" smtClean="0">
                <a:ea typeface="Calibri" panose="020F0502020204030204" pitchFamily="34" charset="0"/>
                <a:cs typeface="Times New Roman" panose="02020603050405020304" pitchFamily="18" charset="0"/>
              </a:rPr>
              <a:t>Upper GI surgery </a:t>
            </a:r>
            <a:r>
              <a:rPr lang="en-GB" altLang="de-DE" sz="2400" b="1" dirty="0">
                <a:ea typeface="Calibri" panose="020F0502020204030204" pitchFamily="34" charset="0"/>
                <a:cs typeface="Times New Roman" panose="02020603050405020304" pitchFamily="18" charset="0"/>
              </a:rPr>
              <a:t>and pathology </a:t>
            </a:r>
            <a:r>
              <a:rPr lang="en-GB" altLang="de-DE" sz="2400" b="1" dirty="0" smtClean="0">
                <a:ea typeface="Calibri" panose="020F0502020204030204" pitchFamily="34" charset="0"/>
                <a:cs typeface="Times New Roman" panose="02020603050405020304" pitchFamily="18" charset="0"/>
              </a:rPr>
              <a:t>communities.</a:t>
            </a:r>
            <a:endParaRPr lang="en-GB" altLang="de-DE" sz="2400" b="1" dirty="0">
              <a:ea typeface="Calibri" panose="020F0502020204030204" pitchFamily="34" charset="0"/>
              <a:cs typeface="Times New Roman" panose="02020603050405020304"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66AE77F-CDC7-4E99-A7D2-51268417DCFA}"/>
              </a:ext>
            </a:extLst>
          </p:cNvPr>
          <p:cNvSpPr>
            <a:spLocks noGrp="1"/>
          </p:cNvSpPr>
          <p:nvPr>
            <p:ph type="title"/>
          </p:nvPr>
        </p:nvSpPr>
        <p:spPr>
          <a:xfrm>
            <a:off x="457200" y="115888"/>
            <a:ext cx="8229600" cy="1143000"/>
          </a:xfrm>
        </p:spPr>
        <p:txBody>
          <a:bodyPr/>
          <a:lstStyle/>
          <a:p>
            <a:pPr>
              <a:defRPr/>
            </a:pPr>
            <a:r>
              <a:rPr lang="en-GB" dirty="0" smtClean="0"/>
              <a:t>Local summary of surgery</a:t>
            </a:r>
            <a:endParaRPr lang="en-GB" dirty="0"/>
          </a:p>
        </p:txBody>
      </p:sp>
      <p:graphicFrame>
        <p:nvGraphicFramePr>
          <p:cNvPr id="4" name="Content Placeholder 1">
            <a:extLst>
              <a:ext uri="{FF2B5EF4-FFF2-40B4-BE49-F238E27FC236}">
                <a16:creationId xmlns:a16="http://schemas.microsoft.com/office/drawing/2014/main" id="{BBBB20B6-DE0B-488B-B5F7-2BCF6F3153AF}"/>
              </a:ext>
            </a:extLst>
          </p:cNvPr>
          <p:cNvGraphicFramePr>
            <a:graphicFrameLocks/>
          </p:cNvGraphicFramePr>
          <p:nvPr>
            <p:extLst>
              <p:ext uri="{D42A27DB-BD31-4B8C-83A1-F6EECF244321}">
                <p14:modId xmlns:p14="http://schemas.microsoft.com/office/powerpoint/2010/main" val="1968833081"/>
              </p:ext>
            </p:extLst>
          </p:nvPr>
        </p:nvGraphicFramePr>
        <p:xfrm>
          <a:off x="684213" y="1196975"/>
          <a:ext cx="7343775" cy="4297460"/>
        </p:xfrm>
        <a:graphic>
          <a:graphicData uri="http://schemas.openxmlformats.org/drawingml/2006/table">
            <a:tbl>
              <a:tblPr firstRow="1" bandRow="1">
                <a:tableStyleId>{5C22544A-7EE6-4342-B048-85BDC9FD1C3A}</a:tableStyleId>
              </a:tblPr>
              <a:tblGrid>
                <a:gridCol w="4103809">
                  <a:extLst>
                    <a:ext uri="{9D8B030D-6E8A-4147-A177-3AD203B41FA5}">
                      <a16:colId xmlns:a16="http://schemas.microsoft.com/office/drawing/2014/main" val="20000"/>
                    </a:ext>
                  </a:extLst>
                </a:gridCol>
                <a:gridCol w="1619983">
                  <a:extLst>
                    <a:ext uri="{9D8B030D-6E8A-4147-A177-3AD203B41FA5}">
                      <a16:colId xmlns:a16="http://schemas.microsoft.com/office/drawing/2014/main" val="20001"/>
                    </a:ext>
                  </a:extLst>
                </a:gridCol>
                <a:gridCol w="1619983">
                  <a:extLst>
                    <a:ext uri="{9D8B030D-6E8A-4147-A177-3AD203B41FA5}">
                      <a16:colId xmlns:a16="http://schemas.microsoft.com/office/drawing/2014/main" val="20002"/>
                    </a:ext>
                  </a:extLst>
                </a:gridCol>
              </a:tblGrid>
              <a:tr h="365732">
                <a:tc>
                  <a:txBody>
                    <a:bodyPr/>
                    <a:lstStyle/>
                    <a:p>
                      <a:endParaRPr lang="en-GB" sz="1800" dirty="0"/>
                    </a:p>
                  </a:txBody>
                  <a:tcPr marL="91427" marR="91427" marT="45710" marB="45710"/>
                </a:tc>
                <a:tc>
                  <a:txBody>
                    <a:bodyPr/>
                    <a:lstStyle/>
                    <a:p>
                      <a:pPr algn="ctr"/>
                      <a:r>
                        <a:rPr lang="en-GB" sz="1800" dirty="0"/>
                        <a:t>National</a:t>
                      </a:r>
                    </a:p>
                  </a:txBody>
                  <a:tcPr marL="91427" marR="91427" marT="45710" marB="45710"/>
                </a:tc>
                <a:tc>
                  <a:txBody>
                    <a:bodyPr/>
                    <a:lstStyle/>
                    <a:p>
                      <a:pPr algn="ctr"/>
                      <a:r>
                        <a:rPr lang="en-GB" sz="1800" dirty="0"/>
                        <a:t>Local Trust</a:t>
                      </a:r>
                    </a:p>
                  </a:txBody>
                  <a:tcPr marL="91427" marR="91427" marT="45710" marB="45710"/>
                </a:tc>
                <a:extLst>
                  <a:ext uri="{0D108BD9-81ED-4DB2-BD59-A6C34878D82A}">
                    <a16:rowId xmlns:a16="http://schemas.microsoft.com/office/drawing/2014/main" val="10000"/>
                  </a:ext>
                </a:extLst>
              </a:tr>
              <a:tr h="640044">
                <a:tc>
                  <a:txBody>
                    <a:bodyPr/>
                    <a:lstStyle/>
                    <a:p>
                      <a:r>
                        <a:rPr lang="en-GB" sz="1800" b="1" dirty="0"/>
                        <a:t>% adequate lymph nodes examined (≥15)</a:t>
                      </a:r>
                    </a:p>
                  </a:txBody>
                  <a:tcPr marL="91427" marR="91427" marT="45710" marB="45710"/>
                </a:tc>
                <a:tc>
                  <a:txBody>
                    <a:bodyPr/>
                    <a:lstStyle/>
                    <a:p>
                      <a:pPr algn="ctr"/>
                      <a:r>
                        <a:rPr lang="en-GB" sz="1800" b="1" dirty="0" smtClean="0"/>
                        <a:t>81.4</a:t>
                      </a:r>
                      <a:endParaRPr lang="en-GB" sz="1800" b="1" dirty="0"/>
                    </a:p>
                  </a:txBody>
                  <a:tcPr marL="91427" marR="91427" marT="45710" marB="45710"/>
                </a:tc>
                <a:tc>
                  <a:txBody>
                    <a:bodyPr/>
                    <a:lstStyle/>
                    <a:p>
                      <a:pPr algn="ctr"/>
                      <a:r>
                        <a:rPr lang="en-GB" sz="1800" dirty="0">
                          <a:solidFill>
                            <a:srgbClr val="FF0000"/>
                          </a:solidFill>
                        </a:rPr>
                        <a:t>xx</a:t>
                      </a:r>
                    </a:p>
                  </a:txBody>
                  <a:tcPr marL="91427" marR="91427" marT="45710" marB="45710"/>
                </a:tc>
                <a:extLst>
                  <a:ext uri="{0D108BD9-81ED-4DB2-BD59-A6C34878D82A}">
                    <a16:rowId xmlns:a16="http://schemas.microsoft.com/office/drawing/2014/main" val="10001"/>
                  </a:ext>
                </a:extLst>
              </a:tr>
              <a:tr h="365732">
                <a:tc>
                  <a:txBody>
                    <a:bodyPr/>
                    <a:lstStyle/>
                    <a:p>
                      <a:endParaRPr lang="en-GB" sz="1800" b="1" dirty="0"/>
                    </a:p>
                  </a:txBody>
                  <a:tcPr marL="91427" marR="91427" marT="45710" marB="45710"/>
                </a:tc>
                <a:tc>
                  <a:txBody>
                    <a:bodyPr/>
                    <a:lstStyle/>
                    <a:p>
                      <a:pPr algn="ctr"/>
                      <a:endParaRPr lang="en-GB" sz="1800" b="1" dirty="0"/>
                    </a:p>
                  </a:txBody>
                  <a:tcPr marL="91427" marR="91427" marT="45710" marB="45710"/>
                </a:tc>
                <a:tc>
                  <a:txBody>
                    <a:bodyPr/>
                    <a:lstStyle/>
                    <a:p>
                      <a:pPr algn="ctr"/>
                      <a:endParaRPr lang="en-GB" sz="1800" dirty="0">
                        <a:solidFill>
                          <a:srgbClr val="FF0000"/>
                        </a:solidFill>
                      </a:endParaRPr>
                    </a:p>
                  </a:txBody>
                  <a:tcPr marL="91427" marR="91427" marT="45710" marB="45710"/>
                </a:tc>
                <a:extLst>
                  <a:ext uri="{0D108BD9-81ED-4DB2-BD59-A6C34878D82A}">
                    <a16:rowId xmlns:a16="http://schemas.microsoft.com/office/drawing/2014/main" val="10002"/>
                  </a:ext>
                </a:extLst>
              </a:tr>
              <a:tr h="365732">
                <a:tc>
                  <a:txBody>
                    <a:bodyPr/>
                    <a:lstStyle/>
                    <a:p>
                      <a:r>
                        <a:rPr lang="en-GB" sz="1800" b="1" dirty="0" err="1"/>
                        <a:t>Oesophagectomy</a:t>
                      </a:r>
                      <a:endParaRPr lang="en-GB" sz="1800" b="1" dirty="0"/>
                    </a:p>
                  </a:txBody>
                  <a:tcPr marL="91427" marR="91427" marT="45710" marB="4571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800" b="0" dirty="0"/>
                    </a:p>
                  </a:txBody>
                  <a:tcPr marL="91427" marR="91427" marT="45710" marB="45710"/>
                </a:tc>
                <a:tc>
                  <a:txBody>
                    <a:bodyPr/>
                    <a:lstStyle/>
                    <a:p>
                      <a:pPr algn="ctr"/>
                      <a:endParaRPr lang="en-GB" sz="1800" dirty="0">
                        <a:solidFill>
                          <a:srgbClr val="FF0000"/>
                        </a:solidFill>
                      </a:endParaRPr>
                    </a:p>
                  </a:txBody>
                  <a:tcPr marL="91427" marR="91427" marT="45710" marB="45710"/>
                </a:tc>
                <a:extLst>
                  <a:ext uri="{0D108BD9-81ED-4DB2-BD59-A6C34878D82A}">
                    <a16:rowId xmlns:a16="http://schemas.microsoft.com/office/drawing/2014/main" val="10003"/>
                  </a:ext>
                </a:extLst>
              </a:tr>
              <a:tr h="365732">
                <a:tc>
                  <a:txBody>
                    <a:bodyPr/>
                    <a:lstStyle/>
                    <a:p>
                      <a:r>
                        <a:rPr lang="en-GB" sz="1800" dirty="0"/>
                        <a:t>   Number performed</a:t>
                      </a:r>
                    </a:p>
                  </a:txBody>
                  <a:tcPr marL="91427" marR="91427" marT="45710" marB="4571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800" b="0" dirty="0"/>
                    </a:p>
                  </a:txBody>
                  <a:tcPr marL="91427" marR="91427" marT="45710" marB="4571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dirty="0">
                          <a:solidFill>
                            <a:srgbClr val="FF0000"/>
                          </a:solidFill>
                        </a:rPr>
                        <a:t>xx</a:t>
                      </a:r>
                    </a:p>
                  </a:txBody>
                  <a:tcPr marL="91427" marR="91427" marT="45710" marB="45710"/>
                </a:tc>
                <a:extLst>
                  <a:ext uri="{0D108BD9-81ED-4DB2-BD59-A6C34878D82A}">
                    <a16:rowId xmlns:a16="http://schemas.microsoft.com/office/drawing/2014/main" val="10004"/>
                  </a:ext>
                </a:extLst>
              </a:tr>
              <a:tr h="365732">
                <a:tc>
                  <a:txBody>
                    <a:bodyPr/>
                    <a:lstStyle/>
                    <a:p>
                      <a:r>
                        <a:rPr lang="en-GB" sz="1800" dirty="0"/>
                        <a:t>   Positive longitudinal</a:t>
                      </a:r>
                      <a:r>
                        <a:rPr lang="en-GB" sz="1800" baseline="0" dirty="0"/>
                        <a:t> margin</a:t>
                      </a:r>
                      <a:endParaRPr lang="en-GB" sz="1800" dirty="0"/>
                    </a:p>
                  </a:txBody>
                  <a:tcPr marL="91427" marR="91427" marT="45710" marB="4571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0" dirty="0" smtClean="0"/>
                        <a:t>4.1</a:t>
                      </a:r>
                      <a:endParaRPr lang="en-GB" sz="1800" b="0" dirty="0"/>
                    </a:p>
                  </a:txBody>
                  <a:tcPr marL="91427" marR="91427" marT="45710" marB="45710"/>
                </a:tc>
                <a:tc>
                  <a:txBody>
                    <a:bodyPr/>
                    <a:lstStyle/>
                    <a:p>
                      <a:pPr algn="ctr"/>
                      <a:r>
                        <a:rPr lang="en-GB" sz="1800" dirty="0">
                          <a:solidFill>
                            <a:srgbClr val="FF0000"/>
                          </a:solidFill>
                        </a:rPr>
                        <a:t>xx</a:t>
                      </a:r>
                    </a:p>
                  </a:txBody>
                  <a:tcPr marL="91427" marR="91427" marT="45710" marB="45710"/>
                </a:tc>
                <a:extLst>
                  <a:ext uri="{0D108BD9-81ED-4DB2-BD59-A6C34878D82A}">
                    <a16:rowId xmlns:a16="http://schemas.microsoft.com/office/drawing/2014/main" val="10005"/>
                  </a:ext>
                </a:extLst>
              </a:tr>
              <a:tr h="365732">
                <a:tc>
                  <a:txBody>
                    <a:bodyPr/>
                    <a:lstStyle/>
                    <a:p>
                      <a:r>
                        <a:rPr lang="en-GB" sz="1800" b="0" dirty="0"/>
                        <a:t>   </a:t>
                      </a:r>
                      <a:r>
                        <a:rPr lang="en-GB" sz="1800" dirty="0"/>
                        <a:t>Positive c</a:t>
                      </a:r>
                      <a:r>
                        <a:rPr lang="en-GB" sz="1800" b="0" dirty="0"/>
                        <a:t>ircumferential</a:t>
                      </a:r>
                      <a:r>
                        <a:rPr lang="en-GB" sz="1800" b="0" baseline="0" dirty="0"/>
                        <a:t> margin</a:t>
                      </a:r>
                      <a:endParaRPr lang="en-GB" sz="1800" b="0" dirty="0"/>
                    </a:p>
                  </a:txBody>
                  <a:tcPr marL="91427" marR="91427" marT="45710" marB="4571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0" dirty="0" smtClean="0"/>
                        <a:t>26.6</a:t>
                      </a:r>
                      <a:endParaRPr lang="en-GB" sz="1800" b="0" dirty="0"/>
                    </a:p>
                  </a:txBody>
                  <a:tcPr marL="91427" marR="91427" marT="45710" marB="45710"/>
                </a:tc>
                <a:tc>
                  <a:txBody>
                    <a:bodyPr/>
                    <a:lstStyle/>
                    <a:p>
                      <a:pPr algn="ctr"/>
                      <a:r>
                        <a:rPr lang="en-GB" sz="1800" dirty="0">
                          <a:solidFill>
                            <a:srgbClr val="FF0000"/>
                          </a:solidFill>
                        </a:rPr>
                        <a:t>xx</a:t>
                      </a:r>
                    </a:p>
                  </a:txBody>
                  <a:tcPr marL="91427" marR="91427" marT="45710" marB="45710"/>
                </a:tc>
                <a:extLst>
                  <a:ext uri="{0D108BD9-81ED-4DB2-BD59-A6C34878D82A}">
                    <a16:rowId xmlns:a16="http://schemas.microsoft.com/office/drawing/2014/main" val="10006"/>
                  </a:ext>
                </a:extLst>
              </a:tr>
              <a:tr h="365732">
                <a:tc>
                  <a:txBody>
                    <a:bodyPr/>
                    <a:lstStyle/>
                    <a:p>
                      <a:endParaRPr lang="en-GB" sz="1800" b="1" dirty="0"/>
                    </a:p>
                  </a:txBody>
                  <a:tcPr marL="91427" marR="91427" marT="45710" marB="4571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800" b="0" dirty="0"/>
                    </a:p>
                  </a:txBody>
                  <a:tcPr marL="91427" marR="91427" marT="45710" marB="45710"/>
                </a:tc>
                <a:tc>
                  <a:txBody>
                    <a:bodyPr/>
                    <a:lstStyle/>
                    <a:p>
                      <a:pPr algn="ctr"/>
                      <a:endParaRPr lang="en-GB" sz="1800" dirty="0">
                        <a:solidFill>
                          <a:srgbClr val="FF0000"/>
                        </a:solidFill>
                      </a:endParaRPr>
                    </a:p>
                  </a:txBody>
                  <a:tcPr marL="91427" marR="91427" marT="45710" marB="45710"/>
                </a:tc>
                <a:extLst>
                  <a:ext uri="{0D108BD9-81ED-4DB2-BD59-A6C34878D82A}">
                    <a16:rowId xmlns:a16="http://schemas.microsoft.com/office/drawing/2014/main" val="10007"/>
                  </a:ext>
                </a:extLst>
              </a:tr>
              <a:tr h="365732">
                <a:tc>
                  <a:txBody>
                    <a:bodyPr/>
                    <a:lstStyle/>
                    <a:p>
                      <a:r>
                        <a:rPr lang="en-GB" sz="1800" b="1" dirty="0"/>
                        <a:t>Gastrectomy</a:t>
                      </a:r>
                    </a:p>
                  </a:txBody>
                  <a:tcPr marL="91427" marR="91427" marT="45710" marB="4571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800" b="0" dirty="0"/>
                    </a:p>
                  </a:txBody>
                  <a:tcPr marL="91427" marR="91427" marT="45710" marB="45710"/>
                </a:tc>
                <a:tc>
                  <a:txBody>
                    <a:bodyPr/>
                    <a:lstStyle/>
                    <a:p>
                      <a:pPr algn="ctr"/>
                      <a:endParaRPr lang="en-GB" sz="1800" dirty="0">
                        <a:solidFill>
                          <a:srgbClr val="FF0000"/>
                        </a:solidFill>
                      </a:endParaRPr>
                    </a:p>
                  </a:txBody>
                  <a:tcPr marL="91427" marR="91427" marT="45710" marB="45710"/>
                </a:tc>
                <a:extLst>
                  <a:ext uri="{0D108BD9-81ED-4DB2-BD59-A6C34878D82A}">
                    <a16:rowId xmlns:a16="http://schemas.microsoft.com/office/drawing/2014/main" val="10008"/>
                  </a:ext>
                </a:extLst>
              </a:tr>
              <a:tr h="3657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a:t>   Number performed</a:t>
                      </a:r>
                    </a:p>
                  </a:txBody>
                  <a:tcPr marL="91427" marR="91427" marT="45710" marB="4571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800" b="0" dirty="0"/>
                    </a:p>
                  </a:txBody>
                  <a:tcPr marL="91427" marR="91427" marT="45710" marB="45710"/>
                </a:tc>
                <a:tc>
                  <a:txBody>
                    <a:bodyPr/>
                    <a:lstStyle/>
                    <a:p>
                      <a:pPr algn="ctr"/>
                      <a:r>
                        <a:rPr lang="en-GB" sz="1800" dirty="0">
                          <a:solidFill>
                            <a:srgbClr val="FF0000"/>
                          </a:solidFill>
                        </a:rPr>
                        <a:t>xx</a:t>
                      </a:r>
                    </a:p>
                  </a:txBody>
                  <a:tcPr marL="91427" marR="91427" marT="45710" marB="45710"/>
                </a:tc>
                <a:extLst>
                  <a:ext uri="{0D108BD9-81ED-4DB2-BD59-A6C34878D82A}">
                    <a16:rowId xmlns:a16="http://schemas.microsoft.com/office/drawing/2014/main" val="10009"/>
                  </a:ext>
                </a:extLst>
              </a:tr>
              <a:tr h="365732">
                <a:tc>
                  <a:txBody>
                    <a:bodyPr/>
                    <a:lstStyle/>
                    <a:p>
                      <a:r>
                        <a:rPr lang="en-GB" sz="1800" dirty="0"/>
                        <a:t>   Positive longitudinal</a:t>
                      </a:r>
                      <a:r>
                        <a:rPr lang="en-GB" sz="1800" baseline="0" dirty="0"/>
                        <a:t> margin</a:t>
                      </a:r>
                      <a:endParaRPr lang="en-GB" sz="1800" dirty="0"/>
                    </a:p>
                  </a:txBody>
                  <a:tcPr marL="91427" marR="91427" marT="45710" marB="4571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0" dirty="0" smtClean="0"/>
                        <a:t>8.0</a:t>
                      </a:r>
                      <a:endParaRPr lang="en-GB" sz="1800" b="0" dirty="0"/>
                    </a:p>
                  </a:txBody>
                  <a:tcPr marL="91427" marR="91427" marT="45710" marB="45710"/>
                </a:tc>
                <a:tc>
                  <a:txBody>
                    <a:bodyPr/>
                    <a:lstStyle/>
                    <a:p>
                      <a:pPr algn="ctr"/>
                      <a:r>
                        <a:rPr lang="en-GB" sz="1800" dirty="0">
                          <a:solidFill>
                            <a:srgbClr val="FF0000"/>
                          </a:solidFill>
                        </a:rPr>
                        <a:t>xx</a:t>
                      </a:r>
                    </a:p>
                  </a:txBody>
                  <a:tcPr marL="91427" marR="91427" marT="45710" marB="45710"/>
                </a:tc>
                <a:extLst>
                  <a:ext uri="{0D108BD9-81ED-4DB2-BD59-A6C34878D82A}">
                    <a16:rowId xmlns:a16="http://schemas.microsoft.com/office/drawing/2014/main" val="10010"/>
                  </a:ext>
                </a:extLst>
              </a:tr>
            </a:tbl>
          </a:graphicData>
        </a:graphic>
      </p:graphicFrame>
      <p:sp>
        <p:nvSpPr>
          <p:cNvPr id="31797" name="TextBox 3">
            <a:extLst>
              <a:ext uri="{FF2B5EF4-FFF2-40B4-BE49-F238E27FC236}">
                <a16:creationId xmlns:a16="http://schemas.microsoft.com/office/drawing/2014/main" id="{FA893006-3281-42D4-B99C-8992D91FC739}"/>
              </a:ext>
            </a:extLst>
          </p:cNvPr>
          <p:cNvSpPr txBox="1">
            <a:spLocks noChangeArrowheads="1"/>
          </p:cNvSpPr>
          <p:nvPr/>
        </p:nvSpPr>
        <p:spPr bwMode="auto">
          <a:xfrm>
            <a:off x="4716463" y="5491237"/>
            <a:ext cx="3600450" cy="17541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68000"/>
              <a:buFont typeface="Wingdings 3" panose="05040102010807070707" pitchFamily="18" charset="2"/>
              <a:buChar char=""/>
              <a:defRPr sz="2400">
                <a:solidFill>
                  <a:schemeClr val="tx1"/>
                </a:solidFill>
                <a:latin typeface="Verdana" panose="020B0604030504040204" pitchFamily="34" charset="0"/>
              </a:defRPr>
            </a:lvl1pPr>
            <a:lvl2pPr marL="742950" indent="-285750">
              <a:spcBef>
                <a:spcPts val="600"/>
              </a:spcBef>
              <a:buClr>
                <a:schemeClr val="accent1"/>
              </a:buClr>
              <a:buFont typeface="Verdana" panose="020B0604030504040204" pitchFamily="34" charset="0"/>
              <a:buChar char="◦"/>
              <a:defRPr sz="2000">
                <a:solidFill>
                  <a:schemeClr val="tx1"/>
                </a:solidFill>
                <a:latin typeface="Verdana" panose="020B0604030504040204" pitchFamily="34" charset="0"/>
              </a:defRPr>
            </a:lvl2pPr>
            <a:lvl3pPr marL="1143000" indent="-228600">
              <a:spcBef>
                <a:spcPts val="350"/>
              </a:spcBef>
              <a:buClr>
                <a:schemeClr val="accent2"/>
              </a:buClr>
              <a:buSzPct val="100000"/>
              <a:buFont typeface="Wingdings 2" panose="05020102010507070707" pitchFamily="18" charset="2"/>
              <a:buChar char=""/>
              <a:defRPr sz="2400">
                <a:solidFill>
                  <a:schemeClr val="tx1"/>
                </a:solidFill>
                <a:latin typeface="Verdana" panose="020B060403050404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Verdana" panose="020B060403050404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Verdana" panose="020B060403050404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Verdana" panose="020B060403050404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Verdana" panose="020B060403050404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Verdana" panose="020B060403050404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Verdana" panose="020B0604030504040204" pitchFamily="34" charset="0"/>
              </a:defRPr>
            </a:lvl9pPr>
          </a:lstStyle>
          <a:p>
            <a:pPr eaLnBrk="1" hangingPunct="1">
              <a:spcBef>
                <a:spcPct val="0"/>
              </a:spcBef>
              <a:buClrTx/>
              <a:buSzTx/>
              <a:buFontTx/>
              <a:buNone/>
            </a:pPr>
            <a:r>
              <a:rPr lang="en-GB" altLang="en-US" sz="1800" dirty="0">
                <a:solidFill>
                  <a:srgbClr val="FF0000"/>
                </a:solidFill>
                <a:latin typeface="Arial" panose="020B0604020202020204" pitchFamily="34" charset="0"/>
              </a:rPr>
              <a:t>Complete this slide using data from Annex 6 and 9  of 2017 AR</a:t>
            </a:r>
          </a:p>
          <a:p>
            <a:pPr eaLnBrk="1" hangingPunct="1">
              <a:spcBef>
                <a:spcPct val="0"/>
              </a:spcBef>
              <a:buClrTx/>
              <a:buSzTx/>
              <a:buFontTx/>
              <a:buNone/>
            </a:pPr>
            <a:r>
              <a:rPr lang="en-GB" altLang="en-US" sz="1800" dirty="0">
                <a:solidFill>
                  <a:srgbClr val="FF0000"/>
                </a:solidFill>
                <a:latin typeface="Arial" panose="020B0604020202020204" pitchFamily="34" charset="0"/>
              </a:rPr>
              <a:t>NB Trusts who submitted data on less than 10 curative surgical cases are not included in this Annex.</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1">
            <a:extLst>
              <a:ext uri="{FF2B5EF4-FFF2-40B4-BE49-F238E27FC236}">
                <a16:creationId xmlns:a16="http://schemas.microsoft.com/office/drawing/2014/main" id="{FDDC89D2-BAD7-4D93-A2B8-F51CF31526B1}"/>
              </a:ext>
            </a:extLst>
          </p:cNvPr>
          <p:cNvSpPr>
            <a:spLocks noGrp="1"/>
          </p:cNvSpPr>
          <p:nvPr>
            <p:ph idx="1"/>
          </p:nvPr>
        </p:nvSpPr>
        <p:spPr>
          <a:xfrm>
            <a:off x="457200" y="1417638"/>
            <a:ext cx="8229600" cy="4525962"/>
          </a:xfrm>
        </p:spPr>
        <p:txBody>
          <a:bodyPr/>
          <a:lstStyle/>
          <a:p>
            <a:r>
              <a:rPr lang="en-US" altLang="en-US" dirty="0"/>
              <a:t>Two thirds of patients </a:t>
            </a:r>
            <a:r>
              <a:rPr lang="en-US" altLang="en-US" dirty="0" smtClean="0"/>
              <a:t>had non-curative therapies</a:t>
            </a:r>
            <a:endParaRPr lang="en-US" altLang="en-US" dirty="0"/>
          </a:p>
          <a:p>
            <a:r>
              <a:rPr lang="en-US" altLang="en-US" dirty="0"/>
              <a:t>Choice of palliative modality</a:t>
            </a:r>
          </a:p>
          <a:p>
            <a:pPr lvl="1"/>
            <a:r>
              <a:rPr lang="en-US" altLang="en-US" dirty="0"/>
              <a:t>Palliative oncology most common, used in 50.4%</a:t>
            </a:r>
          </a:p>
          <a:p>
            <a:pPr lvl="2"/>
            <a:r>
              <a:rPr lang="en-US" altLang="en-US" sz="1800" dirty="0"/>
              <a:t>Lower among older patients with worse performance status</a:t>
            </a:r>
          </a:p>
          <a:p>
            <a:pPr lvl="1"/>
            <a:endParaRPr lang="en-US" altLang="en-US" dirty="0"/>
          </a:p>
          <a:p>
            <a:endParaRPr lang="en-US" altLang="en-US" dirty="0"/>
          </a:p>
          <a:p>
            <a:endParaRPr lang="en-US" altLang="en-US" dirty="0"/>
          </a:p>
        </p:txBody>
      </p:sp>
      <p:sp>
        <p:nvSpPr>
          <p:cNvPr id="3" name="Title 2">
            <a:extLst>
              <a:ext uri="{FF2B5EF4-FFF2-40B4-BE49-F238E27FC236}">
                <a16:creationId xmlns:a16="http://schemas.microsoft.com/office/drawing/2014/main" id="{B5458986-3E9B-46C7-8517-BEAF7D302CD4}"/>
              </a:ext>
            </a:extLst>
          </p:cNvPr>
          <p:cNvSpPr>
            <a:spLocks noGrp="1"/>
          </p:cNvSpPr>
          <p:nvPr>
            <p:ph type="title"/>
          </p:nvPr>
        </p:nvSpPr>
        <p:spPr/>
        <p:txBody>
          <a:bodyPr>
            <a:normAutofit fontScale="90000"/>
          </a:bodyPr>
          <a:lstStyle/>
          <a:p>
            <a:pPr>
              <a:defRPr/>
            </a:pPr>
            <a:r>
              <a:rPr lang="en-US" dirty="0"/>
              <a:t>Palliative </a:t>
            </a:r>
            <a:r>
              <a:rPr lang="en-US" dirty="0" smtClean="0"/>
              <a:t>treatment </a:t>
            </a:r>
            <a:r>
              <a:rPr lang="en-US" dirty="0"/>
              <a:t>for OG cancer </a:t>
            </a:r>
          </a:p>
        </p:txBody>
      </p:sp>
      <p:graphicFrame>
        <p:nvGraphicFramePr>
          <p:cNvPr id="2" name="Table 1">
            <a:extLst>
              <a:ext uri="{FF2B5EF4-FFF2-40B4-BE49-F238E27FC236}">
                <a16:creationId xmlns:a16="http://schemas.microsoft.com/office/drawing/2014/main" id="{B058D734-1083-4ED1-8312-0B0E13867CCD}"/>
              </a:ext>
            </a:extLst>
          </p:cNvPr>
          <p:cNvGraphicFramePr>
            <a:graphicFrameLocks noGrp="1"/>
          </p:cNvGraphicFramePr>
          <p:nvPr>
            <p:extLst>
              <p:ext uri="{D42A27DB-BD31-4B8C-83A1-F6EECF244321}">
                <p14:modId xmlns:p14="http://schemas.microsoft.com/office/powerpoint/2010/main" val="3302550042"/>
              </p:ext>
            </p:extLst>
          </p:nvPr>
        </p:nvGraphicFramePr>
        <p:xfrm>
          <a:off x="755576" y="3284984"/>
          <a:ext cx="7643193" cy="3096346"/>
        </p:xfrm>
        <a:graphic>
          <a:graphicData uri="http://schemas.openxmlformats.org/drawingml/2006/table">
            <a:tbl>
              <a:tblPr firstRow="1" firstCol="1" bandRow="1">
                <a:tableStyleId>{5C22544A-7EE6-4342-B048-85BDC9FD1C3A}</a:tableStyleId>
              </a:tblPr>
              <a:tblGrid>
                <a:gridCol w="2133072">
                  <a:extLst>
                    <a:ext uri="{9D8B030D-6E8A-4147-A177-3AD203B41FA5}">
                      <a16:colId xmlns:a16="http://schemas.microsoft.com/office/drawing/2014/main" val="2932100107"/>
                    </a:ext>
                  </a:extLst>
                </a:gridCol>
                <a:gridCol w="592994">
                  <a:extLst>
                    <a:ext uri="{9D8B030D-6E8A-4147-A177-3AD203B41FA5}">
                      <a16:colId xmlns:a16="http://schemas.microsoft.com/office/drawing/2014/main" val="686327345"/>
                    </a:ext>
                  </a:extLst>
                </a:gridCol>
                <a:gridCol w="465426">
                  <a:extLst>
                    <a:ext uri="{9D8B030D-6E8A-4147-A177-3AD203B41FA5}">
                      <a16:colId xmlns:a16="http://schemas.microsoft.com/office/drawing/2014/main" val="2439652505"/>
                    </a:ext>
                  </a:extLst>
                </a:gridCol>
                <a:gridCol w="527277">
                  <a:extLst>
                    <a:ext uri="{9D8B030D-6E8A-4147-A177-3AD203B41FA5}">
                      <a16:colId xmlns:a16="http://schemas.microsoft.com/office/drawing/2014/main" val="64247861"/>
                    </a:ext>
                  </a:extLst>
                </a:gridCol>
                <a:gridCol w="527277">
                  <a:extLst>
                    <a:ext uri="{9D8B030D-6E8A-4147-A177-3AD203B41FA5}">
                      <a16:colId xmlns:a16="http://schemas.microsoft.com/office/drawing/2014/main" val="3693745127"/>
                    </a:ext>
                  </a:extLst>
                </a:gridCol>
                <a:gridCol w="592994">
                  <a:extLst>
                    <a:ext uri="{9D8B030D-6E8A-4147-A177-3AD203B41FA5}">
                      <a16:colId xmlns:a16="http://schemas.microsoft.com/office/drawing/2014/main" val="2313820510"/>
                    </a:ext>
                  </a:extLst>
                </a:gridCol>
                <a:gridCol w="533462">
                  <a:extLst>
                    <a:ext uri="{9D8B030D-6E8A-4147-A177-3AD203B41FA5}">
                      <a16:colId xmlns:a16="http://schemas.microsoft.com/office/drawing/2014/main" val="3771159723"/>
                    </a:ext>
                  </a:extLst>
                </a:gridCol>
                <a:gridCol w="614640">
                  <a:extLst>
                    <a:ext uri="{9D8B030D-6E8A-4147-A177-3AD203B41FA5}">
                      <a16:colId xmlns:a16="http://schemas.microsoft.com/office/drawing/2014/main" val="2798749066"/>
                    </a:ext>
                  </a:extLst>
                </a:gridCol>
                <a:gridCol w="451510">
                  <a:extLst>
                    <a:ext uri="{9D8B030D-6E8A-4147-A177-3AD203B41FA5}">
                      <a16:colId xmlns:a16="http://schemas.microsoft.com/office/drawing/2014/main" val="500960091"/>
                    </a:ext>
                  </a:extLst>
                </a:gridCol>
                <a:gridCol w="614640">
                  <a:extLst>
                    <a:ext uri="{9D8B030D-6E8A-4147-A177-3AD203B41FA5}">
                      <a16:colId xmlns:a16="http://schemas.microsoft.com/office/drawing/2014/main" val="3896728778"/>
                    </a:ext>
                  </a:extLst>
                </a:gridCol>
                <a:gridCol w="589901">
                  <a:extLst>
                    <a:ext uri="{9D8B030D-6E8A-4147-A177-3AD203B41FA5}">
                      <a16:colId xmlns:a16="http://schemas.microsoft.com/office/drawing/2014/main" val="44135976"/>
                    </a:ext>
                  </a:extLst>
                </a:gridCol>
              </a:tblGrid>
              <a:tr h="597077">
                <a:tc>
                  <a:txBody>
                    <a:bodyPr/>
                    <a:lstStyle/>
                    <a:p>
                      <a:endParaRPr lang="en-GB" sz="1100" b="1" dirty="0">
                        <a:effectLst/>
                        <a:latin typeface="Calibri" panose="020F0502020204030204" pitchFamily="34" charset="0"/>
                      </a:endParaRPr>
                    </a:p>
                  </a:txBody>
                  <a:tcPr marL="68576" marR="68576" marT="0" marB="0"/>
                </a:tc>
                <a:tc gridSpan="2">
                  <a:txBody>
                    <a:bodyPr/>
                    <a:lstStyle/>
                    <a:p>
                      <a:pPr>
                        <a:lnSpc>
                          <a:spcPct val="107000"/>
                        </a:lnSpc>
                        <a:spcAft>
                          <a:spcPts val="600"/>
                        </a:spcAft>
                      </a:pPr>
                      <a:r>
                        <a:rPr lang="en-GB" sz="1100" b="1" dirty="0" err="1">
                          <a:effectLst/>
                        </a:rPr>
                        <a:t>Oes</a:t>
                      </a:r>
                      <a:r>
                        <a:rPr lang="en-GB" sz="1100" b="1" dirty="0">
                          <a:effectLst/>
                        </a:rPr>
                        <a:t> SCC </a:t>
                      </a:r>
                      <a:endParaRPr lang="en-GB" sz="1100" b="1" dirty="0">
                        <a:effectLst/>
                        <a:latin typeface="Arial" panose="020B0604020202020204" pitchFamily="34" charset="0"/>
                        <a:ea typeface="Calibri" panose="020F0502020204030204" pitchFamily="34" charset="0"/>
                        <a:cs typeface="Times New Roman" panose="02020603050405020304" pitchFamily="18" charset="0"/>
                      </a:endParaRPr>
                    </a:p>
                  </a:txBody>
                  <a:tcPr marL="68576" marR="68576" marT="0" marB="0"/>
                </a:tc>
                <a:tc hMerge="1">
                  <a:txBody>
                    <a:bodyPr/>
                    <a:lstStyle/>
                    <a:p>
                      <a:endParaRPr lang="en-GB"/>
                    </a:p>
                  </a:txBody>
                  <a:tcPr/>
                </a:tc>
                <a:tc gridSpan="2">
                  <a:txBody>
                    <a:bodyPr/>
                    <a:lstStyle/>
                    <a:p>
                      <a:pPr>
                        <a:lnSpc>
                          <a:spcPct val="107000"/>
                        </a:lnSpc>
                        <a:spcAft>
                          <a:spcPts val="600"/>
                        </a:spcAft>
                      </a:pPr>
                      <a:r>
                        <a:rPr lang="en-GB" sz="1100" b="1">
                          <a:effectLst/>
                        </a:rPr>
                        <a:t>Upper/Mid oes ACA</a:t>
                      </a:r>
                      <a:endParaRPr lang="en-GB" sz="1100" b="1">
                        <a:effectLst/>
                        <a:latin typeface="Arial" panose="020B0604020202020204" pitchFamily="34" charset="0"/>
                        <a:ea typeface="Calibri" panose="020F0502020204030204" pitchFamily="34" charset="0"/>
                        <a:cs typeface="Times New Roman" panose="02020603050405020304" pitchFamily="18" charset="0"/>
                      </a:endParaRPr>
                    </a:p>
                  </a:txBody>
                  <a:tcPr marL="68576" marR="68576" marT="0" marB="0"/>
                </a:tc>
                <a:tc hMerge="1">
                  <a:txBody>
                    <a:bodyPr/>
                    <a:lstStyle/>
                    <a:p>
                      <a:endParaRPr lang="en-GB"/>
                    </a:p>
                  </a:txBody>
                  <a:tcPr/>
                </a:tc>
                <a:tc gridSpan="2">
                  <a:txBody>
                    <a:bodyPr/>
                    <a:lstStyle/>
                    <a:p>
                      <a:pPr>
                        <a:lnSpc>
                          <a:spcPct val="107000"/>
                        </a:lnSpc>
                        <a:spcAft>
                          <a:spcPts val="600"/>
                        </a:spcAft>
                      </a:pPr>
                      <a:r>
                        <a:rPr lang="en-GB" sz="1100" b="1">
                          <a:effectLst/>
                        </a:rPr>
                        <a:t>Lower oes / Sl ACA</a:t>
                      </a:r>
                      <a:endParaRPr lang="en-GB" sz="1100" b="1">
                        <a:effectLst/>
                        <a:latin typeface="Arial" panose="020B0604020202020204" pitchFamily="34" charset="0"/>
                        <a:ea typeface="Calibri" panose="020F0502020204030204" pitchFamily="34" charset="0"/>
                        <a:cs typeface="Times New Roman" panose="02020603050405020304" pitchFamily="18" charset="0"/>
                      </a:endParaRPr>
                    </a:p>
                  </a:txBody>
                  <a:tcPr marL="68576" marR="68576" marT="0" marB="0"/>
                </a:tc>
                <a:tc hMerge="1">
                  <a:txBody>
                    <a:bodyPr/>
                    <a:lstStyle/>
                    <a:p>
                      <a:endParaRPr lang="en-GB"/>
                    </a:p>
                  </a:txBody>
                  <a:tcPr/>
                </a:tc>
                <a:tc gridSpan="2">
                  <a:txBody>
                    <a:bodyPr/>
                    <a:lstStyle/>
                    <a:p>
                      <a:pPr>
                        <a:lnSpc>
                          <a:spcPct val="107000"/>
                        </a:lnSpc>
                        <a:spcAft>
                          <a:spcPts val="600"/>
                        </a:spcAft>
                      </a:pPr>
                      <a:r>
                        <a:rPr lang="en-GB" sz="1100" b="1">
                          <a:effectLst/>
                        </a:rPr>
                        <a:t>GOJ SII / SIII ACA</a:t>
                      </a:r>
                      <a:endParaRPr lang="en-GB" sz="1100" b="1">
                        <a:effectLst/>
                        <a:latin typeface="Arial" panose="020B0604020202020204" pitchFamily="34" charset="0"/>
                        <a:ea typeface="Calibri" panose="020F0502020204030204" pitchFamily="34" charset="0"/>
                        <a:cs typeface="Times New Roman" panose="02020603050405020304" pitchFamily="18" charset="0"/>
                      </a:endParaRPr>
                    </a:p>
                  </a:txBody>
                  <a:tcPr marL="68576" marR="68576" marT="0" marB="0"/>
                </a:tc>
                <a:tc hMerge="1">
                  <a:txBody>
                    <a:bodyPr/>
                    <a:lstStyle/>
                    <a:p>
                      <a:endParaRPr lang="en-GB"/>
                    </a:p>
                  </a:txBody>
                  <a:tcPr/>
                </a:tc>
                <a:tc gridSpan="2">
                  <a:txBody>
                    <a:bodyPr/>
                    <a:lstStyle/>
                    <a:p>
                      <a:pPr>
                        <a:lnSpc>
                          <a:spcPct val="107000"/>
                        </a:lnSpc>
                        <a:spcAft>
                          <a:spcPts val="600"/>
                        </a:spcAft>
                      </a:pPr>
                      <a:r>
                        <a:rPr lang="en-GB" sz="1100" b="1">
                          <a:effectLst/>
                        </a:rPr>
                        <a:t>Stomach </a:t>
                      </a:r>
                      <a:endParaRPr lang="en-GB" sz="1100" b="1">
                        <a:effectLst/>
                        <a:latin typeface="Arial" panose="020B0604020202020204" pitchFamily="34" charset="0"/>
                        <a:ea typeface="Calibri" panose="020F0502020204030204" pitchFamily="34" charset="0"/>
                        <a:cs typeface="Times New Roman" panose="02020603050405020304" pitchFamily="18" charset="0"/>
                      </a:endParaRPr>
                    </a:p>
                  </a:txBody>
                  <a:tcPr marL="68576" marR="68576" marT="0" marB="0"/>
                </a:tc>
                <a:tc hMerge="1">
                  <a:txBody>
                    <a:bodyPr/>
                    <a:lstStyle/>
                    <a:p>
                      <a:endParaRPr lang="en-GB"/>
                    </a:p>
                  </a:txBody>
                  <a:tcPr/>
                </a:tc>
                <a:extLst>
                  <a:ext uri="{0D108BD9-81ED-4DB2-BD59-A6C34878D82A}">
                    <a16:rowId xmlns:a16="http://schemas.microsoft.com/office/drawing/2014/main" val="1397975281"/>
                  </a:ext>
                </a:extLst>
              </a:tr>
              <a:tr h="317032">
                <a:tc>
                  <a:txBody>
                    <a:bodyPr/>
                    <a:lstStyle/>
                    <a:p>
                      <a:endParaRPr lang="en-GB" sz="1100" b="1">
                        <a:effectLst/>
                        <a:latin typeface="Calibri" panose="020F0502020204030204" pitchFamily="34" charset="0"/>
                      </a:endParaRPr>
                    </a:p>
                  </a:txBody>
                  <a:tcPr marL="68576" marR="68576" marT="0" marB="0"/>
                </a:tc>
                <a:tc>
                  <a:txBody>
                    <a:bodyPr/>
                    <a:lstStyle/>
                    <a:p>
                      <a:pPr algn="ctr">
                        <a:lnSpc>
                          <a:spcPct val="107000"/>
                        </a:lnSpc>
                        <a:spcAft>
                          <a:spcPts val="600"/>
                        </a:spcAft>
                      </a:pPr>
                      <a:r>
                        <a:rPr lang="en-GB" sz="1100" b="1">
                          <a:effectLst/>
                        </a:rPr>
                        <a:t>N</a:t>
                      </a:r>
                      <a:endParaRPr lang="en-GB" sz="1100" b="1">
                        <a:effectLst/>
                        <a:latin typeface="Arial" panose="020B0604020202020204" pitchFamily="34" charset="0"/>
                        <a:ea typeface="Calibri" panose="020F0502020204030204" pitchFamily="34" charset="0"/>
                        <a:cs typeface="Times New Roman" panose="02020603050405020304" pitchFamily="18" charset="0"/>
                      </a:endParaRPr>
                    </a:p>
                  </a:txBody>
                  <a:tcPr marL="68576" marR="68576" marT="0" marB="0"/>
                </a:tc>
                <a:tc>
                  <a:txBody>
                    <a:bodyPr/>
                    <a:lstStyle/>
                    <a:p>
                      <a:pPr algn="ctr">
                        <a:lnSpc>
                          <a:spcPct val="107000"/>
                        </a:lnSpc>
                        <a:spcAft>
                          <a:spcPts val="600"/>
                        </a:spcAft>
                      </a:pPr>
                      <a:r>
                        <a:rPr lang="en-GB" sz="1100" b="1" dirty="0">
                          <a:effectLst/>
                        </a:rPr>
                        <a:t>%</a:t>
                      </a:r>
                      <a:endParaRPr lang="en-GB" sz="1100" b="1" dirty="0">
                        <a:effectLst/>
                        <a:latin typeface="Arial" panose="020B0604020202020204" pitchFamily="34" charset="0"/>
                        <a:ea typeface="Calibri" panose="020F0502020204030204" pitchFamily="34" charset="0"/>
                        <a:cs typeface="Times New Roman" panose="02020603050405020304" pitchFamily="18" charset="0"/>
                      </a:endParaRPr>
                    </a:p>
                  </a:txBody>
                  <a:tcPr marL="68576" marR="68576" marT="0" marB="0"/>
                </a:tc>
                <a:tc>
                  <a:txBody>
                    <a:bodyPr/>
                    <a:lstStyle/>
                    <a:p>
                      <a:pPr algn="ctr">
                        <a:lnSpc>
                          <a:spcPct val="107000"/>
                        </a:lnSpc>
                        <a:spcAft>
                          <a:spcPts val="600"/>
                        </a:spcAft>
                      </a:pPr>
                      <a:r>
                        <a:rPr lang="en-GB" sz="1100" b="1" dirty="0">
                          <a:effectLst/>
                        </a:rPr>
                        <a:t>N</a:t>
                      </a:r>
                      <a:endParaRPr lang="en-GB" sz="1100" b="1" dirty="0">
                        <a:effectLst/>
                        <a:latin typeface="Arial" panose="020B0604020202020204" pitchFamily="34" charset="0"/>
                        <a:ea typeface="Calibri" panose="020F0502020204030204" pitchFamily="34" charset="0"/>
                        <a:cs typeface="Times New Roman" panose="02020603050405020304" pitchFamily="18" charset="0"/>
                      </a:endParaRPr>
                    </a:p>
                  </a:txBody>
                  <a:tcPr marL="68576" marR="68576" marT="0" marB="0"/>
                </a:tc>
                <a:tc>
                  <a:txBody>
                    <a:bodyPr/>
                    <a:lstStyle/>
                    <a:p>
                      <a:pPr algn="ctr">
                        <a:lnSpc>
                          <a:spcPct val="107000"/>
                        </a:lnSpc>
                        <a:spcAft>
                          <a:spcPts val="600"/>
                        </a:spcAft>
                      </a:pPr>
                      <a:r>
                        <a:rPr lang="en-GB" sz="1100" b="1" dirty="0">
                          <a:effectLst/>
                        </a:rPr>
                        <a:t>%</a:t>
                      </a:r>
                      <a:endParaRPr lang="en-GB" sz="1100" b="1" dirty="0">
                        <a:effectLst/>
                        <a:latin typeface="Arial" panose="020B0604020202020204" pitchFamily="34" charset="0"/>
                        <a:ea typeface="Calibri" panose="020F0502020204030204" pitchFamily="34" charset="0"/>
                        <a:cs typeface="Times New Roman" panose="02020603050405020304" pitchFamily="18" charset="0"/>
                      </a:endParaRPr>
                    </a:p>
                  </a:txBody>
                  <a:tcPr marL="68576" marR="68576" marT="0" marB="0"/>
                </a:tc>
                <a:tc>
                  <a:txBody>
                    <a:bodyPr/>
                    <a:lstStyle/>
                    <a:p>
                      <a:pPr algn="ctr">
                        <a:lnSpc>
                          <a:spcPct val="107000"/>
                        </a:lnSpc>
                        <a:spcAft>
                          <a:spcPts val="600"/>
                        </a:spcAft>
                      </a:pPr>
                      <a:r>
                        <a:rPr lang="en-GB" sz="1100" b="1">
                          <a:effectLst/>
                        </a:rPr>
                        <a:t>N</a:t>
                      </a:r>
                      <a:endParaRPr lang="en-GB" sz="1100" b="1">
                        <a:effectLst/>
                        <a:latin typeface="Arial" panose="020B0604020202020204" pitchFamily="34" charset="0"/>
                        <a:ea typeface="Calibri" panose="020F0502020204030204" pitchFamily="34" charset="0"/>
                        <a:cs typeface="Times New Roman" panose="02020603050405020304" pitchFamily="18" charset="0"/>
                      </a:endParaRPr>
                    </a:p>
                  </a:txBody>
                  <a:tcPr marL="68576" marR="68576" marT="0" marB="0"/>
                </a:tc>
                <a:tc>
                  <a:txBody>
                    <a:bodyPr/>
                    <a:lstStyle/>
                    <a:p>
                      <a:pPr algn="ctr">
                        <a:lnSpc>
                          <a:spcPct val="107000"/>
                        </a:lnSpc>
                        <a:spcAft>
                          <a:spcPts val="600"/>
                        </a:spcAft>
                      </a:pPr>
                      <a:r>
                        <a:rPr lang="en-GB" sz="1100" b="1">
                          <a:effectLst/>
                        </a:rPr>
                        <a:t>%</a:t>
                      </a:r>
                      <a:endParaRPr lang="en-GB" sz="1100" b="1">
                        <a:effectLst/>
                        <a:latin typeface="Arial" panose="020B0604020202020204" pitchFamily="34" charset="0"/>
                        <a:ea typeface="Calibri" panose="020F0502020204030204" pitchFamily="34" charset="0"/>
                        <a:cs typeface="Times New Roman" panose="02020603050405020304" pitchFamily="18" charset="0"/>
                      </a:endParaRPr>
                    </a:p>
                  </a:txBody>
                  <a:tcPr marL="68576" marR="68576" marT="0" marB="0"/>
                </a:tc>
                <a:tc>
                  <a:txBody>
                    <a:bodyPr/>
                    <a:lstStyle/>
                    <a:p>
                      <a:pPr algn="ctr">
                        <a:lnSpc>
                          <a:spcPct val="107000"/>
                        </a:lnSpc>
                        <a:spcAft>
                          <a:spcPts val="600"/>
                        </a:spcAft>
                      </a:pPr>
                      <a:r>
                        <a:rPr lang="en-GB" sz="1100" b="1">
                          <a:effectLst/>
                        </a:rPr>
                        <a:t>N</a:t>
                      </a:r>
                      <a:endParaRPr lang="en-GB" sz="1100" b="1">
                        <a:effectLst/>
                        <a:latin typeface="Arial" panose="020B0604020202020204" pitchFamily="34" charset="0"/>
                        <a:ea typeface="Calibri" panose="020F0502020204030204" pitchFamily="34" charset="0"/>
                        <a:cs typeface="Times New Roman" panose="02020603050405020304" pitchFamily="18" charset="0"/>
                      </a:endParaRPr>
                    </a:p>
                  </a:txBody>
                  <a:tcPr marL="68576" marR="68576" marT="0" marB="0"/>
                </a:tc>
                <a:tc>
                  <a:txBody>
                    <a:bodyPr/>
                    <a:lstStyle/>
                    <a:p>
                      <a:pPr algn="ctr">
                        <a:lnSpc>
                          <a:spcPct val="107000"/>
                        </a:lnSpc>
                        <a:spcAft>
                          <a:spcPts val="600"/>
                        </a:spcAft>
                      </a:pPr>
                      <a:r>
                        <a:rPr lang="en-GB" sz="1100" b="1">
                          <a:effectLst/>
                        </a:rPr>
                        <a:t>%</a:t>
                      </a:r>
                      <a:endParaRPr lang="en-GB" sz="1100" b="1">
                        <a:effectLst/>
                        <a:latin typeface="Arial" panose="020B0604020202020204" pitchFamily="34" charset="0"/>
                        <a:ea typeface="Calibri" panose="020F0502020204030204" pitchFamily="34" charset="0"/>
                        <a:cs typeface="Times New Roman" panose="02020603050405020304" pitchFamily="18" charset="0"/>
                      </a:endParaRPr>
                    </a:p>
                  </a:txBody>
                  <a:tcPr marL="68576" marR="68576" marT="0" marB="0"/>
                </a:tc>
                <a:tc>
                  <a:txBody>
                    <a:bodyPr/>
                    <a:lstStyle/>
                    <a:p>
                      <a:pPr algn="ctr">
                        <a:lnSpc>
                          <a:spcPct val="107000"/>
                        </a:lnSpc>
                        <a:spcAft>
                          <a:spcPts val="600"/>
                        </a:spcAft>
                      </a:pPr>
                      <a:r>
                        <a:rPr lang="en-GB" sz="1100" b="1">
                          <a:effectLst/>
                        </a:rPr>
                        <a:t>N</a:t>
                      </a:r>
                      <a:endParaRPr lang="en-GB" sz="1100" b="1">
                        <a:effectLst/>
                        <a:latin typeface="Arial" panose="020B0604020202020204" pitchFamily="34" charset="0"/>
                        <a:ea typeface="Calibri" panose="020F0502020204030204" pitchFamily="34" charset="0"/>
                        <a:cs typeface="Times New Roman" panose="02020603050405020304" pitchFamily="18" charset="0"/>
                      </a:endParaRPr>
                    </a:p>
                  </a:txBody>
                  <a:tcPr marL="68576" marR="68576" marT="0" marB="0"/>
                </a:tc>
                <a:tc>
                  <a:txBody>
                    <a:bodyPr/>
                    <a:lstStyle/>
                    <a:p>
                      <a:pPr algn="ctr">
                        <a:lnSpc>
                          <a:spcPct val="107000"/>
                        </a:lnSpc>
                        <a:spcAft>
                          <a:spcPts val="600"/>
                        </a:spcAft>
                      </a:pPr>
                      <a:r>
                        <a:rPr lang="en-GB" sz="1100" b="1">
                          <a:effectLst/>
                        </a:rPr>
                        <a:t>%</a:t>
                      </a:r>
                      <a:endParaRPr lang="en-GB" sz="1100" b="1">
                        <a:effectLst/>
                        <a:latin typeface="Arial" panose="020B0604020202020204" pitchFamily="34" charset="0"/>
                        <a:ea typeface="Calibri" panose="020F0502020204030204" pitchFamily="34" charset="0"/>
                        <a:cs typeface="Times New Roman" panose="02020603050405020304" pitchFamily="18" charset="0"/>
                      </a:endParaRPr>
                    </a:p>
                  </a:txBody>
                  <a:tcPr marL="68576" marR="68576" marT="0" marB="0"/>
                </a:tc>
                <a:extLst>
                  <a:ext uri="{0D108BD9-81ED-4DB2-BD59-A6C34878D82A}">
                    <a16:rowId xmlns:a16="http://schemas.microsoft.com/office/drawing/2014/main" val="2012710315"/>
                  </a:ext>
                </a:extLst>
              </a:tr>
              <a:tr h="317032">
                <a:tc>
                  <a:txBody>
                    <a:bodyPr/>
                    <a:lstStyle/>
                    <a:p>
                      <a:pPr>
                        <a:lnSpc>
                          <a:spcPct val="107000"/>
                        </a:lnSpc>
                        <a:spcAft>
                          <a:spcPts val="600"/>
                        </a:spcAft>
                      </a:pPr>
                      <a:r>
                        <a:rPr lang="en-GB" sz="1100" b="1">
                          <a:effectLst/>
                        </a:rPr>
                        <a:t>Palliative oncology</a:t>
                      </a:r>
                      <a:endParaRPr lang="en-GB" sz="1100" b="1">
                        <a:effectLst/>
                        <a:latin typeface="Arial" panose="020B0604020202020204" pitchFamily="34" charset="0"/>
                        <a:ea typeface="Calibri" panose="020F0502020204030204" pitchFamily="34" charset="0"/>
                        <a:cs typeface="Times New Roman" panose="02020603050405020304" pitchFamily="18" charset="0"/>
                      </a:endParaRPr>
                    </a:p>
                  </a:txBody>
                  <a:tcPr marL="68576" marR="68576" marT="0" marB="0"/>
                </a:tc>
                <a:tc>
                  <a:txBody>
                    <a:bodyPr/>
                    <a:lstStyle/>
                    <a:p>
                      <a:pPr algn="ctr">
                        <a:lnSpc>
                          <a:spcPct val="107000"/>
                        </a:lnSpc>
                        <a:spcAft>
                          <a:spcPts val="600"/>
                        </a:spcAft>
                      </a:pPr>
                      <a:r>
                        <a:rPr lang="en-GB" sz="1100" b="1">
                          <a:effectLst/>
                        </a:rPr>
                        <a:t>1,366</a:t>
                      </a:r>
                      <a:endParaRPr lang="en-GB" sz="1100" b="1">
                        <a:effectLst/>
                        <a:latin typeface="Arial" panose="020B0604020202020204" pitchFamily="34" charset="0"/>
                        <a:ea typeface="Calibri" panose="020F0502020204030204" pitchFamily="34" charset="0"/>
                        <a:cs typeface="Times New Roman" panose="02020603050405020304" pitchFamily="18" charset="0"/>
                      </a:endParaRPr>
                    </a:p>
                  </a:txBody>
                  <a:tcPr marL="68576" marR="68576" marT="0" marB="0"/>
                </a:tc>
                <a:tc>
                  <a:txBody>
                    <a:bodyPr/>
                    <a:lstStyle/>
                    <a:p>
                      <a:pPr algn="ctr">
                        <a:lnSpc>
                          <a:spcPct val="107000"/>
                        </a:lnSpc>
                        <a:spcAft>
                          <a:spcPts val="600"/>
                        </a:spcAft>
                      </a:pPr>
                      <a:r>
                        <a:rPr lang="en-GB" sz="1100" b="1">
                          <a:effectLst/>
                        </a:rPr>
                        <a:t>52</a:t>
                      </a:r>
                      <a:endParaRPr lang="en-GB" sz="1100" b="1">
                        <a:effectLst/>
                        <a:latin typeface="Arial" panose="020B0604020202020204" pitchFamily="34" charset="0"/>
                        <a:ea typeface="Calibri" panose="020F0502020204030204" pitchFamily="34" charset="0"/>
                        <a:cs typeface="Times New Roman" panose="02020603050405020304" pitchFamily="18" charset="0"/>
                      </a:endParaRPr>
                    </a:p>
                  </a:txBody>
                  <a:tcPr marL="68576" marR="68576" marT="0" marB="0"/>
                </a:tc>
                <a:tc>
                  <a:txBody>
                    <a:bodyPr/>
                    <a:lstStyle/>
                    <a:p>
                      <a:pPr algn="ctr">
                        <a:lnSpc>
                          <a:spcPct val="107000"/>
                        </a:lnSpc>
                        <a:spcAft>
                          <a:spcPts val="600"/>
                        </a:spcAft>
                      </a:pPr>
                      <a:r>
                        <a:rPr lang="en-GB" sz="1100" b="1">
                          <a:effectLst/>
                        </a:rPr>
                        <a:t>420</a:t>
                      </a:r>
                      <a:endParaRPr lang="en-GB" sz="1100" b="1">
                        <a:effectLst/>
                        <a:latin typeface="Arial" panose="020B0604020202020204" pitchFamily="34" charset="0"/>
                        <a:ea typeface="Calibri" panose="020F0502020204030204" pitchFamily="34" charset="0"/>
                        <a:cs typeface="Times New Roman" panose="02020603050405020304" pitchFamily="18" charset="0"/>
                      </a:endParaRPr>
                    </a:p>
                  </a:txBody>
                  <a:tcPr marL="68576" marR="68576" marT="0" marB="0"/>
                </a:tc>
                <a:tc>
                  <a:txBody>
                    <a:bodyPr/>
                    <a:lstStyle/>
                    <a:p>
                      <a:pPr algn="ctr">
                        <a:lnSpc>
                          <a:spcPct val="107000"/>
                        </a:lnSpc>
                        <a:spcAft>
                          <a:spcPts val="600"/>
                        </a:spcAft>
                      </a:pPr>
                      <a:r>
                        <a:rPr lang="en-GB" sz="1100" b="1">
                          <a:effectLst/>
                        </a:rPr>
                        <a:t>48</a:t>
                      </a:r>
                      <a:endParaRPr lang="en-GB" sz="1100" b="1">
                        <a:effectLst/>
                        <a:latin typeface="Arial" panose="020B0604020202020204" pitchFamily="34" charset="0"/>
                        <a:ea typeface="Calibri" panose="020F0502020204030204" pitchFamily="34" charset="0"/>
                        <a:cs typeface="Times New Roman" panose="02020603050405020304" pitchFamily="18" charset="0"/>
                      </a:endParaRPr>
                    </a:p>
                  </a:txBody>
                  <a:tcPr marL="68576" marR="68576" marT="0" marB="0"/>
                </a:tc>
                <a:tc>
                  <a:txBody>
                    <a:bodyPr/>
                    <a:lstStyle/>
                    <a:p>
                      <a:pPr algn="ctr">
                        <a:lnSpc>
                          <a:spcPct val="107000"/>
                        </a:lnSpc>
                        <a:spcAft>
                          <a:spcPts val="600"/>
                        </a:spcAft>
                      </a:pPr>
                      <a:r>
                        <a:rPr lang="en-GB" sz="1100" b="1" dirty="0">
                          <a:effectLst/>
                        </a:rPr>
                        <a:t>2,240</a:t>
                      </a:r>
                      <a:endParaRPr lang="en-GB" sz="1100" b="1" dirty="0">
                        <a:effectLst/>
                        <a:latin typeface="Arial" panose="020B0604020202020204" pitchFamily="34" charset="0"/>
                        <a:ea typeface="Calibri" panose="020F0502020204030204" pitchFamily="34" charset="0"/>
                        <a:cs typeface="Times New Roman" panose="02020603050405020304" pitchFamily="18" charset="0"/>
                      </a:endParaRPr>
                    </a:p>
                  </a:txBody>
                  <a:tcPr marL="68576" marR="68576" marT="0" marB="0"/>
                </a:tc>
                <a:tc>
                  <a:txBody>
                    <a:bodyPr/>
                    <a:lstStyle/>
                    <a:p>
                      <a:pPr algn="ctr">
                        <a:lnSpc>
                          <a:spcPct val="107000"/>
                        </a:lnSpc>
                        <a:spcAft>
                          <a:spcPts val="600"/>
                        </a:spcAft>
                      </a:pPr>
                      <a:r>
                        <a:rPr lang="en-GB" sz="1100" b="1" dirty="0">
                          <a:effectLst/>
                        </a:rPr>
                        <a:t>54</a:t>
                      </a:r>
                      <a:endParaRPr lang="en-GB" sz="1100" b="1" dirty="0">
                        <a:effectLst/>
                        <a:latin typeface="Arial" panose="020B0604020202020204" pitchFamily="34" charset="0"/>
                        <a:ea typeface="Calibri" panose="020F0502020204030204" pitchFamily="34" charset="0"/>
                        <a:cs typeface="Times New Roman" panose="02020603050405020304" pitchFamily="18" charset="0"/>
                      </a:endParaRPr>
                    </a:p>
                  </a:txBody>
                  <a:tcPr marL="68576" marR="68576" marT="0" marB="0"/>
                </a:tc>
                <a:tc>
                  <a:txBody>
                    <a:bodyPr/>
                    <a:lstStyle/>
                    <a:p>
                      <a:pPr algn="ctr">
                        <a:lnSpc>
                          <a:spcPct val="107000"/>
                        </a:lnSpc>
                        <a:spcAft>
                          <a:spcPts val="600"/>
                        </a:spcAft>
                      </a:pPr>
                      <a:r>
                        <a:rPr lang="en-GB" sz="1100" b="1" dirty="0">
                          <a:effectLst/>
                        </a:rPr>
                        <a:t>704</a:t>
                      </a:r>
                      <a:endParaRPr lang="en-GB" sz="1100" b="1" dirty="0">
                        <a:effectLst/>
                        <a:latin typeface="Arial" panose="020B0604020202020204" pitchFamily="34" charset="0"/>
                        <a:ea typeface="Calibri" panose="020F0502020204030204" pitchFamily="34" charset="0"/>
                        <a:cs typeface="Times New Roman" panose="02020603050405020304" pitchFamily="18" charset="0"/>
                      </a:endParaRPr>
                    </a:p>
                  </a:txBody>
                  <a:tcPr marL="68576" marR="68576" marT="0" marB="0"/>
                </a:tc>
                <a:tc>
                  <a:txBody>
                    <a:bodyPr/>
                    <a:lstStyle/>
                    <a:p>
                      <a:pPr algn="ctr">
                        <a:lnSpc>
                          <a:spcPct val="107000"/>
                        </a:lnSpc>
                        <a:spcAft>
                          <a:spcPts val="600"/>
                        </a:spcAft>
                      </a:pPr>
                      <a:r>
                        <a:rPr lang="en-GB" sz="1100" b="1">
                          <a:effectLst/>
                        </a:rPr>
                        <a:t>56</a:t>
                      </a:r>
                      <a:endParaRPr lang="en-GB" sz="1100" b="1">
                        <a:effectLst/>
                        <a:latin typeface="Arial" panose="020B0604020202020204" pitchFamily="34" charset="0"/>
                        <a:ea typeface="Calibri" panose="020F0502020204030204" pitchFamily="34" charset="0"/>
                        <a:cs typeface="Times New Roman" panose="02020603050405020304" pitchFamily="18" charset="0"/>
                      </a:endParaRPr>
                    </a:p>
                  </a:txBody>
                  <a:tcPr marL="68576" marR="68576" marT="0" marB="0"/>
                </a:tc>
                <a:tc>
                  <a:txBody>
                    <a:bodyPr/>
                    <a:lstStyle/>
                    <a:p>
                      <a:pPr algn="ctr">
                        <a:lnSpc>
                          <a:spcPct val="107000"/>
                        </a:lnSpc>
                        <a:spcAft>
                          <a:spcPts val="600"/>
                        </a:spcAft>
                      </a:pPr>
                      <a:r>
                        <a:rPr lang="en-GB" sz="1100" b="1">
                          <a:effectLst/>
                        </a:rPr>
                        <a:t>1,623</a:t>
                      </a:r>
                      <a:endParaRPr lang="en-GB" sz="1100" b="1">
                        <a:effectLst/>
                        <a:latin typeface="Arial" panose="020B0604020202020204" pitchFamily="34" charset="0"/>
                        <a:ea typeface="Calibri" panose="020F0502020204030204" pitchFamily="34" charset="0"/>
                        <a:cs typeface="Times New Roman" panose="02020603050405020304" pitchFamily="18" charset="0"/>
                      </a:endParaRPr>
                    </a:p>
                  </a:txBody>
                  <a:tcPr marL="68576" marR="68576" marT="0" marB="0"/>
                </a:tc>
                <a:tc>
                  <a:txBody>
                    <a:bodyPr/>
                    <a:lstStyle/>
                    <a:p>
                      <a:pPr algn="ctr">
                        <a:lnSpc>
                          <a:spcPct val="107000"/>
                        </a:lnSpc>
                        <a:spcAft>
                          <a:spcPts val="600"/>
                        </a:spcAft>
                      </a:pPr>
                      <a:r>
                        <a:rPr lang="en-GB" sz="1100" b="1">
                          <a:effectLst/>
                        </a:rPr>
                        <a:t>44</a:t>
                      </a:r>
                      <a:endParaRPr lang="en-GB" sz="1100" b="1">
                        <a:effectLst/>
                        <a:latin typeface="Arial" panose="020B0604020202020204" pitchFamily="34" charset="0"/>
                        <a:ea typeface="Calibri" panose="020F0502020204030204" pitchFamily="34" charset="0"/>
                        <a:cs typeface="Times New Roman" panose="02020603050405020304" pitchFamily="18" charset="0"/>
                      </a:endParaRPr>
                    </a:p>
                  </a:txBody>
                  <a:tcPr marL="68576" marR="68576" marT="0" marB="0"/>
                </a:tc>
                <a:extLst>
                  <a:ext uri="{0D108BD9-81ED-4DB2-BD59-A6C34878D82A}">
                    <a16:rowId xmlns:a16="http://schemas.microsoft.com/office/drawing/2014/main" val="939427468"/>
                  </a:ext>
                </a:extLst>
              </a:tr>
              <a:tr h="317032">
                <a:tc>
                  <a:txBody>
                    <a:bodyPr/>
                    <a:lstStyle/>
                    <a:p>
                      <a:pPr>
                        <a:lnSpc>
                          <a:spcPct val="107000"/>
                        </a:lnSpc>
                        <a:spcAft>
                          <a:spcPts val="600"/>
                        </a:spcAft>
                      </a:pPr>
                      <a:r>
                        <a:rPr lang="en-GB" sz="1100" b="1">
                          <a:effectLst/>
                        </a:rPr>
                        <a:t>Palliative surgery</a:t>
                      </a:r>
                      <a:endParaRPr lang="en-GB" sz="1100" b="1">
                        <a:effectLst/>
                        <a:latin typeface="Arial" panose="020B0604020202020204" pitchFamily="34" charset="0"/>
                        <a:ea typeface="Calibri" panose="020F0502020204030204" pitchFamily="34" charset="0"/>
                        <a:cs typeface="Times New Roman" panose="02020603050405020304" pitchFamily="18" charset="0"/>
                      </a:endParaRPr>
                    </a:p>
                  </a:txBody>
                  <a:tcPr marL="68576" marR="68576" marT="0" marB="0"/>
                </a:tc>
                <a:tc>
                  <a:txBody>
                    <a:bodyPr/>
                    <a:lstStyle/>
                    <a:p>
                      <a:pPr algn="ctr">
                        <a:lnSpc>
                          <a:spcPct val="107000"/>
                        </a:lnSpc>
                        <a:spcAft>
                          <a:spcPts val="600"/>
                        </a:spcAft>
                      </a:pPr>
                      <a:r>
                        <a:rPr lang="en-GB" sz="1100" b="1">
                          <a:effectLst/>
                        </a:rPr>
                        <a:t>  95</a:t>
                      </a:r>
                      <a:endParaRPr lang="en-GB" sz="1100" b="1">
                        <a:effectLst/>
                        <a:latin typeface="Arial" panose="020B0604020202020204" pitchFamily="34" charset="0"/>
                        <a:ea typeface="Calibri" panose="020F0502020204030204" pitchFamily="34" charset="0"/>
                        <a:cs typeface="Times New Roman" panose="02020603050405020304" pitchFamily="18" charset="0"/>
                      </a:endParaRPr>
                    </a:p>
                  </a:txBody>
                  <a:tcPr marL="68576" marR="68576" marT="0" marB="0"/>
                </a:tc>
                <a:tc>
                  <a:txBody>
                    <a:bodyPr/>
                    <a:lstStyle/>
                    <a:p>
                      <a:pPr algn="ctr">
                        <a:lnSpc>
                          <a:spcPct val="107000"/>
                        </a:lnSpc>
                        <a:spcAft>
                          <a:spcPts val="600"/>
                        </a:spcAft>
                      </a:pPr>
                      <a:r>
                        <a:rPr lang="en-GB" sz="1100" b="1">
                          <a:effectLst/>
                        </a:rPr>
                        <a:t>  4</a:t>
                      </a:r>
                      <a:endParaRPr lang="en-GB" sz="1100" b="1">
                        <a:effectLst/>
                        <a:latin typeface="Arial" panose="020B0604020202020204" pitchFamily="34" charset="0"/>
                        <a:ea typeface="Calibri" panose="020F0502020204030204" pitchFamily="34" charset="0"/>
                        <a:cs typeface="Times New Roman" panose="02020603050405020304" pitchFamily="18" charset="0"/>
                      </a:endParaRPr>
                    </a:p>
                  </a:txBody>
                  <a:tcPr marL="68576" marR="68576" marT="0" marB="0"/>
                </a:tc>
                <a:tc>
                  <a:txBody>
                    <a:bodyPr/>
                    <a:lstStyle/>
                    <a:p>
                      <a:pPr algn="ctr">
                        <a:lnSpc>
                          <a:spcPct val="107000"/>
                        </a:lnSpc>
                        <a:spcAft>
                          <a:spcPts val="600"/>
                        </a:spcAft>
                      </a:pPr>
                      <a:r>
                        <a:rPr lang="en-GB" sz="1100" b="1">
                          <a:effectLst/>
                        </a:rPr>
                        <a:t>  33</a:t>
                      </a:r>
                      <a:endParaRPr lang="en-GB" sz="1100" b="1">
                        <a:effectLst/>
                        <a:latin typeface="Arial" panose="020B0604020202020204" pitchFamily="34" charset="0"/>
                        <a:ea typeface="Calibri" panose="020F0502020204030204" pitchFamily="34" charset="0"/>
                        <a:cs typeface="Times New Roman" panose="02020603050405020304" pitchFamily="18" charset="0"/>
                      </a:endParaRPr>
                    </a:p>
                  </a:txBody>
                  <a:tcPr marL="68576" marR="68576" marT="0" marB="0"/>
                </a:tc>
                <a:tc>
                  <a:txBody>
                    <a:bodyPr/>
                    <a:lstStyle/>
                    <a:p>
                      <a:pPr algn="ctr">
                        <a:lnSpc>
                          <a:spcPct val="107000"/>
                        </a:lnSpc>
                        <a:spcAft>
                          <a:spcPts val="600"/>
                        </a:spcAft>
                      </a:pPr>
                      <a:r>
                        <a:rPr lang="en-GB" sz="1100" b="1">
                          <a:effectLst/>
                        </a:rPr>
                        <a:t>  4</a:t>
                      </a:r>
                      <a:endParaRPr lang="en-GB" sz="1100" b="1">
                        <a:effectLst/>
                        <a:latin typeface="Arial" panose="020B0604020202020204" pitchFamily="34" charset="0"/>
                        <a:ea typeface="Calibri" panose="020F0502020204030204" pitchFamily="34" charset="0"/>
                        <a:cs typeface="Times New Roman" panose="02020603050405020304" pitchFamily="18" charset="0"/>
                      </a:endParaRPr>
                    </a:p>
                  </a:txBody>
                  <a:tcPr marL="68576" marR="68576" marT="0" marB="0"/>
                </a:tc>
                <a:tc>
                  <a:txBody>
                    <a:bodyPr/>
                    <a:lstStyle/>
                    <a:p>
                      <a:pPr algn="ctr">
                        <a:lnSpc>
                          <a:spcPct val="107000"/>
                        </a:lnSpc>
                        <a:spcAft>
                          <a:spcPts val="600"/>
                        </a:spcAft>
                      </a:pPr>
                      <a:r>
                        <a:rPr lang="en-GB" sz="1100" b="1">
                          <a:effectLst/>
                        </a:rPr>
                        <a:t>  147</a:t>
                      </a:r>
                      <a:endParaRPr lang="en-GB" sz="1100" b="1">
                        <a:effectLst/>
                        <a:latin typeface="Arial" panose="020B0604020202020204" pitchFamily="34" charset="0"/>
                        <a:ea typeface="Calibri" panose="020F0502020204030204" pitchFamily="34" charset="0"/>
                        <a:cs typeface="Times New Roman" panose="02020603050405020304" pitchFamily="18" charset="0"/>
                      </a:endParaRPr>
                    </a:p>
                  </a:txBody>
                  <a:tcPr marL="68576" marR="68576" marT="0" marB="0"/>
                </a:tc>
                <a:tc>
                  <a:txBody>
                    <a:bodyPr/>
                    <a:lstStyle/>
                    <a:p>
                      <a:pPr algn="ctr">
                        <a:lnSpc>
                          <a:spcPct val="107000"/>
                        </a:lnSpc>
                        <a:spcAft>
                          <a:spcPts val="600"/>
                        </a:spcAft>
                      </a:pPr>
                      <a:r>
                        <a:rPr lang="en-GB" sz="1100" b="1">
                          <a:effectLst/>
                        </a:rPr>
                        <a:t>  4</a:t>
                      </a:r>
                      <a:endParaRPr lang="en-GB" sz="1100" b="1">
                        <a:effectLst/>
                        <a:latin typeface="Arial" panose="020B0604020202020204" pitchFamily="34" charset="0"/>
                        <a:ea typeface="Calibri" panose="020F0502020204030204" pitchFamily="34" charset="0"/>
                        <a:cs typeface="Times New Roman" panose="02020603050405020304" pitchFamily="18" charset="0"/>
                      </a:endParaRPr>
                    </a:p>
                  </a:txBody>
                  <a:tcPr marL="68576" marR="68576" marT="0" marB="0"/>
                </a:tc>
                <a:tc>
                  <a:txBody>
                    <a:bodyPr/>
                    <a:lstStyle/>
                    <a:p>
                      <a:pPr algn="ctr">
                        <a:lnSpc>
                          <a:spcPct val="107000"/>
                        </a:lnSpc>
                        <a:spcAft>
                          <a:spcPts val="600"/>
                        </a:spcAft>
                      </a:pPr>
                      <a:r>
                        <a:rPr lang="en-GB" sz="1100" b="1" dirty="0">
                          <a:effectLst/>
                        </a:rPr>
                        <a:t>  29</a:t>
                      </a:r>
                      <a:endParaRPr lang="en-GB" sz="1100" b="1" dirty="0">
                        <a:effectLst/>
                        <a:latin typeface="Arial" panose="020B0604020202020204" pitchFamily="34" charset="0"/>
                        <a:ea typeface="Calibri" panose="020F0502020204030204" pitchFamily="34" charset="0"/>
                        <a:cs typeface="Times New Roman" panose="02020603050405020304" pitchFamily="18" charset="0"/>
                      </a:endParaRPr>
                    </a:p>
                  </a:txBody>
                  <a:tcPr marL="68576" marR="68576" marT="0" marB="0"/>
                </a:tc>
                <a:tc>
                  <a:txBody>
                    <a:bodyPr/>
                    <a:lstStyle/>
                    <a:p>
                      <a:pPr algn="ctr">
                        <a:lnSpc>
                          <a:spcPct val="107000"/>
                        </a:lnSpc>
                        <a:spcAft>
                          <a:spcPts val="600"/>
                        </a:spcAft>
                      </a:pPr>
                      <a:r>
                        <a:rPr lang="en-GB" sz="1100" b="1" dirty="0">
                          <a:effectLst/>
                        </a:rPr>
                        <a:t>  2</a:t>
                      </a:r>
                      <a:endParaRPr lang="en-GB" sz="1100" b="1" dirty="0">
                        <a:effectLst/>
                        <a:latin typeface="Arial" panose="020B0604020202020204" pitchFamily="34" charset="0"/>
                        <a:ea typeface="Calibri" panose="020F0502020204030204" pitchFamily="34" charset="0"/>
                        <a:cs typeface="Times New Roman" panose="02020603050405020304" pitchFamily="18" charset="0"/>
                      </a:endParaRPr>
                    </a:p>
                  </a:txBody>
                  <a:tcPr marL="68576" marR="68576" marT="0" marB="0"/>
                </a:tc>
                <a:tc>
                  <a:txBody>
                    <a:bodyPr/>
                    <a:lstStyle/>
                    <a:p>
                      <a:pPr algn="ctr">
                        <a:lnSpc>
                          <a:spcPct val="107000"/>
                        </a:lnSpc>
                        <a:spcAft>
                          <a:spcPts val="600"/>
                        </a:spcAft>
                      </a:pPr>
                      <a:r>
                        <a:rPr lang="en-GB" sz="1100" b="1" dirty="0">
                          <a:effectLst/>
                        </a:rPr>
                        <a:t>121</a:t>
                      </a:r>
                      <a:endParaRPr lang="en-GB" sz="1100" b="1" dirty="0">
                        <a:effectLst/>
                        <a:latin typeface="Arial" panose="020B0604020202020204" pitchFamily="34" charset="0"/>
                        <a:ea typeface="Calibri" panose="020F0502020204030204" pitchFamily="34" charset="0"/>
                        <a:cs typeface="Times New Roman" panose="02020603050405020304" pitchFamily="18" charset="0"/>
                      </a:endParaRPr>
                    </a:p>
                  </a:txBody>
                  <a:tcPr marL="68576" marR="68576" marT="0" marB="0"/>
                </a:tc>
                <a:tc>
                  <a:txBody>
                    <a:bodyPr/>
                    <a:lstStyle/>
                    <a:p>
                      <a:pPr algn="ctr">
                        <a:lnSpc>
                          <a:spcPct val="107000"/>
                        </a:lnSpc>
                        <a:spcAft>
                          <a:spcPts val="600"/>
                        </a:spcAft>
                      </a:pPr>
                      <a:r>
                        <a:rPr lang="en-GB" sz="1100" b="1">
                          <a:effectLst/>
                        </a:rPr>
                        <a:t>  3</a:t>
                      </a:r>
                      <a:endParaRPr lang="en-GB" sz="1100" b="1">
                        <a:effectLst/>
                        <a:latin typeface="Arial" panose="020B0604020202020204" pitchFamily="34" charset="0"/>
                        <a:ea typeface="Calibri" panose="020F0502020204030204" pitchFamily="34" charset="0"/>
                        <a:cs typeface="Times New Roman" panose="02020603050405020304" pitchFamily="18" charset="0"/>
                      </a:endParaRPr>
                    </a:p>
                  </a:txBody>
                  <a:tcPr marL="68576" marR="68576" marT="0" marB="0"/>
                </a:tc>
                <a:extLst>
                  <a:ext uri="{0D108BD9-81ED-4DB2-BD59-A6C34878D82A}">
                    <a16:rowId xmlns:a16="http://schemas.microsoft.com/office/drawing/2014/main" val="746975746"/>
                  </a:ext>
                </a:extLst>
              </a:tr>
              <a:tr h="597077">
                <a:tc>
                  <a:txBody>
                    <a:bodyPr/>
                    <a:lstStyle/>
                    <a:p>
                      <a:pPr>
                        <a:lnSpc>
                          <a:spcPct val="107000"/>
                        </a:lnSpc>
                        <a:spcAft>
                          <a:spcPts val="600"/>
                        </a:spcAft>
                      </a:pPr>
                      <a:r>
                        <a:rPr lang="en-GB" sz="1100" b="1">
                          <a:effectLst/>
                        </a:rPr>
                        <a:t>Endoscopic/radiological palliative therapy</a:t>
                      </a:r>
                      <a:endParaRPr lang="en-GB" sz="1100" b="1">
                        <a:effectLst/>
                        <a:latin typeface="Arial" panose="020B0604020202020204" pitchFamily="34" charset="0"/>
                        <a:ea typeface="Calibri" panose="020F0502020204030204" pitchFamily="34" charset="0"/>
                        <a:cs typeface="Times New Roman" panose="02020603050405020304" pitchFamily="18" charset="0"/>
                      </a:endParaRPr>
                    </a:p>
                  </a:txBody>
                  <a:tcPr marL="68576" marR="68576" marT="0" marB="0"/>
                </a:tc>
                <a:tc>
                  <a:txBody>
                    <a:bodyPr/>
                    <a:lstStyle/>
                    <a:p>
                      <a:pPr algn="ctr">
                        <a:lnSpc>
                          <a:spcPct val="107000"/>
                        </a:lnSpc>
                        <a:spcAft>
                          <a:spcPts val="600"/>
                        </a:spcAft>
                      </a:pPr>
                      <a:r>
                        <a:rPr lang="en-GB" sz="1100" b="1">
                          <a:effectLst/>
                        </a:rPr>
                        <a:t>419</a:t>
                      </a:r>
                      <a:endParaRPr lang="en-GB" sz="1100" b="1">
                        <a:effectLst/>
                        <a:latin typeface="Arial" panose="020B0604020202020204" pitchFamily="34" charset="0"/>
                        <a:ea typeface="Calibri" panose="020F0502020204030204" pitchFamily="34" charset="0"/>
                        <a:cs typeface="Times New Roman" panose="02020603050405020304" pitchFamily="18" charset="0"/>
                      </a:endParaRPr>
                    </a:p>
                  </a:txBody>
                  <a:tcPr marL="68576" marR="68576" marT="0" marB="0"/>
                </a:tc>
                <a:tc>
                  <a:txBody>
                    <a:bodyPr/>
                    <a:lstStyle/>
                    <a:p>
                      <a:pPr algn="ctr">
                        <a:lnSpc>
                          <a:spcPct val="107000"/>
                        </a:lnSpc>
                        <a:spcAft>
                          <a:spcPts val="600"/>
                        </a:spcAft>
                      </a:pPr>
                      <a:r>
                        <a:rPr lang="en-GB" sz="1100" b="1">
                          <a:effectLst/>
                        </a:rPr>
                        <a:t>16</a:t>
                      </a:r>
                      <a:endParaRPr lang="en-GB" sz="1100" b="1">
                        <a:effectLst/>
                        <a:latin typeface="Arial" panose="020B0604020202020204" pitchFamily="34" charset="0"/>
                        <a:ea typeface="Calibri" panose="020F0502020204030204" pitchFamily="34" charset="0"/>
                        <a:cs typeface="Times New Roman" panose="02020603050405020304" pitchFamily="18" charset="0"/>
                      </a:endParaRPr>
                    </a:p>
                  </a:txBody>
                  <a:tcPr marL="68576" marR="68576" marT="0" marB="0"/>
                </a:tc>
                <a:tc>
                  <a:txBody>
                    <a:bodyPr/>
                    <a:lstStyle/>
                    <a:p>
                      <a:pPr algn="ctr">
                        <a:lnSpc>
                          <a:spcPct val="107000"/>
                        </a:lnSpc>
                        <a:spcAft>
                          <a:spcPts val="600"/>
                        </a:spcAft>
                      </a:pPr>
                      <a:r>
                        <a:rPr lang="en-GB" sz="1100" b="1">
                          <a:effectLst/>
                        </a:rPr>
                        <a:t>141</a:t>
                      </a:r>
                      <a:endParaRPr lang="en-GB" sz="1100" b="1">
                        <a:effectLst/>
                        <a:latin typeface="Arial" panose="020B0604020202020204" pitchFamily="34" charset="0"/>
                        <a:ea typeface="Calibri" panose="020F0502020204030204" pitchFamily="34" charset="0"/>
                        <a:cs typeface="Times New Roman" panose="02020603050405020304" pitchFamily="18" charset="0"/>
                      </a:endParaRPr>
                    </a:p>
                  </a:txBody>
                  <a:tcPr marL="68576" marR="68576" marT="0" marB="0"/>
                </a:tc>
                <a:tc>
                  <a:txBody>
                    <a:bodyPr/>
                    <a:lstStyle/>
                    <a:p>
                      <a:pPr algn="ctr">
                        <a:lnSpc>
                          <a:spcPct val="107000"/>
                        </a:lnSpc>
                        <a:spcAft>
                          <a:spcPts val="600"/>
                        </a:spcAft>
                      </a:pPr>
                      <a:r>
                        <a:rPr lang="en-GB" sz="1100" b="1">
                          <a:effectLst/>
                        </a:rPr>
                        <a:t>16</a:t>
                      </a:r>
                      <a:endParaRPr lang="en-GB" sz="1100" b="1">
                        <a:effectLst/>
                        <a:latin typeface="Arial" panose="020B0604020202020204" pitchFamily="34" charset="0"/>
                        <a:ea typeface="Calibri" panose="020F0502020204030204" pitchFamily="34" charset="0"/>
                        <a:cs typeface="Times New Roman" panose="02020603050405020304" pitchFamily="18" charset="0"/>
                      </a:endParaRPr>
                    </a:p>
                  </a:txBody>
                  <a:tcPr marL="68576" marR="68576" marT="0" marB="0"/>
                </a:tc>
                <a:tc>
                  <a:txBody>
                    <a:bodyPr/>
                    <a:lstStyle/>
                    <a:p>
                      <a:pPr algn="ctr">
                        <a:lnSpc>
                          <a:spcPct val="107000"/>
                        </a:lnSpc>
                        <a:spcAft>
                          <a:spcPts val="600"/>
                        </a:spcAft>
                      </a:pPr>
                      <a:r>
                        <a:rPr lang="en-GB" sz="1100" b="1">
                          <a:effectLst/>
                        </a:rPr>
                        <a:t>  552</a:t>
                      </a:r>
                      <a:endParaRPr lang="en-GB" sz="1100" b="1">
                        <a:effectLst/>
                        <a:latin typeface="Arial" panose="020B0604020202020204" pitchFamily="34" charset="0"/>
                        <a:ea typeface="Calibri" panose="020F0502020204030204" pitchFamily="34" charset="0"/>
                        <a:cs typeface="Times New Roman" panose="02020603050405020304" pitchFamily="18" charset="0"/>
                      </a:endParaRPr>
                    </a:p>
                  </a:txBody>
                  <a:tcPr marL="68576" marR="68576" marT="0" marB="0"/>
                </a:tc>
                <a:tc>
                  <a:txBody>
                    <a:bodyPr/>
                    <a:lstStyle/>
                    <a:p>
                      <a:pPr algn="ctr">
                        <a:lnSpc>
                          <a:spcPct val="107000"/>
                        </a:lnSpc>
                        <a:spcAft>
                          <a:spcPts val="600"/>
                        </a:spcAft>
                      </a:pPr>
                      <a:r>
                        <a:rPr lang="en-GB" sz="1100" b="1">
                          <a:effectLst/>
                        </a:rPr>
                        <a:t>13</a:t>
                      </a:r>
                      <a:endParaRPr lang="en-GB" sz="1100" b="1">
                        <a:effectLst/>
                        <a:latin typeface="Arial" panose="020B0604020202020204" pitchFamily="34" charset="0"/>
                        <a:ea typeface="Calibri" panose="020F0502020204030204" pitchFamily="34" charset="0"/>
                        <a:cs typeface="Times New Roman" panose="02020603050405020304" pitchFamily="18" charset="0"/>
                      </a:endParaRPr>
                    </a:p>
                  </a:txBody>
                  <a:tcPr marL="68576" marR="68576" marT="0" marB="0"/>
                </a:tc>
                <a:tc>
                  <a:txBody>
                    <a:bodyPr/>
                    <a:lstStyle/>
                    <a:p>
                      <a:pPr algn="ctr">
                        <a:lnSpc>
                          <a:spcPct val="107000"/>
                        </a:lnSpc>
                        <a:spcAft>
                          <a:spcPts val="600"/>
                        </a:spcAft>
                      </a:pPr>
                      <a:r>
                        <a:rPr lang="en-GB" sz="1100" b="1">
                          <a:effectLst/>
                        </a:rPr>
                        <a:t>127</a:t>
                      </a:r>
                      <a:endParaRPr lang="en-GB" sz="1100" b="1">
                        <a:effectLst/>
                        <a:latin typeface="Arial" panose="020B0604020202020204" pitchFamily="34" charset="0"/>
                        <a:ea typeface="Calibri" panose="020F0502020204030204" pitchFamily="34" charset="0"/>
                        <a:cs typeface="Times New Roman" panose="02020603050405020304" pitchFamily="18" charset="0"/>
                      </a:endParaRPr>
                    </a:p>
                  </a:txBody>
                  <a:tcPr marL="68576" marR="68576" marT="0" marB="0"/>
                </a:tc>
                <a:tc>
                  <a:txBody>
                    <a:bodyPr/>
                    <a:lstStyle/>
                    <a:p>
                      <a:pPr algn="ctr">
                        <a:lnSpc>
                          <a:spcPct val="107000"/>
                        </a:lnSpc>
                        <a:spcAft>
                          <a:spcPts val="600"/>
                        </a:spcAft>
                      </a:pPr>
                      <a:r>
                        <a:rPr lang="en-GB" sz="1100" b="1">
                          <a:effectLst/>
                        </a:rPr>
                        <a:t>10</a:t>
                      </a:r>
                      <a:endParaRPr lang="en-GB" sz="1100" b="1">
                        <a:effectLst/>
                        <a:latin typeface="Arial" panose="020B0604020202020204" pitchFamily="34" charset="0"/>
                        <a:ea typeface="Calibri" panose="020F0502020204030204" pitchFamily="34" charset="0"/>
                        <a:cs typeface="Times New Roman" panose="02020603050405020304" pitchFamily="18" charset="0"/>
                      </a:endParaRPr>
                    </a:p>
                  </a:txBody>
                  <a:tcPr marL="68576" marR="68576" marT="0" marB="0"/>
                </a:tc>
                <a:tc>
                  <a:txBody>
                    <a:bodyPr/>
                    <a:lstStyle/>
                    <a:p>
                      <a:pPr algn="ctr">
                        <a:lnSpc>
                          <a:spcPct val="107000"/>
                        </a:lnSpc>
                        <a:spcAft>
                          <a:spcPts val="600"/>
                        </a:spcAft>
                      </a:pPr>
                      <a:r>
                        <a:rPr lang="en-GB" sz="1100" b="1" dirty="0">
                          <a:effectLst/>
                        </a:rPr>
                        <a:t>180</a:t>
                      </a:r>
                      <a:endParaRPr lang="en-GB" sz="1100" b="1" dirty="0">
                        <a:effectLst/>
                        <a:latin typeface="Arial" panose="020B0604020202020204" pitchFamily="34" charset="0"/>
                        <a:ea typeface="Calibri" panose="020F0502020204030204" pitchFamily="34" charset="0"/>
                        <a:cs typeface="Times New Roman" panose="02020603050405020304" pitchFamily="18" charset="0"/>
                      </a:endParaRPr>
                    </a:p>
                  </a:txBody>
                  <a:tcPr marL="68576" marR="68576" marT="0" marB="0"/>
                </a:tc>
                <a:tc>
                  <a:txBody>
                    <a:bodyPr/>
                    <a:lstStyle/>
                    <a:p>
                      <a:pPr algn="ctr">
                        <a:lnSpc>
                          <a:spcPct val="107000"/>
                        </a:lnSpc>
                        <a:spcAft>
                          <a:spcPts val="600"/>
                        </a:spcAft>
                      </a:pPr>
                      <a:r>
                        <a:rPr lang="en-GB" sz="1100" b="1">
                          <a:effectLst/>
                        </a:rPr>
                        <a:t>  5</a:t>
                      </a:r>
                      <a:endParaRPr lang="en-GB" sz="1100" b="1">
                        <a:effectLst/>
                        <a:latin typeface="Arial" panose="020B0604020202020204" pitchFamily="34" charset="0"/>
                        <a:ea typeface="Calibri" panose="020F0502020204030204" pitchFamily="34" charset="0"/>
                        <a:cs typeface="Times New Roman" panose="02020603050405020304" pitchFamily="18" charset="0"/>
                      </a:endParaRPr>
                    </a:p>
                  </a:txBody>
                  <a:tcPr marL="68576" marR="68576" marT="0" marB="0"/>
                </a:tc>
                <a:extLst>
                  <a:ext uri="{0D108BD9-81ED-4DB2-BD59-A6C34878D82A}">
                    <a16:rowId xmlns:a16="http://schemas.microsoft.com/office/drawing/2014/main" val="127038689"/>
                  </a:ext>
                </a:extLst>
              </a:tr>
              <a:tr h="317032">
                <a:tc>
                  <a:txBody>
                    <a:bodyPr/>
                    <a:lstStyle/>
                    <a:p>
                      <a:pPr>
                        <a:lnSpc>
                          <a:spcPct val="107000"/>
                        </a:lnSpc>
                        <a:spcAft>
                          <a:spcPts val="600"/>
                        </a:spcAft>
                      </a:pPr>
                      <a:r>
                        <a:rPr lang="en-GB" sz="1100" b="1">
                          <a:effectLst/>
                        </a:rPr>
                        <a:t>Best supportive care </a:t>
                      </a:r>
                      <a:endParaRPr lang="en-GB" sz="1100" b="1">
                        <a:effectLst/>
                        <a:latin typeface="Arial" panose="020B0604020202020204" pitchFamily="34" charset="0"/>
                        <a:ea typeface="Calibri" panose="020F0502020204030204" pitchFamily="34" charset="0"/>
                        <a:cs typeface="Times New Roman" panose="02020603050405020304" pitchFamily="18" charset="0"/>
                      </a:endParaRPr>
                    </a:p>
                  </a:txBody>
                  <a:tcPr marL="68576" marR="68576" marT="0" marB="0"/>
                </a:tc>
                <a:tc>
                  <a:txBody>
                    <a:bodyPr/>
                    <a:lstStyle/>
                    <a:p>
                      <a:pPr algn="ctr">
                        <a:lnSpc>
                          <a:spcPct val="107000"/>
                        </a:lnSpc>
                        <a:spcAft>
                          <a:spcPts val="600"/>
                        </a:spcAft>
                      </a:pPr>
                      <a:r>
                        <a:rPr lang="en-GB" sz="1100" b="1">
                          <a:effectLst/>
                        </a:rPr>
                        <a:t>756</a:t>
                      </a:r>
                      <a:endParaRPr lang="en-GB" sz="1100" b="1">
                        <a:effectLst/>
                        <a:latin typeface="Arial" panose="020B0604020202020204" pitchFamily="34" charset="0"/>
                        <a:ea typeface="Calibri" panose="020F0502020204030204" pitchFamily="34" charset="0"/>
                        <a:cs typeface="Times New Roman" panose="02020603050405020304" pitchFamily="18" charset="0"/>
                      </a:endParaRPr>
                    </a:p>
                  </a:txBody>
                  <a:tcPr marL="68576" marR="68576" marT="0" marB="0"/>
                </a:tc>
                <a:tc>
                  <a:txBody>
                    <a:bodyPr/>
                    <a:lstStyle/>
                    <a:p>
                      <a:pPr algn="ctr">
                        <a:lnSpc>
                          <a:spcPct val="107000"/>
                        </a:lnSpc>
                        <a:spcAft>
                          <a:spcPts val="600"/>
                        </a:spcAft>
                      </a:pPr>
                      <a:r>
                        <a:rPr lang="en-GB" sz="1100" b="1">
                          <a:effectLst/>
                        </a:rPr>
                        <a:t>29</a:t>
                      </a:r>
                      <a:endParaRPr lang="en-GB" sz="1100" b="1">
                        <a:effectLst/>
                        <a:latin typeface="Arial" panose="020B0604020202020204" pitchFamily="34" charset="0"/>
                        <a:ea typeface="Calibri" panose="020F0502020204030204" pitchFamily="34" charset="0"/>
                        <a:cs typeface="Times New Roman" panose="02020603050405020304" pitchFamily="18" charset="0"/>
                      </a:endParaRPr>
                    </a:p>
                  </a:txBody>
                  <a:tcPr marL="68576" marR="68576" marT="0" marB="0"/>
                </a:tc>
                <a:tc>
                  <a:txBody>
                    <a:bodyPr/>
                    <a:lstStyle/>
                    <a:p>
                      <a:pPr algn="ctr">
                        <a:lnSpc>
                          <a:spcPct val="107000"/>
                        </a:lnSpc>
                        <a:spcAft>
                          <a:spcPts val="600"/>
                        </a:spcAft>
                      </a:pPr>
                      <a:r>
                        <a:rPr lang="en-GB" sz="1100" b="1">
                          <a:effectLst/>
                        </a:rPr>
                        <a:t>282</a:t>
                      </a:r>
                      <a:endParaRPr lang="en-GB" sz="1100" b="1">
                        <a:effectLst/>
                        <a:latin typeface="Arial" panose="020B0604020202020204" pitchFamily="34" charset="0"/>
                        <a:ea typeface="Calibri" panose="020F0502020204030204" pitchFamily="34" charset="0"/>
                        <a:cs typeface="Times New Roman" panose="02020603050405020304" pitchFamily="18" charset="0"/>
                      </a:endParaRPr>
                    </a:p>
                  </a:txBody>
                  <a:tcPr marL="68576" marR="68576" marT="0" marB="0"/>
                </a:tc>
                <a:tc>
                  <a:txBody>
                    <a:bodyPr/>
                    <a:lstStyle/>
                    <a:p>
                      <a:pPr algn="ctr">
                        <a:lnSpc>
                          <a:spcPct val="107000"/>
                        </a:lnSpc>
                        <a:spcAft>
                          <a:spcPts val="600"/>
                        </a:spcAft>
                      </a:pPr>
                      <a:r>
                        <a:rPr lang="en-GB" sz="1100" b="1">
                          <a:effectLst/>
                        </a:rPr>
                        <a:t>32</a:t>
                      </a:r>
                      <a:endParaRPr lang="en-GB" sz="1100" b="1">
                        <a:effectLst/>
                        <a:latin typeface="Arial" panose="020B0604020202020204" pitchFamily="34" charset="0"/>
                        <a:ea typeface="Calibri" panose="020F0502020204030204" pitchFamily="34" charset="0"/>
                        <a:cs typeface="Times New Roman" panose="02020603050405020304" pitchFamily="18" charset="0"/>
                      </a:endParaRPr>
                    </a:p>
                  </a:txBody>
                  <a:tcPr marL="68576" marR="68576" marT="0" marB="0"/>
                </a:tc>
                <a:tc>
                  <a:txBody>
                    <a:bodyPr/>
                    <a:lstStyle/>
                    <a:p>
                      <a:pPr algn="ctr">
                        <a:lnSpc>
                          <a:spcPct val="107000"/>
                        </a:lnSpc>
                        <a:spcAft>
                          <a:spcPts val="600"/>
                        </a:spcAft>
                      </a:pPr>
                      <a:r>
                        <a:rPr lang="en-GB" sz="1100" b="1">
                          <a:effectLst/>
                        </a:rPr>
                        <a:t>1,192</a:t>
                      </a:r>
                      <a:endParaRPr lang="en-GB" sz="1100" b="1">
                        <a:effectLst/>
                        <a:latin typeface="Arial" panose="020B0604020202020204" pitchFamily="34" charset="0"/>
                        <a:ea typeface="Calibri" panose="020F0502020204030204" pitchFamily="34" charset="0"/>
                        <a:cs typeface="Times New Roman" panose="02020603050405020304" pitchFamily="18" charset="0"/>
                      </a:endParaRPr>
                    </a:p>
                  </a:txBody>
                  <a:tcPr marL="68576" marR="68576" marT="0" marB="0"/>
                </a:tc>
                <a:tc>
                  <a:txBody>
                    <a:bodyPr/>
                    <a:lstStyle/>
                    <a:p>
                      <a:pPr algn="ctr">
                        <a:lnSpc>
                          <a:spcPct val="107000"/>
                        </a:lnSpc>
                        <a:spcAft>
                          <a:spcPts val="600"/>
                        </a:spcAft>
                      </a:pPr>
                      <a:r>
                        <a:rPr lang="en-GB" sz="1100" b="1">
                          <a:effectLst/>
                        </a:rPr>
                        <a:t>29</a:t>
                      </a:r>
                      <a:endParaRPr lang="en-GB" sz="1100" b="1">
                        <a:effectLst/>
                        <a:latin typeface="Arial" panose="020B0604020202020204" pitchFamily="34" charset="0"/>
                        <a:ea typeface="Calibri" panose="020F0502020204030204" pitchFamily="34" charset="0"/>
                        <a:cs typeface="Times New Roman" panose="02020603050405020304" pitchFamily="18" charset="0"/>
                      </a:endParaRPr>
                    </a:p>
                  </a:txBody>
                  <a:tcPr marL="68576" marR="68576" marT="0" marB="0"/>
                </a:tc>
                <a:tc>
                  <a:txBody>
                    <a:bodyPr/>
                    <a:lstStyle/>
                    <a:p>
                      <a:pPr algn="ctr">
                        <a:lnSpc>
                          <a:spcPct val="107000"/>
                        </a:lnSpc>
                        <a:spcAft>
                          <a:spcPts val="600"/>
                        </a:spcAft>
                      </a:pPr>
                      <a:r>
                        <a:rPr lang="en-GB" sz="1100" b="1">
                          <a:effectLst/>
                        </a:rPr>
                        <a:t>399</a:t>
                      </a:r>
                      <a:endParaRPr lang="en-GB" sz="1100" b="1">
                        <a:effectLst/>
                        <a:latin typeface="Arial" panose="020B0604020202020204" pitchFamily="34" charset="0"/>
                        <a:ea typeface="Calibri" panose="020F0502020204030204" pitchFamily="34" charset="0"/>
                        <a:cs typeface="Times New Roman" panose="02020603050405020304" pitchFamily="18" charset="0"/>
                      </a:endParaRPr>
                    </a:p>
                  </a:txBody>
                  <a:tcPr marL="68576" marR="68576" marT="0" marB="0"/>
                </a:tc>
                <a:tc>
                  <a:txBody>
                    <a:bodyPr/>
                    <a:lstStyle/>
                    <a:p>
                      <a:pPr algn="ctr">
                        <a:lnSpc>
                          <a:spcPct val="107000"/>
                        </a:lnSpc>
                        <a:spcAft>
                          <a:spcPts val="600"/>
                        </a:spcAft>
                      </a:pPr>
                      <a:r>
                        <a:rPr lang="en-GB" sz="1100" b="1">
                          <a:effectLst/>
                        </a:rPr>
                        <a:t>32</a:t>
                      </a:r>
                      <a:endParaRPr lang="en-GB" sz="1100" b="1">
                        <a:effectLst/>
                        <a:latin typeface="Arial" panose="020B0604020202020204" pitchFamily="34" charset="0"/>
                        <a:ea typeface="Calibri" panose="020F0502020204030204" pitchFamily="34" charset="0"/>
                        <a:cs typeface="Times New Roman" panose="02020603050405020304" pitchFamily="18" charset="0"/>
                      </a:endParaRPr>
                    </a:p>
                  </a:txBody>
                  <a:tcPr marL="68576" marR="68576" marT="0" marB="0"/>
                </a:tc>
                <a:tc>
                  <a:txBody>
                    <a:bodyPr/>
                    <a:lstStyle/>
                    <a:p>
                      <a:pPr algn="ctr">
                        <a:lnSpc>
                          <a:spcPct val="107000"/>
                        </a:lnSpc>
                        <a:spcAft>
                          <a:spcPts val="600"/>
                        </a:spcAft>
                      </a:pPr>
                      <a:r>
                        <a:rPr lang="en-GB" sz="1100" b="1" dirty="0">
                          <a:effectLst/>
                        </a:rPr>
                        <a:t>1,774</a:t>
                      </a:r>
                      <a:endParaRPr lang="en-GB" sz="1100" b="1" dirty="0">
                        <a:effectLst/>
                        <a:latin typeface="Arial" panose="020B0604020202020204" pitchFamily="34" charset="0"/>
                        <a:ea typeface="Calibri" panose="020F0502020204030204" pitchFamily="34" charset="0"/>
                        <a:cs typeface="Times New Roman" panose="02020603050405020304" pitchFamily="18" charset="0"/>
                      </a:endParaRPr>
                    </a:p>
                  </a:txBody>
                  <a:tcPr marL="68576" marR="68576" marT="0" marB="0"/>
                </a:tc>
                <a:tc>
                  <a:txBody>
                    <a:bodyPr/>
                    <a:lstStyle/>
                    <a:p>
                      <a:pPr algn="ctr">
                        <a:lnSpc>
                          <a:spcPct val="107000"/>
                        </a:lnSpc>
                        <a:spcAft>
                          <a:spcPts val="600"/>
                        </a:spcAft>
                      </a:pPr>
                      <a:r>
                        <a:rPr lang="en-GB" sz="1100" b="1" dirty="0">
                          <a:effectLst/>
                        </a:rPr>
                        <a:t>48</a:t>
                      </a:r>
                      <a:endParaRPr lang="en-GB" sz="1100" b="1" dirty="0">
                        <a:effectLst/>
                        <a:latin typeface="Arial" panose="020B0604020202020204" pitchFamily="34" charset="0"/>
                        <a:ea typeface="Calibri" panose="020F0502020204030204" pitchFamily="34" charset="0"/>
                        <a:cs typeface="Times New Roman" panose="02020603050405020304" pitchFamily="18" charset="0"/>
                      </a:endParaRPr>
                    </a:p>
                  </a:txBody>
                  <a:tcPr marL="68576" marR="68576" marT="0" marB="0"/>
                </a:tc>
                <a:extLst>
                  <a:ext uri="{0D108BD9-81ED-4DB2-BD59-A6C34878D82A}">
                    <a16:rowId xmlns:a16="http://schemas.microsoft.com/office/drawing/2014/main" val="1812826615"/>
                  </a:ext>
                </a:extLst>
              </a:tr>
              <a:tr h="317032">
                <a:tc>
                  <a:txBody>
                    <a:bodyPr/>
                    <a:lstStyle/>
                    <a:p>
                      <a:pPr>
                        <a:lnSpc>
                          <a:spcPct val="107000"/>
                        </a:lnSpc>
                        <a:spcAft>
                          <a:spcPts val="600"/>
                        </a:spcAft>
                      </a:pPr>
                      <a:r>
                        <a:rPr lang="en-GB" sz="1100" b="1">
                          <a:effectLst/>
                        </a:rPr>
                        <a:t>Total </a:t>
                      </a:r>
                      <a:endParaRPr lang="en-GB" sz="1100" b="1">
                        <a:effectLst/>
                        <a:latin typeface="Arial" panose="020B0604020202020204" pitchFamily="34" charset="0"/>
                        <a:ea typeface="Calibri" panose="020F0502020204030204" pitchFamily="34" charset="0"/>
                        <a:cs typeface="Times New Roman" panose="02020603050405020304" pitchFamily="18" charset="0"/>
                      </a:endParaRPr>
                    </a:p>
                  </a:txBody>
                  <a:tcPr marL="68576" marR="68576" marT="0" marB="0"/>
                </a:tc>
                <a:tc>
                  <a:txBody>
                    <a:bodyPr/>
                    <a:lstStyle/>
                    <a:p>
                      <a:pPr algn="ctr">
                        <a:lnSpc>
                          <a:spcPct val="107000"/>
                        </a:lnSpc>
                        <a:spcAft>
                          <a:spcPts val="600"/>
                        </a:spcAft>
                      </a:pPr>
                      <a:r>
                        <a:rPr lang="en-GB" sz="1100" b="1">
                          <a:effectLst/>
                        </a:rPr>
                        <a:t>2,636</a:t>
                      </a:r>
                      <a:endParaRPr lang="en-GB" sz="1100" b="1">
                        <a:effectLst/>
                        <a:latin typeface="Arial" panose="020B0604020202020204" pitchFamily="34" charset="0"/>
                        <a:ea typeface="Calibri" panose="020F0502020204030204" pitchFamily="34" charset="0"/>
                        <a:cs typeface="Times New Roman" panose="02020603050405020304" pitchFamily="18" charset="0"/>
                      </a:endParaRPr>
                    </a:p>
                  </a:txBody>
                  <a:tcPr marL="68576" marR="68576" marT="0" marB="0"/>
                </a:tc>
                <a:tc>
                  <a:txBody>
                    <a:bodyPr/>
                    <a:lstStyle/>
                    <a:p>
                      <a:pPr algn="ctr">
                        <a:lnSpc>
                          <a:spcPct val="107000"/>
                        </a:lnSpc>
                        <a:spcAft>
                          <a:spcPts val="600"/>
                        </a:spcAft>
                      </a:pPr>
                      <a:r>
                        <a:rPr lang="en-GB" sz="1100" b="1">
                          <a:effectLst/>
                        </a:rPr>
                        <a:t>100</a:t>
                      </a:r>
                      <a:endParaRPr lang="en-GB" sz="1100" b="1">
                        <a:effectLst/>
                        <a:latin typeface="Arial" panose="020B0604020202020204" pitchFamily="34" charset="0"/>
                        <a:ea typeface="Calibri" panose="020F0502020204030204" pitchFamily="34" charset="0"/>
                        <a:cs typeface="Times New Roman" panose="02020603050405020304" pitchFamily="18" charset="0"/>
                      </a:endParaRPr>
                    </a:p>
                  </a:txBody>
                  <a:tcPr marL="68576" marR="68576" marT="0" marB="0"/>
                </a:tc>
                <a:tc>
                  <a:txBody>
                    <a:bodyPr/>
                    <a:lstStyle/>
                    <a:p>
                      <a:pPr algn="ctr">
                        <a:lnSpc>
                          <a:spcPct val="107000"/>
                        </a:lnSpc>
                        <a:spcAft>
                          <a:spcPts val="600"/>
                        </a:spcAft>
                      </a:pPr>
                      <a:r>
                        <a:rPr lang="en-GB" sz="1100" b="1">
                          <a:effectLst/>
                        </a:rPr>
                        <a:t>876</a:t>
                      </a:r>
                      <a:endParaRPr lang="en-GB" sz="1100" b="1">
                        <a:effectLst/>
                        <a:latin typeface="Arial" panose="020B0604020202020204" pitchFamily="34" charset="0"/>
                        <a:ea typeface="Calibri" panose="020F0502020204030204" pitchFamily="34" charset="0"/>
                        <a:cs typeface="Times New Roman" panose="02020603050405020304" pitchFamily="18" charset="0"/>
                      </a:endParaRPr>
                    </a:p>
                  </a:txBody>
                  <a:tcPr marL="68576" marR="68576" marT="0" marB="0"/>
                </a:tc>
                <a:tc>
                  <a:txBody>
                    <a:bodyPr/>
                    <a:lstStyle/>
                    <a:p>
                      <a:pPr algn="ctr">
                        <a:lnSpc>
                          <a:spcPct val="107000"/>
                        </a:lnSpc>
                        <a:spcAft>
                          <a:spcPts val="600"/>
                        </a:spcAft>
                      </a:pPr>
                      <a:r>
                        <a:rPr lang="en-GB" sz="1100" b="1">
                          <a:effectLst/>
                        </a:rPr>
                        <a:t>100</a:t>
                      </a:r>
                      <a:endParaRPr lang="en-GB" sz="1100" b="1">
                        <a:effectLst/>
                        <a:latin typeface="Arial" panose="020B0604020202020204" pitchFamily="34" charset="0"/>
                        <a:ea typeface="Calibri" panose="020F0502020204030204" pitchFamily="34" charset="0"/>
                        <a:cs typeface="Times New Roman" panose="02020603050405020304" pitchFamily="18" charset="0"/>
                      </a:endParaRPr>
                    </a:p>
                  </a:txBody>
                  <a:tcPr marL="68576" marR="68576" marT="0" marB="0"/>
                </a:tc>
                <a:tc>
                  <a:txBody>
                    <a:bodyPr/>
                    <a:lstStyle/>
                    <a:p>
                      <a:pPr algn="ctr">
                        <a:lnSpc>
                          <a:spcPct val="107000"/>
                        </a:lnSpc>
                        <a:spcAft>
                          <a:spcPts val="600"/>
                        </a:spcAft>
                      </a:pPr>
                      <a:r>
                        <a:rPr lang="en-GB" sz="1100" b="1">
                          <a:effectLst/>
                        </a:rPr>
                        <a:t>4,131</a:t>
                      </a:r>
                      <a:endParaRPr lang="en-GB" sz="1100" b="1">
                        <a:effectLst/>
                        <a:latin typeface="Arial" panose="020B0604020202020204" pitchFamily="34" charset="0"/>
                        <a:ea typeface="Calibri" panose="020F0502020204030204" pitchFamily="34" charset="0"/>
                        <a:cs typeface="Times New Roman" panose="02020603050405020304" pitchFamily="18" charset="0"/>
                      </a:endParaRPr>
                    </a:p>
                  </a:txBody>
                  <a:tcPr marL="68576" marR="68576" marT="0" marB="0"/>
                </a:tc>
                <a:tc>
                  <a:txBody>
                    <a:bodyPr/>
                    <a:lstStyle/>
                    <a:p>
                      <a:pPr algn="ctr">
                        <a:lnSpc>
                          <a:spcPct val="107000"/>
                        </a:lnSpc>
                        <a:spcAft>
                          <a:spcPts val="600"/>
                        </a:spcAft>
                      </a:pPr>
                      <a:r>
                        <a:rPr lang="en-GB" sz="1100" b="1">
                          <a:effectLst/>
                        </a:rPr>
                        <a:t>100</a:t>
                      </a:r>
                      <a:endParaRPr lang="en-GB" sz="1100" b="1">
                        <a:effectLst/>
                        <a:latin typeface="Arial" panose="020B0604020202020204" pitchFamily="34" charset="0"/>
                        <a:ea typeface="Calibri" panose="020F0502020204030204" pitchFamily="34" charset="0"/>
                        <a:cs typeface="Times New Roman" panose="02020603050405020304" pitchFamily="18" charset="0"/>
                      </a:endParaRPr>
                    </a:p>
                  </a:txBody>
                  <a:tcPr marL="68576" marR="68576" marT="0" marB="0"/>
                </a:tc>
                <a:tc>
                  <a:txBody>
                    <a:bodyPr/>
                    <a:lstStyle/>
                    <a:p>
                      <a:pPr algn="ctr">
                        <a:lnSpc>
                          <a:spcPct val="107000"/>
                        </a:lnSpc>
                        <a:spcAft>
                          <a:spcPts val="600"/>
                        </a:spcAft>
                      </a:pPr>
                      <a:r>
                        <a:rPr lang="en-GB" sz="1100" b="1">
                          <a:effectLst/>
                        </a:rPr>
                        <a:t>1,259</a:t>
                      </a:r>
                      <a:endParaRPr lang="en-GB" sz="1100" b="1">
                        <a:effectLst/>
                        <a:latin typeface="Arial" panose="020B0604020202020204" pitchFamily="34" charset="0"/>
                        <a:ea typeface="Calibri" panose="020F0502020204030204" pitchFamily="34" charset="0"/>
                        <a:cs typeface="Times New Roman" panose="02020603050405020304" pitchFamily="18" charset="0"/>
                      </a:endParaRPr>
                    </a:p>
                  </a:txBody>
                  <a:tcPr marL="68576" marR="68576" marT="0" marB="0"/>
                </a:tc>
                <a:tc>
                  <a:txBody>
                    <a:bodyPr/>
                    <a:lstStyle/>
                    <a:p>
                      <a:pPr algn="ctr">
                        <a:lnSpc>
                          <a:spcPct val="107000"/>
                        </a:lnSpc>
                        <a:spcAft>
                          <a:spcPts val="600"/>
                        </a:spcAft>
                      </a:pPr>
                      <a:r>
                        <a:rPr lang="en-GB" sz="1100" b="1">
                          <a:effectLst/>
                        </a:rPr>
                        <a:t>100</a:t>
                      </a:r>
                      <a:endParaRPr lang="en-GB" sz="1100" b="1">
                        <a:effectLst/>
                        <a:latin typeface="Arial" panose="020B0604020202020204" pitchFamily="34" charset="0"/>
                        <a:ea typeface="Calibri" panose="020F0502020204030204" pitchFamily="34" charset="0"/>
                        <a:cs typeface="Times New Roman" panose="02020603050405020304" pitchFamily="18" charset="0"/>
                      </a:endParaRPr>
                    </a:p>
                  </a:txBody>
                  <a:tcPr marL="68576" marR="68576" marT="0" marB="0"/>
                </a:tc>
                <a:tc>
                  <a:txBody>
                    <a:bodyPr/>
                    <a:lstStyle/>
                    <a:p>
                      <a:pPr algn="ctr">
                        <a:lnSpc>
                          <a:spcPct val="107000"/>
                        </a:lnSpc>
                        <a:spcAft>
                          <a:spcPts val="600"/>
                        </a:spcAft>
                      </a:pPr>
                      <a:r>
                        <a:rPr lang="en-GB" sz="1100" b="1">
                          <a:effectLst/>
                        </a:rPr>
                        <a:t>3,698</a:t>
                      </a:r>
                      <a:endParaRPr lang="en-GB" sz="1100" b="1">
                        <a:effectLst/>
                        <a:latin typeface="Arial" panose="020B0604020202020204" pitchFamily="34" charset="0"/>
                        <a:ea typeface="Calibri" panose="020F0502020204030204" pitchFamily="34" charset="0"/>
                        <a:cs typeface="Times New Roman" panose="02020603050405020304" pitchFamily="18" charset="0"/>
                      </a:endParaRPr>
                    </a:p>
                  </a:txBody>
                  <a:tcPr marL="68576" marR="68576" marT="0" marB="0"/>
                </a:tc>
                <a:tc>
                  <a:txBody>
                    <a:bodyPr/>
                    <a:lstStyle/>
                    <a:p>
                      <a:pPr algn="ctr">
                        <a:lnSpc>
                          <a:spcPct val="107000"/>
                        </a:lnSpc>
                        <a:spcAft>
                          <a:spcPts val="600"/>
                        </a:spcAft>
                      </a:pPr>
                      <a:r>
                        <a:rPr lang="en-GB" sz="1100" b="1" dirty="0">
                          <a:effectLst/>
                        </a:rPr>
                        <a:t>100</a:t>
                      </a:r>
                      <a:endParaRPr lang="en-GB" sz="1100" b="1" dirty="0">
                        <a:effectLst/>
                        <a:latin typeface="Arial" panose="020B0604020202020204" pitchFamily="34" charset="0"/>
                        <a:ea typeface="Calibri" panose="020F0502020204030204" pitchFamily="34" charset="0"/>
                        <a:cs typeface="Times New Roman" panose="02020603050405020304" pitchFamily="18" charset="0"/>
                      </a:endParaRPr>
                    </a:p>
                  </a:txBody>
                  <a:tcPr marL="68576" marR="68576" marT="0" marB="0"/>
                </a:tc>
                <a:extLst>
                  <a:ext uri="{0D108BD9-81ED-4DB2-BD59-A6C34878D82A}">
                    <a16:rowId xmlns:a16="http://schemas.microsoft.com/office/drawing/2014/main" val="3786332817"/>
                  </a:ext>
                </a:extLst>
              </a:tr>
              <a:tr h="317032">
                <a:tc>
                  <a:txBody>
                    <a:bodyPr/>
                    <a:lstStyle/>
                    <a:p>
                      <a:pPr>
                        <a:lnSpc>
                          <a:spcPct val="107000"/>
                        </a:lnSpc>
                        <a:spcAft>
                          <a:spcPts val="600"/>
                        </a:spcAft>
                      </a:pPr>
                      <a:r>
                        <a:rPr lang="en-GB" sz="1100" b="1">
                          <a:effectLst/>
                        </a:rPr>
                        <a:t>    Missing </a:t>
                      </a:r>
                      <a:endParaRPr lang="en-GB" sz="1100" b="1">
                        <a:effectLst/>
                        <a:latin typeface="Arial" panose="020B0604020202020204" pitchFamily="34" charset="0"/>
                        <a:ea typeface="Calibri" panose="020F0502020204030204" pitchFamily="34" charset="0"/>
                        <a:cs typeface="Times New Roman" panose="02020603050405020304" pitchFamily="18" charset="0"/>
                      </a:endParaRPr>
                    </a:p>
                  </a:txBody>
                  <a:tcPr marL="68576" marR="68576" marT="0" marB="0"/>
                </a:tc>
                <a:tc>
                  <a:txBody>
                    <a:bodyPr/>
                    <a:lstStyle/>
                    <a:p>
                      <a:pPr algn="r">
                        <a:lnSpc>
                          <a:spcPct val="107000"/>
                        </a:lnSpc>
                        <a:spcAft>
                          <a:spcPts val="600"/>
                        </a:spcAft>
                      </a:pPr>
                      <a:r>
                        <a:rPr lang="en-GB" sz="1100" b="1" dirty="0">
                          <a:effectLst/>
                        </a:rPr>
                        <a:t>93</a:t>
                      </a:r>
                      <a:endParaRPr lang="en-GB" sz="1100" b="1" dirty="0">
                        <a:effectLst/>
                        <a:latin typeface="Arial" panose="020B0604020202020204" pitchFamily="34" charset="0"/>
                        <a:ea typeface="Calibri" panose="020F0502020204030204" pitchFamily="34" charset="0"/>
                        <a:cs typeface="Times New Roman" panose="02020603050405020304" pitchFamily="18" charset="0"/>
                      </a:endParaRPr>
                    </a:p>
                  </a:txBody>
                  <a:tcPr marL="68576" marR="68576" marT="0" marB="0"/>
                </a:tc>
                <a:tc>
                  <a:txBody>
                    <a:bodyPr/>
                    <a:lstStyle/>
                    <a:p>
                      <a:endParaRPr lang="en-GB" sz="1100" b="1">
                        <a:effectLst/>
                        <a:latin typeface="Calibri" panose="020F0502020204030204" pitchFamily="34" charset="0"/>
                      </a:endParaRPr>
                    </a:p>
                  </a:txBody>
                  <a:tcPr marL="68576" marR="68576" marT="0" marB="0"/>
                </a:tc>
                <a:tc>
                  <a:txBody>
                    <a:bodyPr/>
                    <a:lstStyle/>
                    <a:p>
                      <a:pPr algn="r">
                        <a:lnSpc>
                          <a:spcPct val="107000"/>
                        </a:lnSpc>
                        <a:spcAft>
                          <a:spcPts val="600"/>
                        </a:spcAft>
                      </a:pPr>
                      <a:r>
                        <a:rPr lang="en-GB" sz="1100" b="1">
                          <a:effectLst/>
                        </a:rPr>
                        <a:t>41</a:t>
                      </a:r>
                      <a:endParaRPr lang="en-GB" sz="1100" b="1">
                        <a:effectLst/>
                        <a:latin typeface="Arial" panose="020B0604020202020204" pitchFamily="34" charset="0"/>
                        <a:ea typeface="Calibri" panose="020F0502020204030204" pitchFamily="34" charset="0"/>
                        <a:cs typeface="Times New Roman" panose="02020603050405020304" pitchFamily="18" charset="0"/>
                      </a:endParaRPr>
                    </a:p>
                  </a:txBody>
                  <a:tcPr marL="68576" marR="68576" marT="0" marB="0"/>
                </a:tc>
                <a:tc>
                  <a:txBody>
                    <a:bodyPr/>
                    <a:lstStyle/>
                    <a:p>
                      <a:endParaRPr lang="en-GB" sz="1100" b="1">
                        <a:effectLst/>
                        <a:latin typeface="Calibri" panose="020F0502020204030204" pitchFamily="34" charset="0"/>
                      </a:endParaRPr>
                    </a:p>
                  </a:txBody>
                  <a:tcPr marL="68576" marR="68576" marT="0" marB="0"/>
                </a:tc>
                <a:tc>
                  <a:txBody>
                    <a:bodyPr/>
                    <a:lstStyle/>
                    <a:p>
                      <a:pPr algn="r">
                        <a:lnSpc>
                          <a:spcPct val="107000"/>
                        </a:lnSpc>
                        <a:spcAft>
                          <a:spcPts val="600"/>
                        </a:spcAft>
                      </a:pPr>
                      <a:r>
                        <a:rPr lang="en-GB" sz="1100" b="1">
                          <a:effectLst/>
                        </a:rPr>
                        <a:t>160</a:t>
                      </a:r>
                      <a:endParaRPr lang="en-GB" sz="1100" b="1">
                        <a:effectLst/>
                        <a:latin typeface="Arial" panose="020B0604020202020204" pitchFamily="34" charset="0"/>
                        <a:ea typeface="Calibri" panose="020F0502020204030204" pitchFamily="34" charset="0"/>
                        <a:cs typeface="Times New Roman" panose="02020603050405020304" pitchFamily="18" charset="0"/>
                      </a:endParaRPr>
                    </a:p>
                  </a:txBody>
                  <a:tcPr marL="68576" marR="68576" marT="0" marB="0"/>
                </a:tc>
                <a:tc>
                  <a:txBody>
                    <a:bodyPr/>
                    <a:lstStyle/>
                    <a:p>
                      <a:endParaRPr lang="en-GB" sz="1100" b="1">
                        <a:effectLst/>
                        <a:latin typeface="Calibri" panose="020F0502020204030204" pitchFamily="34" charset="0"/>
                      </a:endParaRPr>
                    </a:p>
                  </a:txBody>
                  <a:tcPr marL="68576" marR="68576" marT="0" marB="0"/>
                </a:tc>
                <a:tc>
                  <a:txBody>
                    <a:bodyPr/>
                    <a:lstStyle/>
                    <a:p>
                      <a:pPr algn="r">
                        <a:lnSpc>
                          <a:spcPct val="107000"/>
                        </a:lnSpc>
                        <a:spcAft>
                          <a:spcPts val="600"/>
                        </a:spcAft>
                      </a:pPr>
                      <a:r>
                        <a:rPr lang="en-GB" sz="1100" b="1">
                          <a:effectLst/>
                        </a:rPr>
                        <a:t>54</a:t>
                      </a:r>
                      <a:endParaRPr lang="en-GB" sz="1100" b="1">
                        <a:effectLst/>
                        <a:latin typeface="Arial" panose="020B0604020202020204" pitchFamily="34" charset="0"/>
                        <a:ea typeface="Calibri" panose="020F0502020204030204" pitchFamily="34" charset="0"/>
                        <a:cs typeface="Times New Roman" panose="02020603050405020304" pitchFamily="18" charset="0"/>
                      </a:endParaRPr>
                    </a:p>
                  </a:txBody>
                  <a:tcPr marL="68576" marR="68576" marT="0" marB="0"/>
                </a:tc>
                <a:tc>
                  <a:txBody>
                    <a:bodyPr/>
                    <a:lstStyle/>
                    <a:p>
                      <a:endParaRPr lang="en-GB" sz="1100" b="1">
                        <a:effectLst/>
                        <a:latin typeface="Calibri" panose="020F0502020204030204" pitchFamily="34" charset="0"/>
                      </a:endParaRPr>
                    </a:p>
                  </a:txBody>
                  <a:tcPr marL="68576" marR="68576" marT="0" marB="0"/>
                </a:tc>
                <a:tc>
                  <a:txBody>
                    <a:bodyPr/>
                    <a:lstStyle/>
                    <a:p>
                      <a:pPr algn="r">
                        <a:lnSpc>
                          <a:spcPct val="107000"/>
                        </a:lnSpc>
                        <a:spcAft>
                          <a:spcPts val="600"/>
                        </a:spcAft>
                      </a:pPr>
                      <a:r>
                        <a:rPr lang="en-GB" sz="1100" b="1">
                          <a:effectLst/>
                        </a:rPr>
                        <a:t>77</a:t>
                      </a:r>
                      <a:endParaRPr lang="en-GB" sz="1100" b="1">
                        <a:effectLst/>
                        <a:latin typeface="Arial" panose="020B0604020202020204" pitchFamily="34" charset="0"/>
                        <a:ea typeface="Calibri" panose="020F0502020204030204" pitchFamily="34" charset="0"/>
                        <a:cs typeface="Times New Roman" panose="02020603050405020304" pitchFamily="18" charset="0"/>
                      </a:endParaRPr>
                    </a:p>
                  </a:txBody>
                  <a:tcPr marL="68576" marR="68576" marT="0" marB="0"/>
                </a:tc>
                <a:tc>
                  <a:txBody>
                    <a:bodyPr/>
                    <a:lstStyle/>
                    <a:p>
                      <a:endParaRPr lang="en-GB" sz="1100" b="1" dirty="0">
                        <a:effectLst/>
                        <a:latin typeface="Calibri" panose="020F0502020204030204" pitchFamily="34" charset="0"/>
                      </a:endParaRPr>
                    </a:p>
                  </a:txBody>
                  <a:tcPr marL="68576" marR="68576" marT="0" marB="0"/>
                </a:tc>
                <a:extLst>
                  <a:ext uri="{0D108BD9-81ED-4DB2-BD59-A6C34878D82A}">
                    <a16:rowId xmlns:a16="http://schemas.microsoft.com/office/drawing/2014/main" val="4172593376"/>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1">
            <a:extLst>
              <a:ext uri="{FF2B5EF4-FFF2-40B4-BE49-F238E27FC236}">
                <a16:creationId xmlns:a16="http://schemas.microsoft.com/office/drawing/2014/main" id="{FEB51CE1-306D-4743-B947-7BEB13EE93C8}"/>
              </a:ext>
            </a:extLst>
          </p:cNvPr>
          <p:cNvSpPr>
            <a:spLocks noGrp="1"/>
          </p:cNvSpPr>
          <p:nvPr>
            <p:ph idx="1"/>
          </p:nvPr>
        </p:nvSpPr>
        <p:spPr>
          <a:xfrm>
            <a:off x="457200" y="1268760"/>
            <a:ext cx="8229600" cy="4525962"/>
          </a:xfrm>
        </p:spPr>
        <p:txBody>
          <a:bodyPr/>
          <a:lstStyle/>
          <a:p>
            <a:r>
              <a:rPr lang="en-US" altLang="en-US" dirty="0"/>
              <a:t>Choice of palliative </a:t>
            </a:r>
            <a:r>
              <a:rPr lang="en-US" altLang="en-US" dirty="0" smtClean="0"/>
              <a:t>modality varied </a:t>
            </a:r>
            <a:r>
              <a:rPr lang="en-US" altLang="en-US" dirty="0"/>
              <a:t>by geographical region of diagnosis</a:t>
            </a:r>
          </a:p>
          <a:p>
            <a:pPr lvl="1"/>
            <a:endParaRPr lang="en-US" altLang="en-US" dirty="0"/>
          </a:p>
          <a:p>
            <a:endParaRPr lang="en-US" altLang="en-US" dirty="0"/>
          </a:p>
          <a:p>
            <a:endParaRPr lang="en-US" altLang="en-US" dirty="0"/>
          </a:p>
        </p:txBody>
      </p:sp>
      <p:sp>
        <p:nvSpPr>
          <p:cNvPr id="3" name="Title 2">
            <a:extLst>
              <a:ext uri="{FF2B5EF4-FFF2-40B4-BE49-F238E27FC236}">
                <a16:creationId xmlns:a16="http://schemas.microsoft.com/office/drawing/2014/main" id="{F4C00177-3A68-48FE-B984-B12DF0E1CB64}"/>
              </a:ext>
            </a:extLst>
          </p:cNvPr>
          <p:cNvSpPr>
            <a:spLocks noGrp="1"/>
          </p:cNvSpPr>
          <p:nvPr>
            <p:ph type="title"/>
          </p:nvPr>
        </p:nvSpPr>
        <p:spPr/>
        <p:txBody>
          <a:bodyPr>
            <a:normAutofit fontScale="90000"/>
          </a:bodyPr>
          <a:lstStyle/>
          <a:p>
            <a:pPr>
              <a:defRPr/>
            </a:pPr>
            <a:r>
              <a:rPr lang="en-US" dirty="0"/>
              <a:t>Palliative </a:t>
            </a:r>
            <a:r>
              <a:rPr lang="en-US" dirty="0" smtClean="0"/>
              <a:t>treatment </a:t>
            </a:r>
            <a:r>
              <a:rPr lang="en-US" dirty="0"/>
              <a:t>for OG cancer </a:t>
            </a:r>
          </a:p>
        </p:txBody>
      </p:sp>
      <p:graphicFrame>
        <p:nvGraphicFramePr>
          <p:cNvPr id="5" name="Chart 4">
            <a:extLst>
              <a:ext uri="{FF2B5EF4-FFF2-40B4-BE49-F238E27FC236}">
                <a16:creationId xmlns:a16="http://schemas.microsoft.com/office/drawing/2014/main" id="{E507629E-D19D-4146-BEB3-E57A041A19B0}"/>
              </a:ext>
            </a:extLst>
          </p:cNvPr>
          <p:cNvGraphicFramePr/>
          <p:nvPr>
            <p:extLst>
              <p:ext uri="{D42A27DB-BD31-4B8C-83A1-F6EECF244321}">
                <p14:modId xmlns:p14="http://schemas.microsoft.com/office/powerpoint/2010/main" val="3182843320"/>
              </p:ext>
            </p:extLst>
          </p:nvPr>
        </p:nvGraphicFramePr>
        <p:xfrm>
          <a:off x="1043608" y="2204864"/>
          <a:ext cx="6696744" cy="432048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1">
            <a:extLst>
              <a:ext uri="{FF2B5EF4-FFF2-40B4-BE49-F238E27FC236}">
                <a16:creationId xmlns:a16="http://schemas.microsoft.com/office/drawing/2014/main" id="{9B28BCDC-2B13-4566-ABD4-668D8CDE2362}"/>
              </a:ext>
            </a:extLst>
          </p:cNvPr>
          <p:cNvSpPr>
            <a:spLocks noGrp="1"/>
          </p:cNvSpPr>
          <p:nvPr>
            <p:ph idx="1"/>
          </p:nvPr>
        </p:nvSpPr>
        <p:spPr>
          <a:xfrm>
            <a:off x="457200" y="1159031"/>
            <a:ext cx="8229600" cy="1223963"/>
          </a:xfrm>
        </p:spPr>
        <p:txBody>
          <a:bodyPr/>
          <a:lstStyle/>
          <a:p>
            <a:pPr marL="392113" lvl="1" indent="0">
              <a:buFont typeface="Verdana" panose="020B0604030504040204" pitchFamily="34" charset="0"/>
              <a:buNone/>
              <a:defRPr/>
            </a:pPr>
            <a:r>
              <a:rPr lang="en-GB" altLang="en-US" sz="2400" dirty="0"/>
              <a:t>There was variation in the use of radiotherapy, chemotherapy and </a:t>
            </a:r>
            <a:r>
              <a:rPr lang="en-GB" altLang="en-US" sz="2400" dirty="0" smtClean="0"/>
              <a:t>chemo-radiotherapy </a:t>
            </a:r>
            <a:r>
              <a:rPr lang="en-GB" altLang="en-US" sz="2400" dirty="0"/>
              <a:t>across cancer alliances </a:t>
            </a:r>
          </a:p>
          <a:p>
            <a:pPr lvl="1">
              <a:defRPr/>
            </a:pPr>
            <a:endParaRPr lang="en-GB" altLang="en-US" sz="2400" dirty="0"/>
          </a:p>
          <a:p>
            <a:pPr lvl="1">
              <a:defRPr/>
            </a:pPr>
            <a:endParaRPr lang="en-GB" altLang="en-US" dirty="0"/>
          </a:p>
          <a:p>
            <a:pPr lvl="1">
              <a:defRPr/>
            </a:pPr>
            <a:endParaRPr lang="en-GB" altLang="en-US" dirty="0"/>
          </a:p>
          <a:p>
            <a:pPr lvl="1">
              <a:defRPr/>
            </a:pPr>
            <a:endParaRPr lang="en-GB" altLang="en-US" sz="1900" dirty="0"/>
          </a:p>
          <a:p>
            <a:pPr lvl="1">
              <a:defRPr/>
            </a:pPr>
            <a:endParaRPr lang="en-GB" altLang="en-US" dirty="0"/>
          </a:p>
          <a:p>
            <a:pPr>
              <a:defRPr/>
            </a:pPr>
            <a:endParaRPr lang="en-GB" altLang="en-US" dirty="0"/>
          </a:p>
        </p:txBody>
      </p:sp>
      <p:sp>
        <p:nvSpPr>
          <p:cNvPr id="3" name="Title 2">
            <a:extLst>
              <a:ext uri="{FF2B5EF4-FFF2-40B4-BE49-F238E27FC236}">
                <a16:creationId xmlns:a16="http://schemas.microsoft.com/office/drawing/2014/main" id="{A3555FE2-AA0C-4CE9-95D0-8BC45FAF1C6A}"/>
              </a:ext>
            </a:extLst>
          </p:cNvPr>
          <p:cNvSpPr>
            <a:spLocks noGrp="1"/>
          </p:cNvSpPr>
          <p:nvPr>
            <p:ph type="title"/>
          </p:nvPr>
        </p:nvSpPr>
        <p:spPr/>
        <p:txBody>
          <a:bodyPr/>
          <a:lstStyle/>
          <a:p>
            <a:pPr>
              <a:defRPr/>
            </a:pPr>
            <a:r>
              <a:rPr lang="en-GB" dirty="0"/>
              <a:t>Palliative Oncology</a:t>
            </a:r>
          </a:p>
        </p:txBody>
      </p:sp>
      <p:sp>
        <p:nvSpPr>
          <p:cNvPr id="35844" name="Content Placeholder 1">
            <a:extLst>
              <a:ext uri="{FF2B5EF4-FFF2-40B4-BE49-F238E27FC236}">
                <a16:creationId xmlns:a16="http://schemas.microsoft.com/office/drawing/2014/main" id="{A593133C-2E6F-41B5-B76E-CBA77C50F717}"/>
              </a:ext>
            </a:extLst>
          </p:cNvPr>
          <p:cNvSpPr txBox="1">
            <a:spLocks/>
          </p:cNvSpPr>
          <p:nvPr/>
        </p:nvSpPr>
        <p:spPr bwMode="auto">
          <a:xfrm>
            <a:off x="3924300" y="3284538"/>
            <a:ext cx="4968875"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5125" indent="-255588">
              <a:spcBef>
                <a:spcPts val="1000"/>
              </a:spcBef>
              <a:buClr>
                <a:schemeClr val="accent1"/>
              </a:buClr>
              <a:buSzPct val="68000"/>
              <a:buFont typeface="Wingdings 3" panose="05040102010807070707" pitchFamily="18" charset="2"/>
              <a:buChar char=""/>
              <a:defRPr sz="2400">
                <a:solidFill>
                  <a:schemeClr val="tx1"/>
                </a:solidFill>
                <a:latin typeface="Verdana" panose="020B0604030504040204" pitchFamily="34" charset="0"/>
              </a:defRPr>
            </a:lvl1pPr>
            <a:lvl2pPr marL="620713" indent="-228600">
              <a:spcBef>
                <a:spcPts val="600"/>
              </a:spcBef>
              <a:buClr>
                <a:schemeClr val="accent1"/>
              </a:buClr>
              <a:buFont typeface="Verdana" panose="020B0604030504040204" pitchFamily="34" charset="0"/>
              <a:buChar char="◦"/>
              <a:defRPr sz="2000">
                <a:solidFill>
                  <a:schemeClr val="tx1"/>
                </a:solidFill>
                <a:latin typeface="Verdana" panose="020B0604030504040204" pitchFamily="34" charset="0"/>
              </a:defRPr>
            </a:lvl2pPr>
            <a:lvl3pPr marL="858838" indent="-228600">
              <a:spcBef>
                <a:spcPts val="350"/>
              </a:spcBef>
              <a:buClr>
                <a:schemeClr val="accent2"/>
              </a:buClr>
              <a:buSzPct val="100000"/>
              <a:buFont typeface="Wingdings 2" panose="05020102010507070707" pitchFamily="18" charset="2"/>
              <a:buChar char=""/>
              <a:defRPr sz="2400">
                <a:solidFill>
                  <a:schemeClr val="tx1"/>
                </a:solidFill>
                <a:latin typeface="Verdana" panose="020B0604030504040204" pitchFamily="34" charset="0"/>
              </a:defRPr>
            </a:lvl3pPr>
            <a:lvl4pPr marL="1143000" indent="-228600">
              <a:spcBef>
                <a:spcPts val="350"/>
              </a:spcBef>
              <a:buClr>
                <a:schemeClr val="accent2"/>
              </a:buClr>
              <a:buFont typeface="Wingdings 2" panose="05020102010507070707" pitchFamily="18" charset="2"/>
              <a:buChar char=""/>
              <a:defRPr sz="1900">
                <a:solidFill>
                  <a:schemeClr val="tx1"/>
                </a:solidFill>
                <a:latin typeface="Verdana" panose="020B0604030504040204" pitchFamily="34" charset="0"/>
              </a:defRPr>
            </a:lvl4pPr>
            <a:lvl5pPr marL="1371600" indent="-228600">
              <a:spcBef>
                <a:spcPts val="350"/>
              </a:spcBef>
              <a:buClr>
                <a:schemeClr val="accent2"/>
              </a:buClr>
              <a:buFont typeface="Wingdings 2" panose="05020102010507070707" pitchFamily="18" charset="2"/>
              <a:buChar char=""/>
              <a:defRPr sz="2000">
                <a:solidFill>
                  <a:schemeClr val="tx1"/>
                </a:solidFill>
                <a:latin typeface="Verdana" panose="020B0604030504040204" pitchFamily="34" charset="0"/>
              </a:defRPr>
            </a:lvl5pPr>
            <a:lvl6pPr marL="1828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Verdana" panose="020B0604030504040204" pitchFamily="34" charset="0"/>
              </a:defRPr>
            </a:lvl6pPr>
            <a:lvl7pPr marL="2286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Verdana" panose="020B0604030504040204" pitchFamily="34" charset="0"/>
              </a:defRPr>
            </a:lvl7pPr>
            <a:lvl8pPr marL="2743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Verdana" panose="020B0604030504040204" pitchFamily="34" charset="0"/>
              </a:defRPr>
            </a:lvl8pPr>
            <a:lvl9pPr marL="32004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Verdana" panose="020B0604030504040204" pitchFamily="34" charset="0"/>
              </a:defRPr>
            </a:lvl9pPr>
          </a:lstStyle>
          <a:p>
            <a:pPr lvl="1"/>
            <a:endParaRPr lang="en-GB" altLang="en-US"/>
          </a:p>
          <a:p>
            <a:pPr lvl="1"/>
            <a:endParaRPr lang="en-GB" altLang="en-US" sz="1900"/>
          </a:p>
          <a:p>
            <a:pPr lvl="1"/>
            <a:endParaRPr lang="en-GB" altLang="en-US"/>
          </a:p>
          <a:p>
            <a:endParaRPr lang="en-GB" altLang="en-US"/>
          </a:p>
        </p:txBody>
      </p:sp>
      <p:pic>
        <p:nvPicPr>
          <p:cNvPr id="35845" name="Picture 5">
            <a:extLst>
              <a:ext uri="{FF2B5EF4-FFF2-40B4-BE49-F238E27FC236}">
                <a16:creationId xmlns:a16="http://schemas.microsoft.com/office/drawing/2014/main" id="{14EE2251-9F9A-420F-A447-0B279F4A88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2382994"/>
            <a:ext cx="6632011" cy="4214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2">
            <a:extLst>
              <a:ext uri="{FF2B5EF4-FFF2-40B4-BE49-F238E27FC236}">
                <a16:creationId xmlns:a16="http://schemas.microsoft.com/office/drawing/2014/main" id="{0B612A38-4268-4686-A95C-5210AD7859E8}"/>
              </a:ext>
            </a:extLst>
          </p:cNvPr>
          <p:cNvSpPr>
            <a:spLocks noGrp="1"/>
          </p:cNvSpPr>
          <p:nvPr>
            <p:ph type="title"/>
          </p:nvPr>
        </p:nvSpPr>
        <p:spPr bwMode="auto">
          <a:xfrm>
            <a:off x="468313" y="260350"/>
            <a:ext cx="8229600" cy="1143000"/>
          </a:xfrm>
        </p:spPr>
        <p:txBody>
          <a:bodyPr/>
          <a:lstStyle/>
          <a:p>
            <a:r>
              <a:rPr lang="en-GB" altLang="en-US" sz="4000">
                <a:solidFill>
                  <a:schemeClr val="tx1"/>
                </a:solidFill>
                <a:effectLst/>
                <a:latin typeface="Calibri" panose="020F0502020204030204" pitchFamily="34" charset="0"/>
              </a:rPr>
              <a:t>Palliative oncology </a:t>
            </a:r>
          </a:p>
        </p:txBody>
      </p:sp>
      <p:sp>
        <p:nvSpPr>
          <p:cNvPr id="37891" name="Content Placeholder 5">
            <a:extLst>
              <a:ext uri="{FF2B5EF4-FFF2-40B4-BE49-F238E27FC236}">
                <a16:creationId xmlns:a16="http://schemas.microsoft.com/office/drawing/2014/main" id="{3F1DD4E0-26F7-4664-8775-833A083B49B8}"/>
              </a:ext>
            </a:extLst>
          </p:cNvPr>
          <p:cNvSpPr>
            <a:spLocks noGrp="1"/>
          </p:cNvSpPr>
          <p:nvPr>
            <p:ph idx="1"/>
          </p:nvPr>
        </p:nvSpPr>
        <p:spPr>
          <a:xfrm>
            <a:off x="457200" y="1268413"/>
            <a:ext cx="8229600" cy="4525962"/>
          </a:xfrm>
        </p:spPr>
        <p:txBody>
          <a:bodyPr/>
          <a:lstStyle/>
          <a:p>
            <a:pPr marL="107950" indent="0">
              <a:buNone/>
            </a:pPr>
            <a:r>
              <a:rPr lang="en-GB" altLang="en-US" sz="1600" dirty="0"/>
              <a:t>Most frequently used chemotherapy drugs and combinations (first palliative chemotherapy cycle in </a:t>
            </a:r>
            <a:r>
              <a:rPr lang="en-GB" altLang="en-US" sz="1600" dirty="0" smtClean="0"/>
              <a:t>SACT</a:t>
            </a:r>
            <a:r>
              <a:rPr lang="en-GB" altLang="en-US" sz="1600" dirty="0"/>
              <a:t>) according to tumour site, in England (patients diagnosed April 2014 – March 2016)</a:t>
            </a:r>
          </a:p>
          <a:p>
            <a:pPr marL="107950" indent="0">
              <a:buFont typeface="Wingdings 3" panose="05040102010807070707" pitchFamily="18" charset="2"/>
              <a:buNone/>
            </a:pPr>
            <a:endParaRPr lang="en-GB" altLang="en-US" sz="1600" dirty="0"/>
          </a:p>
        </p:txBody>
      </p:sp>
      <p:graphicFrame>
        <p:nvGraphicFramePr>
          <p:cNvPr id="2" name="Table 1">
            <a:extLst>
              <a:ext uri="{FF2B5EF4-FFF2-40B4-BE49-F238E27FC236}">
                <a16:creationId xmlns:a16="http://schemas.microsoft.com/office/drawing/2014/main" id="{7B3CE496-3CED-44CB-8262-DD8B367E0688}"/>
              </a:ext>
            </a:extLst>
          </p:cNvPr>
          <p:cNvGraphicFramePr>
            <a:graphicFrameLocks noGrp="1"/>
          </p:cNvGraphicFramePr>
          <p:nvPr>
            <p:extLst>
              <p:ext uri="{D42A27DB-BD31-4B8C-83A1-F6EECF244321}">
                <p14:modId xmlns:p14="http://schemas.microsoft.com/office/powerpoint/2010/main" val="3238114272"/>
              </p:ext>
            </p:extLst>
          </p:nvPr>
        </p:nvGraphicFramePr>
        <p:xfrm>
          <a:off x="499834" y="2276874"/>
          <a:ext cx="8032605" cy="4305554"/>
        </p:xfrm>
        <a:graphic>
          <a:graphicData uri="http://schemas.openxmlformats.org/drawingml/2006/table">
            <a:tbl>
              <a:tblPr firstRow="1" firstCol="1" bandRow="1"/>
              <a:tblGrid>
                <a:gridCol w="1147515">
                  <a:extLst>
                    <a:ext uri="{9D8B030D-6E8A-4147-A177-3AD203B41FA5}">
                      <a16:colId xmlns:a16="http://schemas.microsoft.com/office/drawing/2014/main" val="3476268638"/>
                    </a:ext>
                  </a:extLst>
                </a:gridCol>
                <a:gridCol w="1147515">
                  <a:extLst>
                    <a:ext uri="{9D8B030D-6E8A-4147-A177-3AD203B41FA5}">
                      <a16:colId xmlns:a16="http://schemas.microsoft.com/office/drawing/2014/main" val="1865702013"/>
                    </a:ext>
                  </a:extLst>
                </a:gridCol>
                <a:gridCol w="1147515">
                  <a:extLst>
                    <a:ext uri="{9D8B030D-6E8A-4147-A177-3AD203B41FA5}">
                      <a16:colId xmlns:a16="http://schemas.microsoft.com/office/drawing/2014/main" val="227372732"/>
                    </a:ext>
                  </a:extLst>
                </a:gridCol>
                <a:gridCol w="1147515">
                  <a:extLst>
                    <a:ext uri="{9D8B030D-6E8A-4147-A177-3AD203B41FA5}">
                      <a16:colId xmlns:a16="http://schemas.microsoft.com/office/drawing/2014/main" val="4282126271"/>
                    </a:ext>
                  </a:extLst>
                </a:gridCol>
                <a:gridCol w="1147515">
                  <a:extLst>
                    <a:ext uri="{9D8B030D-6E8A-4147-A177-3AD203B41FA5}">
                      <a16:colId xmlns:a16="http://schemas.microsoft.com/office/drawing/2014/main" val="3629763401"/>
                    </a:ext>
                  </a:extLst>
                </a:gridCol>
                <a:gridCol w="1147515">
                  <a:extLst>
                    <a:ext uri="{9D8B030D-6E8A-4147-A177-3AD203B41FA5}">
                      <a16:colId xmlns:a16="http://schemas.microsoft.com/office/drawing/2014/main" val="349840942"/>
                    </a:ext>
                  </a:extLst>
                </a:gridCol>
                <a:gridCol w="1147515">
                  <a:extLst>
                    <a:ext uri="{9D8B030D-6E8A-4147-A177-3AD203B41FA5}">
                      <a16:colId xmlns:a16="http://schemas.microsoft.com/office/drawing/2014/main" val="1324413535"/>
                    </a:ext>
                  </a:extLst>
                </a:gridCol>
              </a:tblGrid>
              <a:tr h="505649">
                <a:tc>
                  <a:txBody>
                    <a:bodyPr/>
                    <a:lstStyle/>
                    <a:p>
                      <a:pPr>
                        <a:lnSpc>
                          <a:spcPct val="107000"/>
                        </a:lnSpc>
                        <a:spcAft>
                          <a:spcPts val="0"/>
                        </a:spcAft>
                      </a:pPr>
                      <a:r>
                        <a:rPr lang="en-GB" sz="1200" b="1">
                          <a:effectLst/>
                          <a:latin typeface="Arial" panose="020B0604020202020204" pitchFamily="34" charset="0"/>
                          <a:ea typeface="Calibri" panose="020F0502020204030204" pitchFamily="34" charset="0"/>
                          <a:cs typeface="Arial" panose="020B0604020202020204" pitchFamily="34" charset="0"/>
                        </a:rPr>
                        <a:t>Drug or drug combination (%)</a:t>
                      </a:r>
                      <a:endParaRPr lang="en-GB" sz="1200">
                        <a:effectLst/>
                        <a:latin typeface="Arial" panose="020B0604020202020204" pitchFamily="34" charset="0"/>
                        <a:ea typeface="Calibri" panose="020F0502020204030204" pitchFamily="34" charset="0"/>
                        <a:cs typeface="Times New Roman" panose="02020603050405020304" pitchFamily="18" charset="0"/>
                      </a:endParaRPr>
                    </a:p>
                  </a:txBody>
                  <a:tcPr marL="68584" marR="6858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200" b="1">
                          <a:effectLst/>
                          <a:latin typeface="Arial" panose="020B0604020202020204" pitchFamily="34" charset="0"/>
                          <a:ea typeface="Calibri" panose="020F0502020204030204" pitchFamily="34" charset="0"/>
                          <a:cs typeface="Arial" panose="020B0604020202020204" pitchFamily="34" charset="0"/>
                        </a:rPr>
                        <a:t>Oes  SCC</a:t>
                      </a:r>
                      <a:endParaRPr lang="en-GB" sz="1200">
                        <a:effectLst/>
                        <a:latin typeface="Arial" panose="020B0604020202020204" pitchFamily="34" charset="0"/>
                        <a:ea typeface="Calibri" panose="020F0502020204030204" pitchFamily="34" charset="0"/>
                        <a:cs typeface="Times New Roman" panose="02020603050405020304" pitchFamily="18" charset="0"/>
                      </a:endParaRPr>
                    </a:p>
                  </a:txBody>
                  <a:tcPr marL="68584" marR="6858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200" b="1">
                          <a:effectLst/>
                          <a:latin typeface="Arial" panose="020B0604020202020204" pitchFamily="34" charset="0"/>
                          <a:ea typeface="Calibri" panose="020F0502020204030204" pitchFamily="34" charset="0"/>
                          <a:cs typeface="Arial" panose="020B0604020202020204" pitchFamily="34" charset="0"/>
                        </a:rPr>
                        <a:t>Oes ACA Upper/Mid</a:t>
                      </a:r>
                      <a:endParaRPr lang="en-GB" sz="1200">
                        <a:effectLst/>
                        <a:latin typeface="Arial" panose="020B0604020202020204" pitchFamily="34" charset="0"/>
                        <a:ea typeface="Calibri" panose="020F0502020204030204" pitchFamily="34" charset="0"/>
                        <a:cs typeface="Times New Roman" panose="02020603050405020304" pitchFamily="18" charset="0"/>
                      </a:endParaRPr>
                    </a:p>
                  </a:txBody>
                  <a:tcPr marL="68584" marR="6858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200" b="1" dirty="0" err="1">
                          <a:effectLst/>
                          <a:latin typeface="Arial" panose="020B0604020202020204" pitchFamily="34" charset="0"/>
                          <a:ea typeface="Calibri" panose="020F0502020204030204" pitchFamily="34" charset="0"/>
                          <a:cs typeface="Arial" panose="020B0604020202020204" pitchFamily="34" charset="0"/>
                        </a:rPr>
                        <a:t>Oes</a:t>
                      </a:r>
                      <a:r>
                        <a:rPr lang="en-GB" sz="1200" b="1" dirty="0">
                          <a:effectLst/>
                          <a:latin typeface="Arial" panose="020B0604020202020204" pitchFamily="34" charset="0"/>
                          <a:ea typeface="Calibri" panose="020F0502020204030204" pitchFamily="34" charset="0"/>
                          <a:cs typeface="Arial" panose="020B0604020202020204" pitchFamily="34" charset="0"/>
                        </a:rPr>
                        <a:t> ACA Lower/SI</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4" marR="6858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200" b="1">
                          <a:effectLst/>
                          <a:latin typeface="Arial" panose="020B0604020202020204" pitchFamily="34" charset="0"/>
                          <a:ea typeface="Calibri" panose="020F0502020204030204" pitchFamily="34" charset="0"/>
                          <a:cs typeface="Arial" panose="020B0604020202020204" pitchFamily="34" charset="0"/>
                        </a:rPr>
                        <a:t>SII/SIII ACA</a:t>
                      </a:r>
                      <a:endParaRPr lang="en-GB" sz="1200">
                        <a:effectLst/>
                        <a:latin typeface="Arial" panose="020B0604020202020204" pitchFamily="34" charset="0"/>
                        <a:ea typeface="Calibri" panose="020F0502020204030204" pitchFamily="34" charset="0"/>
                        <a:cs typeface="Times New Roman" panose="02020603050405020304" pitchFamily="18" charset="0"/>
                      </a:endParaRPr>
                    </a:p>
                  </a:txBody>
                  <a:tcPr marL="68584" marR="6858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200" b="1">
                          <a:effectLst/>
                          <a:latin typeface="Arial" panose="020B0604020202020204" pitchFamily="34" charset="0"/>
                          <a:ea typeface="Calibri" panose="020F0502020204030204" pitchFamily="34" charset="0"/>
                          <a:cs typeface="Arial" panose="020B0604020202020204" pitchFamily="34" charset="0"/>
                        </a:rPr>
                        <a:t>Stomach</a:t>
                      </a:r>
                      <a:endParaRPr lang="en-GB" sz="1200">
                        <a:effectLst/>
                        <a:latin typeface="Arial" panose="020B0604020202020204" pitchFamily="34" charset="0"/>
                        <a:ea typeface="Calibri" panose="020F0502020204030204" pitchFamily="34" charset="0"/>
                        <a:cs typeface="Times New Roman" panose="02020603050405020304" pitchFamily="18" charset="0"/>
                      </a:endParaRPr>
                    </a:p>
                  </a:txBody>
                  <a:tcPr marL="68584" marR="6858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200" b="1">
                          <a:effectLst/>
                          <a:latin typeface="Arial" panose="020B0604020202020204" pitchFamily="34" charset="0"/>
                          <a:ea typeface="Calibri" panose="020F0502020204030204" pitchFamily="34" charset="0"/>
                          <a:cs typeface="Arial" panose="020B0604020202020204" pitchFamily="34" charset="0"/>
                        </a:rPr>
                        <a:t>All sites</a:t>
                      </a:r>
                      <a:endParaRPr lang="en-GB" sz="1200">
                        <a:effectLst/>
                        <a:latin typeface="Arial" panose="020B0604020202020204" pitchFamily="34" charset="0"/>
                        <a:ea typeface="Calibri" panose="020F0502020204030204" pitchFamily="34" charset="0"/>
                        <a:cs typeface="Times New Roman" panose="02020603050405020304" pitchFamily="18" charset="0"/>
                      </a:endParaRPr>
                    </a:p>
                  </a:txBody>
                  <a:tcPr marL="68584" marR="6858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9958588"/>
                  </a:ext>
                </a:extLst>
              </a:tr>
              <a:tr h="168550">
                <a:tc>
                  <a:txBody>
                    <a:bodyPr/>
                    <a:lstStyle/>
                    <a:p>
                      <a:pPr>
                        <a:lnSpc>
                          <a:spcPct val="107000"/>
                        </a:lnSpc>
                        <a:spcAft>
                          <a:spcPts val="0"/>
                        </a:spcAft>
                      </a:pPr>
                      <a:r>
                        <a:rPr lang="en-GB" sz="1200" b="1">
                          <a:effectLst/>
                          <a:latin typeface="Arial" panose="020B0604020202020204" pitchFamily="34" charset="0"/>
                          <a:ea typeface="Calibri" panose="020F0502020204030204" pitchFamily="34" charset="0"/>
                          <a:cs typeface="Arial" panose="020B0604020202020204" pitchFamily="34" charset="0"/>
                        </a:rPr>
                        <a:t>EOX</a:t>
                      </a:r>
                      <a:endParaRPr lang="en-GB" sz="1200" b="1">
                        <a:effectLst/>
                        <a:latin typeface="Arial" panose="020B0604020202020204" pitchFamily="34" charset="0"/>
                        <a:ea typeface="Calibri" panose="020F0502020204030204" pitchFamily="34" charset="0"/>
                        <a:cs typeface="Times New Roman" panose="02020603050405020304" pitchFamily="18" charset="0"/>
                      </a:endParaRPr>
                    </a:p>
                  </a:txBody>
                  <a:tcPr marL="68584" marR="68584"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n-GB" sz="1200" b="1">
                          <a:solidFill>
                            <a:srgbClr val="000000"/>
                          </a:solidFill>
                          <a:effectLst/>
                          <a:latin typeface="Arial" panose="020B0604020202020204" pitchFamily="34" charset="0"/>
                          <a:ea typeface="Calibri" panose="020F0502020204030204" pitchFamily="34" charset="0"/>
                          <a:cs typeface="Arial" panose="020B0604020202020204" pitchFamily="34" charset="0"/>
                        </a:rPr>
                        <a:t>31.4</a:t>
                      </a:r>
                      <a:endParaRPr lang="en-GB" sz="1200" b="1">
                        <a:effectLst/>
                        <a:latin typeface="Arial" panose="020B0604020202020204" pitchFamily="34" charset="0"/>
                        <a:ea typeface="Calibri" panose="020F0502020204030204" pitchFamily="34" charset="0"/>
                        <a:cs typeface="Times New Roman" panose="02020603050405020304" pitchFamily="18" charset="0"/>
                      </a:endParaRPr>
                    </a:p>
                  </a:txBody>
                  <a:tcPr marL="68584" marR="68584"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n-GB" sz="1200" b="1">
                          <a:solidFill>
                            <a:srgbClr val="000000"/>
                          </a:solidFill>
                          <a:effectLst/>
                          <a:latin typeface="Arial" panose="020B0604020202020204" pitchFamily="34" charset="0"/>
                          <a:ea typeface="Calibri" panose="020F0502020204030204" pitchFamily="34" charset="0"/>
                          <a:cs typeface="Arial" panose="020B0604020202020204" pitchFamily="34" charset="0"/>
                        </a:rPr>
                        <a:t>48.5</a:t>
                      </a:r>
                      <a:endParaRPr lang="en-GB" sz="1200" b="1">
                        <a:effectLst/>
                        <a:latin typeface="Arial" panose="020B0604020202020204" pitchFamily="34" charset="0"/>
                        <a:ea typeface="Calibri" panose="020F0502020204030204" pitchFamily="34" charset="0"/>
                        <a:cs typeface="Times New Roman" panose="02020603050405020304" pitchFamily="18" charset="0"/>
                      </a:endParaRPr>
                    </a:p>
                  </a:txBody>
                  <a:tcPr marL="68584" marR="68584"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n-GB" sz="1200" b="1">
                          <a:solidFill>
                            <a:srgbClr val="000000"/>
                          </a:solidFill>
                          <a:effectLst/>
                          <a:latin typeface="Arial" panose="020B0604020202020204" pitchFamily="34" charset="0"/>
                          <a:ea typeface="Calibri" panose="020F0502020204030204" pitchFamily="34" charset="0"/>
                          <a:cs typeface="Arial" panose="020B0604020202020204" pitchFamily="34" charset="0"/>
                        </a:rPr>
                        <a:t>50.3</a:t>
                      </a:r>
                      <a:endParaRPr lang="en-GB" sz="1200" b="1">
                        <a:effectLst/>
                        <a:latin typeface="Arial" panose="020B0604020202020204" pitchFamily="34" charset="0"/>
                        <a:ea typeface="Calibri" panose="020F0502020204030204" pitchFamily="34" charset="0"/>
                        <a:cs typeface="Times New Roman" panose="02020603050405020304" pitchFamily="18" charset="0"/>
                      </a:endParaRPr>
                    </a:p>
                  </a:txBody>
                  <a:tcPr marL="68584" marR="68584"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n-GB" sz="1200" b="1">
                          <a:solidFill>
                            <a:srgbClr val="000000"/>
                          </a:solidFill>
                          <a:effectLst/>
                          <a:latin typeface="Arial" panose="020B0604020202020204" pitchFamily="34" charset="0"/>
                          <a:ea typeface="Calibri" panose="020F0502020204030204" pitchFamily="34" charset="0"/>
                          <a:cs typeface="Arial" panose="020B0604020202020204" pitchFamily="34" charset="0"/>
                        </a:rPr>
                        <a:t>49.2</a:t>
                      </a:r>
                      <a:endParaRPr lang="en-GB" sz="1200" b="1">
                        <a:effectLst/>
                        <a:latin typeface="Arial" panose="020B0604020202020204" pitchFamily="34" charset="0"/>
                        <a:ea typeface="Calibri" panose="020F0502020204030204" pitchFamily="34" charset="0"/>
                        <a:cs typeface="Times New Roman" panose="02020603050405020304" pitchFamily="18" charset="0"/>
                      </a:endParaRPr>
                    </a:p>
                  </a:txBody>
                  <a:tcPr marL="68584" marR="68584"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n-GB" sz="1200" b="1">
                          <a:solidFill>
                            <a:srgbClr val="000000"/>
                          </a:solidFill>
                          <a:effectLst/>
                          <a:latin typeface="Arial" panose="020B0604020202020204" pitchFamily="34" charset="0"/>
                          <a:ea typeface="Calibri" panose="020F0502020204030204" pitchFamily="34" charset="0"/>
                          <a:cs typeface="Arial" panose="020B0604020202020204" pitchFamily="34" charset="0"/>
                        </a:rPr>
                        <a:t>51.2</a:t>
                      </a:r>
                      <a:endParaRPr lang="en-GB" sz="1200" b="1">
                        <a:effectLst/>
                        <a:latin typeface="Arial" panose="020B0604020202020204" pitchFamily="34" charset="0"/>
                        <a:ea typeface="Calibri" panose="020F0502020204030204" pitchFamily="34" charset="0"/>
                        <a:cs typeface="Times New Roman" panose="02020603050405020304" pitchFamily="18" charset="0"/>
                      </a:endParaRPr>
                    </a:p>
                  </a:txBody>
                  <a:tcPr marL="68584" marR="68584"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n-GB" sz="1200" b="1">
                          <a:solidFill>
                            <a:srgbClr val="000000"/>
                          </a:solidFill>
                          <a:effectLst/>
                          <a:latin typeface="Arial" panose="020B0604020202020204" pitchFamily="34" charset="0"/>
                          <a:ea typeface="Calibri" panose="020F0502020204030204" pitchFamily="34" charset="0"/>
                          <a:cs typeface="Arial" panose="020B0604020202020204" pitchFamily="34" charset="0"/>
                        </a:rPr>
                        <a:t>47.1</a:t>
                      </a:r>
                      <a:endParaRPr lang="en-GB" sz="1200" b="1">
                        <a:effectLst/>
                        <a:latin typeface="Arial" panose="020B0604020202020204" pitchFamily="34" charset="0"/>
                        <a:ea typeface="Calibri" panose="020F0502020204030204" pitchFamily="34" charset="0"/>
                        <a:cs typeface="Times New Roman" panose="02020603050405020304" pitchFamily="18" charset="0"/>
                      </a:endParaRPr>
                    </a:p>
                  </a:txBody>
                  <a:tcPr marL="68584" marR="68584"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841531718"/>
                  </a:ext>
                </a:extLst>
              </a:tr>
              <a:tr h="168550">
                <a:tc>
                  <a:txBody>
                    <a:bodyPr/>
                    <a:lstStyle/>
                    <a:p>
                      <a:pPr>
                        <a:lnSpc>
                          <a:spcPct val="107000"/>
                        </a:lnSpc>
                        <a:spcAft>
                          <a:spcPts val="0"/>
                        </a:spcAft>
                      </a:pPr>
                      <a:r>
                        <a:rPr lang="en-GB" sz="1200" b="1">
                          <a:effectLst/>
                          <a:latin typeface="Arial" panose="020B0604020202020204" pitchFamily="34" charset="0"/>
                          <a:ea typeface="Calibri" panose="020F0502020204030204" pitchFamily="34" charset="0"/>
                          <a:cs typeface="Arial" panose="020B0604020202020204" pitchFamily="34" charset="0"/>
                        </a:rPr>
                        <a:t>ECX</a:t>
                      </a:r>
                      <a:endParaRPr lang="en-GB" sz="1200" b="1">
                        <a:effectLst/>
                        <a:latin typeface="Arial" panose="020B0604020202020204" pitchFamily="34" charset="0"/>
                        <a:ea typeface="Calibri" panose="020F0502020204030204" pitchFamily="34" charset="0"/>
                        <a:cs typeface="Times New Roman" panose="02020603050405020304" pitchFamily="18" charset="0"/>
                      </a:endParaRPr>
                    </a:p>
                  </a:txBody>
                  <a:tcPr marL="68584" marR="68584" marT="0" marB="0">
                    <a:lnL>
                      <a:noFill/>
                    </a:lnL>
                    <a:lnR>
                      <a:noFill/>
                    </a:lnR>
                    <a:lnT>
                      <a:noFill/>
                    </a:lnT>
                    <a:lnB>
                      <a:noFill/>
                    </a:lnB>
                  </a:tcPr>
                </a:tc>
                <a:tc>
                  <a:txBody>
                    <a:bodyPr/>
                    <a:lstStyle/>
                    <a:p>
                      <a:pPr algn="ctr">
                        <a:lnSpc>
                          <a:spcPct val="107000"/>
                        </a:lnSpc>
                        <a:spcAft>
                          <a:spcPts val="0"/>
                        </a:spcAft>
                      </a:pPr>
                      <a:r>
                        <a:rPr lang="en-GB" sz="1200" b="1">
                          <a:solidFill>
                            <a:srgbClr val="000000"/>
                          </a:solidFill>
                          <a:effectLst/>
                          <a:latin typeface="Arial" panose="020B0604020202020204" pitchFamily="34" charset="0"/>
                          <a:ea typeface="Calibri" panose="020F0502020204030204" pitchFamily="34" charset="0"/>
                          <a:cs typeface="Arial" panose="020B0604020202020204" pitchFamily="34" charset="0"/>
                        </a:rPr>
                        <a:t>  9.8</a:t>
                      </a:r>
                      <a:endParaRPr lang="en-GB" sz="1200" b="1">
                        <a:effectLst/>
                        <a:latin typeface="Arial" panose="020B0604020202020204" pitchFamily="34" charset="0"/>
                        <a:ea typeface="Calibri" panose="020F0502020204030204" pitchFamily="34" charset="0"/>
                        <a:cs typeface="Times New Roman" panose="02020603050405020304" pitchFamily="18" charset="0"/>
                      </a:endParaRPr>
                    </a:p>
                  </a:txBody>
                  <a:tcPr marL="68584" marR="68584" marT="0" marB="0" anchor="ctr">
                    <a:lnL>
                      <a:noFill/>
                    </a:lnL>
                    <a:lnR>
                      <a:noFill/>
                    </a:lnR>
                    <a:lnT>
                      <a:noFill/>
                    </a:lnT>
                    <a:lnB>
                      <a:noFill/>
                    </a:lnB>
                  </a:tcPr>
                </a:tc>
                <a:tc>
                  <a:txBody>
                    <a:bodyPr/>
                    <a:lstStyle/>
                    <a:p>
                      <a:pPr algn="ctr">
                        <a:lnSpc>
                          <a:spcPct val="107000"/>
                        </a:lnSpc>
                        <a:spcAft>
                          <a:spcPts val="0"/>
                        </a:spcAft>
                      </a:pPr>
                      <a:r>
                        <a:rPr lang="en-GB" sz="1200" b="1">
                          <a:solidFill>
                            <a:srgbClr val="000000"/>
                          </a:solidFill>
                          <a:effectLst/>
                          <a:latin typeface="Arial" panose="020B0604020202020204" pitchFamily="34" charset="0"/>
                          <a:ea typeface="Calibri" panose="020F0502020204030204" pitchFamily="34" charset="0"/>
                          <a:cs typeface="Arial" panose="020B0604020202020204" pitchFamily="34" charset="0"/>
                        </a:rPr>
                        <a:t>16.7</a:t>
                      </a:r>
                      <a:endParaRPr lang="en-GB" sz="1200" b="1">
                        <a:effectLst/>
                        <a:latin typeface="Arial" panose="020B0604020202020204" pitchFamily="34" charset="0"/>
                        <a:ea typeface="Calibri" panose="020F0502020204030204" pitchFamily="34" charset="0"/>
                        <a:cs typeface="Times New Roman" panose="02020603050405020304" pitchFamily="18" charset="0"/>
                      </a:endParaRPr>
                    </a:p>
                  </a:txBody>
                  <a:tcPr marL="68584" marR="68584" marT="0" marB="0" anchor="ctr">
                    <a:lnL>
                      <a:noFill/>
                    </a:lnL>
                    <a:lnR>
                      <a:noFill/>
                    </a:lnR>
                    <a:lnT>
                      <a:noFill/>
                    </a:lnT>
                    <a:lnB>
                      <a:noFill/>
                    </a:lnB>
                  </a:tcPr>
                </a:tc>
                <a:tc>
                  <a:txBody>
                    <a:bodyPr/>
                    <a:lstStyle/>
                    <a:p>
                      <a:pPr algn="ctr">
                        <a:lnSpc>
                          <a:spcPct val="107000"/>
                        </a:lnSpc>
                        <a:spcAft>
                          <a:spcPts val="0"/>
                        </a:spcAft>
                      </a:pPr>
                      <a:r>
                        <a:rPr lang="en-GB" sz="1200" b="1">
                          <a:solidFill>
                            <a:srgbClr val="000000"/>
                          </a:solidFill>
                          <a:effectLst/>
                          <a:latin typeface="Arial" panose="020B0604020202020204" pitchFamily="34" charset="0"/>
                          <a:ea typeface="Calibri" panose="020F0502020204030204" pitchFamily="34" charset="0"/>
                          <a:cs typeface="Arial" panose="020B0604020202020204" pitchFamily="34" charset="0"/>
                        </a:rPr>
                        <a:t>16.5</a:t>
                      </a:r>
                      <a:endParaRPr lang="en-GB" sz="1200" b="1">
                        <a:effectLst/>
                        <a:latin typeface="Arial" panose="020B0604020202020204" pitchFamily="34" charset="0"/>
                        <a:ea typeface="Calibri" panose="020F0502020204030204" pitchFamily="34" charset="0"/>
                        <a:cs typeface="Times New Roman" panose="02020603050405020304" pitchFamily="18" charset="0"/>
                      </a:endParaRPr>
                    </a:p>
                  </a:txBody>
                  <a:tcPr marL="68584" marR="68584" marT="0" marB="0" anchor="ctr">
                    <a:lnL>
                      <a:noFill/>
                    </a:lnL>
                    <a:lnR>
                      <a:noFill/>
                    </a:lnR>
                    <a:lnT>
                      <a:noFill/>
                    </a:lnT>
                    <a:lnB>
                      <a:noFill/>
                    </a:lnB>
                  </a:tcPr>
                </a:tc>
                <a:tc>
                  <a:txBody>
                    <a:bodyPr/>
                    <a:lstStyle/>
                    <a:p>
                      <a:pPr algn="ctr">
                        <a:lnSpc>
                          <a:spcPct val="107000"/>
                        </a:lnSpc>
                        <a:spcAft>
                          <a:spcPts val="0"/>
                        </a:spcAft>
                      </a:pPr>
                      <a:r>
                        <a:rPr lang="en-GB" sz="1200" b="1">
                          <a:solidFill>
                            <a:srgbClr val="000000"/>
                          </a:solidFill>
                          <a:effectLst/>
                          <a:latin typeface="Arial" panose="020B0604020202020204" pitchFamily="34" charset="0"/>
                          <a:ea typeface="Calibri" panose="020F0502020204030204" pitchFamily="34" charset="0"/>
                          <a:cs typeface="Arial" panose="020B0604020202020204" pitchFamily="34" charset="0"/>
                        </a:rPr>
                        <a:t>15.9</a:t>
                      </a:r>
                      <a:endParaRPr lang="en-GB" sz="1200" b="1">
                        <a:effectLst/>
                        <a:latin typeface="Arial" panose="020B0604020202020204" pitchFamily="34" charset="0"/>
                        <a:ea typeface="Calibri" panose="020F0502020204030204" pitchFamily="34" charset="0"/>
                        <a:cs typeface="Times New Roman" panose="02020603050405020304" pitchFamily="18" charset="0"/>
                      </a:endParaRPr>
                    </a:p>
                  </a:txBody>
                  <a:tcPr marL="68584" marR="68584" marT="0" marB="0" anchor="ctr">
                    <a:lnL>
                      <a:noFill/>
                    </a:lnL>
                    <a:lnR>
                      <a:noFill/>
                    </a:lnR>
                    <a:lnT>
                      <a:noFill/>
                    </a:lnT>
                    <a:lnB>
                      <a:noFill/>
                    </a:lnB>
                  </a:tcPr>
                </a:tc>
                <a:tc>
                  <a:txBody>
                    <a:bodyPr/>
                    <a:lstStyle/>
                    <a:p>
                      <a:pPr algn="ctr">
                        <a:lnSpc>
                          <a:spcPct val="107000"/>
                        </a:lnSpc>
                        <a:spcAft>
                          <a:spcPts val="0"/>
                        </a:spcAft>
                      </a:pPr>
                      <a:r>
                        <a:rPr lang="en-GB" sz="1200" b="1">
                          <a:solidFill>
                            <a:srgbClr val="000000"/>
                          </a:solidFill>
                          <a:effectLst/>
                          <a:latin typeface="Arial" panose="020B0604020202020204" pitchFamily="34" charset="0"/>
                          <a:ea typeface="Calibri" panose="020F0502020204030204" pitchFamily="34" charset="0"/>
                          <a:cs typeface="Arial" panose="020B0604020202020204" pitchFamily="34" charset="0"/>
                        </a:rPr>
                        <a:t>15.2</a:t>
                      </a:r>
                      <a:endParaRPr lang="en-GB" sz="1200" b="1">
                        <a:effectLst/>
                        <a:latin typeface="Arial" panose="020B0604020202020204" pitchFamily="34" charset="0"/>
                        <a:ea typeface="Calibri" panose="020F0502020204030204" pitchFamily="34" charset="0"/>
                        <a:cs typeface="Times New Roman" panose="02020603050405020304" pitchFamily="18" charset="0"/>
                      </a:endParaRPr>
                    </a:p>
                  </a:txBody>
                  <a:tcPr marL="68584" marR="68584" marT="0" marB="0" anchor="ctr">
                    <a:lnL>
                      <a:noFill/>
                    </a:lnL>
                    <a:lnR>
                      <a:noFill/>
                    </a:lnR>
                    <a:lnT>
                      <a:noFill/>
                    </a:lnT>
                    <a:lnB>
                      <a:noFill/>
                    </a:lnB>
                  </a:tcPr>
                </a:tc>
                <a:tc>
                  <a:txBody>
                    <a:bodyPr/>
                    <a:lstStyle/>
                    <a:p>
                      <a:pPr algn="ctr">
                        <a:lnSpc>
                          <a:spcPct val="107000"/>
                        </a:lnSpc>
                        <a:spcAft>
                          <a:spcPts val="0"/>
                        </a:spcAft>
                      </a:pPr>
                      <a:r>
                        <a:rPr lang="en-GB" sz="1200" b="1">
                          <a:solidFill>
                            <a:srgbClr val="000000"/>
                          </a:solidFill>
                          <a:effectLst/>
                          <a:latin typeface="Arial" panose="020B0604020202020204" pitchFamily="34" charset="0"/>
                          <a:ea typeface="Calibri" panose="020F0502020204030204" pitchFamily="34" charset="0"/>
                          <a:cs typeface="Arial" panose="020B0604020202020204" pitchFamily="34" charset="0"/>
                        </a:rPr>
                        <a:t>15.0</a:t>
                      </a:r>
                      <a:endParaRPr lang="en-GB" sz="1200" b="1">
                        <a:effectLst/>
                        <a:latin typeface="Arial" panose="020B0604020202020204" pitchFamily="34" charset="0"/>
                        <a:ea typeface="Calibri" panose="020F0502020204030204" pitchFamily="34" charset="0"/>
                        <a:cs typeface="Times New Roman" panose="02020603050405020304" pitchFamily="18" charset="0"/>
                      </a:endParaRPr>
                    </a:p>
                  </a:txBody>
                  <a:tcPr marL="68584" marR="68584" marT="0" marB="0" anchor="ctr">
                    <a:lnL>
                      <a:noFill/>
                    </a:lnL>
                    <a:lnR>
                      <a:noFill/>
                    </a:lnR>
                    <a:lnT>
                      <a:noFill/>
                    </a:lnT>
                    <a:lnB>
                      <a:noFill/>
                    </a:lnB>
                  </a:tcPr>
                </a:tc>
                <a:extLst>
                  <a:ext uri="{0D108BD9-81ED-4DB2-BD59-A6C34878D82A}">
                    <a16:rowId xmlns:a16="http://schemas.microsoft.com/office/drawing/2014/main" val="3958941842"/>
                  </a:ext>
                </a:extLst>
              </a:tr>
              <a:tr h="168550">
                <a:tc>
                  <a:txBody>
                    <a:bodyPr/>
                    <a:lstStyle/>
                    <a:p>
                      <a:pPr>
                        <a:lnSpc>
                          <a:spcPct val="107000"/>
                        </a:lnSpc>
                        <a:spcAft>
                          <a:spcPts val="0"/>
                        </a:spcAft>
                      </a:pPr>
                      <a:r>
                        <a:rPr lang="en-GB" sz="1200" b="1">
                          <a:effectLst/>
                          <a:latin typeface="Arial" panose="020B0604020202020204" pitchFamily="34" charset="0"/>
                          <a:ea typeface="Calibri" panose="020F0502020204030204" pitchFamily="34" charset="0"/>
                          <a:cs typeface="Arial" panose="020B0604020202020204" pitchFamily="34" charset="0"/>
                        </a:rPr>
                        <a:t>HCX</a:t>
                      </a:r>
                      <a:endParaRPr lang="en-GB" sz="1200" b="1">
                        <a:effectLst/>
                        <a:latin typeface="Arial" panose="020B0604020202020204" pitchFamily="34" charset="0"/>
                        <a:ea typeface="Calibri" panose="020F0502020204030204" pitchFamily="34" charset="0"/>
                        <a:cs typeface="Times New Roman" panose="02020603050405020304" pitchFamily="18" charset="0"/>
                      </a:endParaRPr>
                    </a:p>
                  </a:txBody>
                  <a:tcPr marL="68584" marR="68584" marT="0" marB="0">
                    <a:lnL>
                      <a:noFill/>
                    </a:lnL>
                    <a:lnR>
                      <a:noFill/>
                    </a:lnR>
                    <a:lnT>
                      <a:noFill/>
                    </a:lnT>
                    <a:lnB>
                      <a:noFill/>
                    </a:lnB>
                  </a:tcPr>
                </a:tc>
                <a:tc>
                  <a:txBody>
                    <a:bodyPr/>
                    <a:lstStyle/>
                    <a:p>
                      <a:pPr algn="ctr">
                        <a:lnSpc>
                          <a:spcPct val="107000"/>
                        </a:lnSpc>
                        <a:spcAft>
                          <a:spcPts val="0"/>
                        </a:spcAft>
                      </a:pPr>
                      <a:r>
                        <a:rPr lang="en-GB" sz="1200" b="1">
                          <a:solidFill>
                            <a:srgbClr val="000000"/>
                          </a:solidFill>
                          <a:effectLst/>
                          <a:latin typeface="Arial" panose="020B0604020202020204" pitchFamily="34" charset="0"/>
                          <a:ea typeface="Calibri" panose="020F0502020204030204" pitchFamily="34" charset="0"/>
                          <a:cs typeface="Arial" panose="020B0604020202020204" pitchFamily="34" charset="0"/>
                        </a:rPr>
                        <a:t>  1.2</a:t>
                      </a:r>
                      <a:endParaRPr lang="en-GB" sz="1200" b="1">
                        <a:effectLst/>
                        <a:latin typeface="Arial" panose="020B0604020202020204" pitchFamily="34" charset="0"/>
                        <a:ea typeface="Calibri" panose="020F0502020204030204" pitchFamily="34" charset="0"/>
                        <a:cs typeface="Times New Roman" panose="02020603050405020304" pitchFamily="18" charset="0"/>
                      </a:endParaRPr>
                    </a:p>
                  </a:txBody>
                  <a:tcPr marL="68584" marR="68584" marT="0" marB="0" anchor="ctr">
                    <a:lnL>
                      <a:noFill/>
                    </a:lnL>
                    <a:lnR>
                      <a:noFill/>
                    </a:lnR>
                    <a:lnT>
                      <a:noFill/>
                    </a:lnT>
                    <a:lnB>
                      <a:noFill/>
                    </a:lnB>
                  </a:tcPr>
                </a:tc>
                <a:tc>
                  <a:txBody>
                    <a:bodyPr/>
                    <a:lstStyle/>
                    <a:p>
                      <a:pPr algn="ctr">
                        <a:lnSpc>
                          <a:spcPct val="107000"/>
                        </a:lnSpc>
                        <a:spcAft>
                          <a:spcPts val="0"/>
                        </a:spcAft>
                      </a:pPr>
                      <a:r>
                        <a:rPr lang="en-GB" sz="1200" b="1">
                          <a:solidFill>
                            <a:srgbClr val="000000"/>
                          </a:solidFill>
                          <a:effectLst/>
                          <a:latin typeface="Arial" panose="020B0604020202020204" pitchFamily="34" charset="0"/>
                          <a:ea typeface="Calibri" panose="020F0502020204030204" pitchFamily="34" charset="0"/>
                          <a:cs typeface="Arial" panose="020B0604020202020204" pitchFamily="34" charset="0"/>
                        </a:rPr>
                        <a:t>  9.9</a:t>
                      </a:r>
                      <a:endParaRPr lang="en-GB" sz="1200" b="1">
                        <a:effectLst/>
                        <a:latin typeface="Arial" panose="020B0604020202020204" pitchFamily="34" charset="0"/>
                        <a:ea typeface="Calibri" panose="020F0502020204030204" pitchFamily="34" charset="0"/>
                        <a:cs typeface="Times New Roman" panose="02020603050405020304" pitchFamily="18" charset="0"/>
                      </a:endParaRPr>
                    </a:p>
                  </a:txBody>
                  <a:tcPr marL="68584" marR="68584" marT="0" marB="0" anchor="ctr">
                    <a:lnL>
                      <a:noFill/>
                    </a:lnL>
                    <a:lnR>
                      <a:noFill/>
                    </a:lnR>
                    <a:lnT>
                      <a:noFill/>
                    </a:lnT>
                    <a:lnB>
                      <a:noFill/>
                    </a:lnB>
                  </a:tcPr>
                </a:tc>
                <a:tc>
                  <a:txBody>
                    <a:bodyPr/>
                    <a:lstStyle/>
                    <a:p>
                      <a:pPr algn="ctr">
                        <a:lnSpc>
                          <a:spcPct val="107000"/>
                        </a:lnSpc>
                        <a:spcAft>
                          <a:spcPts val="0"/>
                        </a:spcAft>
                      </a:pPr>
                      <a:r>
                        <a:rPr lang="en-GB" sz="1200" b="1">
                          <a:solidFill>
                            <a:srgbClr val="000000"/>
                          </a:solidFill>
                          <a:effectLst/>
                          <a:latin typeface="Arial" panose="020B0604020202020204" pitchFamily="34" charset="0"/>
                          <a:ea typeface="Calibri" panose="020F0502020204030204" pitchFamily="34" charset="0"/>
                          <a:cs typeface="Arial" panose="020B0604020202020204" pitchFamily="34" charset="0"/>
                        </a:rPr>
                        <a:t>  6.6</a:t>
                      </a:r>
                      <a:endParaRPr lang="en-GB" sz="1200" b="1">
                        <a:effectLst/>
                        <a:latin typeface="Arial" panose="020B0604020202020204" pitchFamily="34" charset="0"/>
                        <a:ea typeface="Calibri" panose="020F0502020204030204" pitchFamily="34" charset="0"/>
                        <a:cs typeface="Times New Roman" panose="02020603050405020304" pitchFamily="18" charset="0"/>
                      </a:endParaRPr>
                    </a:p>
                  </a:txBody>
                  <a:tcPr marL="68584" marR="68584" marT="0" marB="0" anchor="ctr">
                    <a:lnL>
                      <a:noFill/>
                    </a:lnL>
                    <a:lnR>
                      <a:noFill/>
                    </a:lnR>
                    <a:lnT>
                      <a:noFill/>
                    </a:lnT>
                    <a:lnB>
                      <a:noFill/>
                    </a:lnB>
                  </a:tcPr>
                </a:tc>
                <a:tc>
                  <a:txBody>
                    <a:bodyPr/>
                    <a:lstStyle/>
                    <a:p>
                      <a:pPr algn="ctr">
                        <a:lnSpc>
                          <a:spcPct val="107000"/>
                        </a:lnSpc>
                        <a:spcAft>
                          <a:spcPts val="0"/>
                        </a:spcAft>
                      </a:pPr>
                      <a:r>
                        <a:rPr lang="en-GB" sz="1200" b="1">
                          <a:solidFill>
                            <a:srgbClr val="000000"/>
                          </a:solidFill>
                          <a:effectLst/>
                          <a:latin typeface="Arial" panose="020B0604020202020204" pitchFamily="34" charset="0"/>
                          <a:ea typeface="Calibri" panose="020F0502020204030204" pitchFamily="34" charset="0"/>
                          <a:cs typeface="Arial" panose="020B0604020202020204" pitchFamily="34" charset="0"/>
                        </a:rPr>
                        <a:t>  7.1</a:t>
                      </a:r>
                      <a:endParaRPr lang="en-GB" sz="1200" b="1">
                        <a:effectLst/>
                        <a:latin typeface="Arial" panose="020B0604020202020204" pitchFamily="34" charset="0"/>
                        <a:ea typeface="Calibri" panose="020F0502020204030204" pitchFamily="34" charset="0"/>
                        <a:cs typeface="Times New Roman" panose="02020603050405020304" pitchFamily="18" charset="0"/>
                      </a:endParaRPr>
                    </a:p>
                  </a:txBody>
                  <a:tcPr marL="68584" marR="68584" marT="0" marB="0" anchor="ctr">
                    <a:lnL>
                      <a:noFill/>
                    </a:lnL>
                    <a:lnR>
                      <a:noFill/>
                    </a:lnR>
                    <a:lnT>
                      <a:noFill/>
                    </a:lnT>
                    <a:lnB>
                      <a:noFill/>
                    </a:lnB>
                  </a:tcPr>
                </a:tc>
                <a:tc>
                  <a:txBody>
                    <a:bodyPr/>
                    <a:lstStyle/>
                    <a:p>
                      <a:pPr algn="ctr">
                        <a:lnSpc>
                          <a:spcPct val="107000"/>
                        </a:lnSpc>
                        <a:spcAft>
                          <a:spcPts val="0"/>
                        </a:spcAft>
                      </a:pPr>
                      <a:r>
                        <a:rPr lang="en-GB" sz="1200" b="1">
                          <a:solidFill>
                            <a:srgbClr val="000000"/>
                          </a:solidFill>
                          <a:effectLst/>
                          <a:latin typeface="Arial" panose="020B0604020202020204" pitchFamily="34" charset="0"/>
                          <a:ea typeface="Calibri" panose="020F0502020204030204" pitchFamily="34" charset="0"/>
                          <a:cs typeface="Arial" panose="020B0604020202020204" pitchFamily="34" charset="0"/>
                        </a:rPr>
                        <a:t>  4.9</a:t>
                      </a:r>
                      <a:endParaRPr lang="en-GB" sz="1200" b="1">
                        <a:effectLst/>
                        <a:latin typeface="Arial" panose="020B0604020202020204" pitchFamily="34" charset="0"/>
                        <a:ea typeface="Calibri" panose="020F0502020204030204" pitchFamily="34" charset="0"/>
                        <a:cs typeface="Times New Roman" panose="02020603050405020304" pitchFamily="18" charset="0"/>
                      </a:endParaRPr>
                    </a:p>
                  </a:txBody>
                  <a:tcPr marL="68584" marR="68584" marT="0" marB="0" anchor="ctr">
                    <a:lnL>
                      <a:noFill/>
                    </a:lnL>
                    <a:lnR>
                      <a:noFill/>
                    </a:lnR>
                    <a:lnT>
                      <a:noFill/>
                    </a:lnT>
                    <a:lnB>
                      <a:noFill/>
                    </a:lnB>
                  </a:tcPr>
                </a:tc>
                <a:tc>
                  <a:txBody>
                    <a:bodyPr/>
                    <a:lstStyle/>
                    <a:p>
                      <a:pPr algn="ctr">
                        <a:lnSpc>
                          <a:spcPct val="107000"/>
                        </a:lnSpc>
                        <a:spcAft>
                          <a:spcPts val="0"/>
                        </a:spcAft>
                      </a:pPr>
                      <a:r>
                        <a:rPr lang="en-GB" sz="1200" b="1">
                          <a:solidFill>
                            <a:srgbClr val="000000"/>
                          </a:solidFill>
                          <a:effectLst/>
                          <a:latin typeface="Arial" panose="020B0604020202020204" pitchFamily="34" charset="0"/>
                          <a:ea typeface="Calibri" panose="020F0502020204030204" pitchFamily="34" charset="0"/>
                          <a:cs typeface="Arial" panose="020B0604020202020204" pitchFamily="34" charset="0"/>
                        </a:rPr>
                        <a:t>  5.5</a:t>
                      </a:r>
                      <a:endParaRPr lang="en-GB" sz="1200" b="1">
                        <a:effectLst/>
                        <a:latin typeface="Arial" panose="020B0604020202020204" pitchFamily="34" charset="0"/>
                        <a:ea typeface="Calibri" panose="020F0502020204030204" pitchFamily="34" charset="0"/>
                        <a:cs typeface="Times New Roman" panose="02020603050405020304" pitchFamily="18" charset="0"/>
                      </a:endParaRPr>
                    </a:p>
                  </a:txBody>
                  <a:tcPr marL="68584" marR="68584" marT="0" marB="0" anchor="ctr">
                    <a:lnL>
                      <a:noFill/>
                    </a:lnL>
                    <a:lnR>
                      <a:noFill/>
                    </a:lnR>
                    <a:lnT>
                      <a:noFill/>
                    </a:lnT>
                    <a:lnB>
                      <a:noFill/>
                    </a:lnB>
                  </a:tcPr>
                </a:tc>
                <a:extLst>
                  <a:ext uri="{0D108BD9-81ED-4DB2-BD59-A6C34878D82A}">
                    <a16:rowId xmlns:a16="http://schemas.microsoft.com/office/drawing/2014/main" val="3928040764"/>
                  </a:ext>
                </a:extLst>
              </a:tr>
              <a:tr h="337099">
                <a:tc>
                  <a:txBody>
                    <a:bodyPr/>
                    <a:lstStyle/>
                    <a:p>
                      <a:pPr>
                        <a:lnSpc>
                          <a:spcPct val="107000"/>
                        </a:lnSpc>
                        <a:spcAft>
                          <a:spcPts val="0"/>
                        </a:spcAft>
                      </a:pPr>
                      <a:r>
                        <a:rPr lang="en-GB" sz="1200" b="1">
                          <a:effectLst/>
                          <a:latin typeface="Arial" panose="020B0604020202020204" pitchFamily="34" charset="0"/>
                          <a:ea typeface="Calibri" panose="020F0502020204030204" pitchFamily="34" charset="0"/>
                          <a:cs typeface="Arial" panose="020B0604020202020204" pitchFamily="34" charset="0"/>
                        </a:rPr>
                        <a:t>Capecitabine + cisplatin</a:t>
                      </a:r>
                      <a:endParaRPr lang="en-GB" sz="1200" b="1">
                        <a:effectLst/>
                        <a:latin typeface="Arial" panose="020B0604020202020204" pitchFamily="34" charset="0"/>
                        <a:ea typeface="Calibri" panose="020F0502020204030204" pitchFamily="34" charset="0"/>
                        <a:cs typeface="Times New Roman" panose="02020603050405020304" pitchFamily="18" charset="0"/>
                      </a:endParaRPr>
                    </a:p>
                  </a:txBody>
                  <a:tcPr marL="68584" marR="68584" marT="0" marB="0">
                    <a:lnL>
                      <a:noFill/>
                    </a:lnL>
                    <a:lnR>
                      <a:noFill/>
                    </a:lnR>
                    <a:lnT>
                      <a:noFill/>
                    </a:lnT>
                    <a:lnB>
                      <a:noFill/>
                    </a:lnB>
                  </a:tcPr>
                </a:tc>
                <a:tc>
                  <a:txBody>
                    <a:bodyPr/>
                    <a:lstStyle/>
                    <a:p>
                      <a:pPr algn="ctr">
                        <a:lnSpc>
                          <a:spcPct val="107000"/>
                        </a:lnSpc>
                        <a:spcAft>
                          <a:spcPts val="0"/>
                        </a:spcAft>
                      </a:pPr>
                      <a:r>
                        <a:rPr lang="en-GB" sz="1200" b="1">
                          <a:solidFill>
                            <a:srgbClr val="000000"/>
                          </a:solidFill>
                          <a:effectLst/>
                          <a:latin typeface="Arial" panose="020B0604020202020204" pitchFamily="34" charset="0"/>
                          <a:ea typeface="Calibri" panose="020F0502020204030204" pitchFamily="34" charset="0"/>
                          <a:cs typeface="Arial" panose="020B0604020202020204" pitchFamily="34" charset="0"/>
                        </a:rPr>
                        <a:t>17.1</a:t>
                      </a:r>
                      <a:endParaRPr lang="en-GB" sz="1200" b="1">
                        <a:effectLst/>
                        <a:latin typeface="Arial" panose="020B0604020202020204" pitchFamily="34" charset="0"/>
                        <a:ea typeface="Calibri" panose="020F0502020204030204" pitchFamily="34" charset="0"/>
                        <a:cs typeface="Times New Roman" panose="02020603050405020304" pitchFamily="18" charset="0"/>
                      </a:endParaRPr>
                    </a:p>
                  </a:txBody>
                  <a:tcPr marL="68584" marR="68584" marT="0" marB="0" anchor="ctr">
                    <a:lnL>
                      <a:noFill/>
                    </a:lnL>
                    <a:lnR>
                      <a:noFill/>
                    </a:lnR>
                    <a:lnT>
                      <a:noFill/>
                    </a:lnT>
                    <a:lnB>
                      <a:noFill/>
                    </a:lnB>
                  </a:tcPr>
                </a:tc>
                <a:tc>
                  <a:txBody>
                    <a:bodyPr/>
                    <a:lstStyle/>
                    <a:p>
                      <a:pPr algn="ctr">
                        <a:lnSpc>
                          <a:spcPct val="107000"/>
                        </a:lnSpc>
                        <a:spcAft>
                          <a:spcPts val="0"/>
                        </a:spcAft>
                      </a:pPr>
                      <a:r>
                        <a:rPr lang="en-GB" sz="1200" b="1">
                          <a:solidFill>
                            <a:srgbClr val="000000"/>
                          </a:solidFill>
                          <a:effectLst/>
                          <a:latin typeface="Arial" panose="020B0604020202020204" pitchFamily="34" charset="0"/>
                          <a:ea typeface="Calibri" panose="020F0502020204030204" pitchFamily="34" charset="0"/>
                          <a:cs typeface="Arial" panose="020B0604020202020204" pitchFamily="34" charset="0"/>
                        </a:rPr>
                        <a:t>  3.0</a:t>
                      </a:r>
                      <a:endParaRPr lang="en-GB" sz="1200" b="1">
                        <a:effectLst/>
                        <a:latin typeface="Arial" panose="020B0604020202020204" pitchFamily="34" charset="0"/>
                        <a:ea typeface="Calibri" panose="020F0502020204030204" pitchFamily="34" charset="0"/>
                        <a:cs typeface="Times New Roman" panose="02020603050405020304" pitchFamily="18" charset="0"/>
                      </a:endParaRPr>
                    </a:p>
                  </a:txBody>
                  <a:tcPr marL="68584" marR="68584" marT="0" marB="0" anchor="ctr">
                    <a:lnL>
                      <a:noFill/>
                    </a:lnL>
                    <a:lnR>
                      <a:noFill/>
                    </a:lnR>
                    <a:lnT>
                      <a:noFill/>
                    </a:lnT>
                    <a:lnB>
                      <a:noFill/>
                    </a:lnB>
                  </a:tcPr>
                </a:tc>
                <a:tc>
                  <a:txBody>
                    <a:bodyPr/>
                    <a:lstStyle/>
                    <a:p>
                      <a:pPr algn="ctr">
                        <a:lnSpc>
                          <a:spcPct val="107000"/>
                        </a:lnSpc>
                        <a:spcAft>
                          <a:spcPts val="0"/>
                        </a:spcAft>
                      </a:pPr>
                      <a:r>
                        <a:rPr lang="en-GB" sz="1200" b="1">
                          <a:solidFill>
                            <a:srgbClr val="000000"/>
                          </a:solidFill>
                          <a:effectLst/>
                          <a:latin typeface="Arial" panose="020B0604020202020204" pitchFamily="34" charset="0"/>
                          <a:ea typeface="Calibri" panose="020F0502020204030204" pitchFamily="34" charset="0"/>
                          <a:cs typeface="Arial" panose="020B0604020202020204" pitchFamily="34" charset="0"/>
                        </a:rPr>
                        <a:t>  3.4</a:t>
                      </a:r>
                      <a:endParaRPr lang="en-GB" sz="1200" b="1">
                        <a:effectLst/>
                        <a:latin typeface="Arial" panose="020B0604020202020204" pitchFamily="34" charset="0"/>
                        <a:ea typeface="Calibri" panose="020F0502020204030204" pitchFamily="34" charset="0"/>
                        <a:cs typeface="Times New Roman" panose="02020603050405020304" pitchFamily="18" charset="0"/>
                      </a:endParaRPr>
                    </a:p>
                  </a:txBody>
                  <a:tcPr marL="68584" marR="68584" marT="0" marB="0" anchor="ctr">
                    <a:lnL>
                      <a:noFill/>
                    </a:lnL>
                    <a:lnR>
                      <a:noFill/>
                    </a:lnR>
                    <a:lnT>
                      <a:noFill/>
                    </a:lnT>
                    <a:lnB>
                      <a:noFill/>
                    </a:lnB>
                  </a:tcPr>
                </a:tc>
                <a:tc>
                  <a:txBody>
                    <a:bodyPr/>
                    <a:lstStyle/>
                    <a:p>
                      <a:pPr algn="ctr">
                        <a:lnSpc>
                          <a:spcPct val="107000"/>
                        </a:lnSpc>
                        <a:spcAft>
                          <a:spcPts val="0"/>
                        </a:spcAft>
                      </a:pPr>
                      <a:r>
                        <a:rPr lang="en-GB" sz="1200" b="1">
                          <a:solidFill>
                            <a:srgbClr val="000000"/>
                          </a:solidFill>
                          <a:effectLst/>
                          <a:latin typeface="Arial" panose="020B0604020202020204" pitchFamily="34" charset="0"/>
                          <a:ea typeface="Calibri" panose="020F0502020204030204" pitchFamily="34" charset="0"/>
                          <a:cs typeface="Arial" panose="020B0604020202020204" pitchFamily="34" charset="0"/>
                        </a:rPr>
                        <a:t>  3.1</a:t>
                      </a:r>
                      <a:endParaRPr lang="en-GB" sz="1200" b="1">
                        <a:effectLst/>
                        <a:latin typeface="Arial" panose="020B0604020202020204" pitchFamily="34" charset="0"/>
                        <a:ea typeface="Calibri" panose="020F0502020204030204" pitchFamily="34" charset="0"/>
                        <a:cs typeface="Times New Roman" panose="02020603050405020304" pitchFamily="18" charset="0"/>
                      </a:endParaRPr>
                    </a:p>
                  </a:txBody>
                  <a:tcPr marL="68584" marR="68584" marT="0" marB="0" anchor="ctr">
                    <a:lnL>
                      <a:noFill/>
                    </a:lnL>
                    <a:lnR>
                      <a:noFill/>
                    </a:lnR>
                    <a:lnT>
                      <a:noFill/>
                    </a:lnT>
                    <a:lnB>
                      <a:noFill/>
                    </a:lnB>
                  </a:tcPr>
                </a:tc>
                <a:tc>
                  <a:txBody>
                    <a:bodyPr/>
                    <a:lstStyle/>
                    <a:p>
                      <a:pPr algn="ctr">
                        <a:lnSpc>
                          <a:spcPct val="107000"/>
                        </a:lnSpc>
                        <a:spcAft>
                          <a:spcPts val="0"/>
                        </a:spcAft>
                      </a:pPr>
                      <a:r>
                        <a:rPr lang="en-GB" sz="1200" b="1">
                          <a:solidFill>
                            <a:srgbClr val="000000"/>
                          </a:solidFill>
                          <a:effectLst/>
                          <a:latin typeface="Arial" panose="020B0604020202020204" pitchFamily="34" charset="0"/>
                          <a:ea typeface="Calibri" panose="020F0502020204030204" pitchFamily="34" charset="0"/>
                          <a:cs typeface="Arial" panose="020B0604020202020204" pitchFamily="34" charset="0"/>
                        </a:rPr>
                        <a:t>  2.1</a:t>
                      </a:r>
                      <a:endParaRPr lang="en-GB" sz="1200" b="1">
                        <a:effectLst/>
                        <a:latin typeface="Arial" panose="020B0604020202020204" pitchFamily="34" charset="0"/>
                        <a:ea typeface="Calibri" panose="020F0502020204030204" pitchFamily="34" charset="0"/>
                        <a:cs typeface="Times New Roman" panose="02020603050405020304" pitchFamily="18" charset="0"/>
                      </a:endParaRPr>
                    </a:p>
                  </a:txBody>
                  <a:tcPr marL="68584" marR="68584" marT="0" marB="0" anchor="ctr">
                    <a:lnL>
                      <a:noFill/>
                    </a:lnL>
                    <a:lnR>
                      <a:noFill/>
                    </a:lnR>
                    <a:lnT>
                      <a:noFill/>
                    </a:lnT>
                    <a:lnB>
                      <a:noFill/>
                    </a:lnB>
                  </a:tcPr>
                </a:tc>
                <a:tc>
                  <a:txBody>
                    <a:bodyPr/>
                    <a:lstStyle/>
                    <a:p>
                      <a:pPr algn="ctr">
                        <a:lnSpc>
                          <a:spcPct val="107000"/>
                        </a:lnSpc>
                        <a:spcAft>
                          <a:spcPts val="0"/>
                        </a:spcAft>
                      </a:pPr>
                      <a:r>
                        <a:rPr lang="en-GB" sz="1200" b="1">
                          <a:solidFill>
                            <a:srgbClr val="000000"/>
                          </a:solidFill>
                          <a:effectLst/>
                          <a:latin typeface="Arial" panose="020B0604020202020204" pitchFamily="34" charset="0"/>
                          <a:ea typeface="Calibri" panose="020F0502020204030204" pitchFamily="34" charset="0"/>
                          <a:cs typeface="Arial" panose="020B0604020202020204" pitchFamily="34" charset="0"/>
                        </a:rPr>
                        <a:t>  5.3</a:t>
                      </a:r>
                      <a:endParaRPr lang="en-GB" sz="1200" b="1">
                        <a:effectLst/>
                        <a:latin typeface="Arial" panose="020B0604020202020204" pitchFamily="34" charset="0"/>
                        <a:ea typeface="Calibri" panose="020F0502020204030204" pitchFamily="34" charset="0"/>
                        <a:cs typeface="Times New Roman" panose="02020603050405020304" pitchFamily="18" charset="0"/>
                      </a:endParaRPr>
                    </a:p>
                  </a:txBody>
                  <a:tcPr marL="68584" marR="68584" marT="0" marB="0" anchor="ctr">
                    <a:lnL>
                      <a:noFill/>
                    </a:lnL>
                    <a:lnR>
                      <a:noFill/>
                    </a:lnR>
                    <a:lnT>
                      <a:noFill/>
                    </a:lnT>
                    <a:lnB>
                      <a:noFill/>
                    </a:lnB>
                  </a:tcPr>
                </a:tc>
                <a:extLst>
                  <a:ext uri="{0D108BD9-81ED-4DB2-BD59-A6C34878D82A}">
                    <a16:rowId xmlns:a16="http://schemas.microsoft.com/office/drawing/2014/main" val="2440617717"/>
                  </a:ext>
                </a:extLst>
              </a:tr>
              <a:tr h="337099">
                <a:tc>
                  <a:txBody>
                    <a:bodyPr/>
                    <a:lstStyle/>
                    <a:p>
                      <a:pPr>
                        <a:lnSpc>
                          <a:spcPct val="107000"/>
                        </a:lnSpc>
                        <a:spcAft>
                          <a:spcPts val="0"/>
                        </a:spcAft>
                      </a:pPr>
                      <a:r>
                        <a:rPr lang="en-GB" sz="1200" b="1">
                          <a:effectLst/>
                          <a:latin typeface="Arial" panose="020B0604020202020204" pitchFamily="34" charset="0"/>
                          <a:ea typeface="Calibri" panose="020F0502020204030204" pitchFamily="34" charset="0"/>
                          <a:cs typeface="Arial" panose="020B0604020202020204" pitchFamily="34" charset="0"/>
                        </a:rPr>
                        <a:t>Capecitabine + oxaliplatin</a:t>
                      </a:r>
                      <a:endParaRPr lang="en-GB" sz="1200" b="1">
                        <a:effectLst/>
                        <a:latin typeface="Arial" panose="020B0604020202020204" pitchFamily="34" charset="0"/>
                        <a:ea typeface="Calibri" panose="020F0502020204030204" pitchFamily="34" charset="0"/>
                        <a:cs typeface="Times New Roman" panose="02020603050405020304" pitchFamily="18" charset="0"/>
                      </a:endParaRPr>
                    </a:p>
                  </a:txBody>
                  <a:tcPr marL="68584" marR="68584" marT="0" marB="0">
                    <a:lnL>
                      <a:noFill/>
                    </a:lnL>
                    <a:lnR>
                      <a:noFill/>
                    </a:lnR>
                    <a:lnT>
                      <a:noFill/>
                    </a:lnT>
                    <a:lnB>
                      <a:noFill/>
                    </a:lnB>
                  </a:tcPr>
                </a:tc>
                <a:tc>
                  <a:txBody>
                    <a:bodyPr/>
                    <a:lstStyle/>
                    <a:p>
                      <a:pPr algn="ctr">
                        <a:lnSpc>
                          <a:spcPct val="107000"/>
                        </a:lnSpc>
                        <a:spcAft>
                          <a:spcPts val="0"/>
                        </a:spcAft>
                      </a:pPr>
                      <a:r>
                        <a:rPr lang="en-GB" sz="1200" b="1">
                          <a:solidFill>
                            <a:srgbClr val="000000"/>
                          </a:solidFill>
                          <a:effectLst/>
                          <a:latin typeface="Arial" panose="020B0604020202020204" pitchFamily="34" charset="0"/>
                          <a:ea typeface="Calibri" panose="020F0502020204030204" pitchFamily="34" charset="0"/>
                          <a:cs typeface="Arial" panose="020B0604020202020204" pitchFamily="34" charset="0"/>
                        </a:rPr>
                        <a:t>  4.6</a:t>
                      </a:r>
                      <a:endParaRPr lang="en-GB" sz="1200" b="1">
                        <a:effectLst/>
                        <a:latin typeface="Arial" panose="020B0604020202020204" pitchFamily="34" charset="0"/>
                        <a:ea typeface="Calibri" panose="020F0502020204030204" pitchFamily="34" charset="0"/>
                        <a:cs typeface="Times New Roman" panose="02020603050405020304" pitchFamily="18" charset="0"/>
                      </a:endParaRPr>
                    </a:p>
                  </a:txBody>
                  <a:tcPr marL="68584" marR="68584" marT="0" marB="0" anchor="ctr">
                    <a:lnL>
                      <a:noFill/>
                    </a:lnL>
                    <a:lnR>
                      <a:noFill/>
                    </a:lnR>
                    <a:lnT>
                      <a:noFill/>
                    </a:lnT>
                    <a:lnB>
                      <a:noFill/>
                    </a:lnB>
                  </a:tcPr>
                </a:tc>
                <a:tc>
                  <a:txBody>
                    <a:bodyPr/>
                    <a:lstStyle/>
                    <a:p>
                      <a:pPr algn="ctr">
                        <a:lnSpc>
                          <a:spcPct val="107000"/>
                        </a:lnSpc>
                        <a:spcAft>
                          <a:spcPts val="0"/>
                        </a:spcAft>
                      </a:pPr>
                      <a:r>
                        <a:rPr lang="en-GB" sz="1200" b="1">
                          <a:solidFill>
                            <a:srgbClr val="000000"/>
                          </a:solidFill>
                          <a:effectLst/>
                          <a:latin typeface="Arial" panose="020B0604020202020204" pitchFamily="34" charset="0"/>
                          <a:ea typeface="Calibri" panose="020F0502020204030204" pitchFamily="34" charset="0"/>
                          <a:cs typeface="Arial" panose="020B0604020202020204" pitchFamily="34" charset="0"/>
                        </a:rPr>
                        <a:t>  2.3</a:t>
                      </a:r>
                      <a:endParaRPr lang="en-GB" sz="1200" b="1">
                        <a:effectLst/>
                        <a:latin typeface="Arial" panose="020B0604020202020204" pitchFamily="34" charset="0"/>
                        <a:ea typeface="Calibri" panose="020F0502020204030204" pitchFamily="34" charset="0"/>
                        <a:cs typeface="Times New Roman" panose="02020603050405020304" pitchFamily="18" charset="0"/>
                      </a:endParaRPr>
                    </a:p>
                  </a:txBody>
                  <a:tcPr marL="68584" marR="68584" marT="0" marB="0" anchor="ctr">
                    <a:lnL>
                      <a:noFill/>
                    </a:lnL>
                    <a:lnR>
                      <a:noFill/>
                    </a:lnR>
                    <a:lnT>
                      <a:noFill/>
                    </a:lnT>
                    <a:lnB>
                      <a:noFill/>
                    </a:lnB>
                  </a:tcPr>
                </a:tc>
                <a:tc>
                  <a:txBody>
                    <a:bodyPr/>
                    <a:lstStyle/>
                    <a:p>
                      <a:pPr algn="ctr">
                        <a:lnSpc>
                          <a:spcPct val="107000"/>
                        </a:lnSpc>
                        <a:spcAft>
                          <a:spcPts val="0"/>
                        </a:spcAft>
                      </a:pPr>
                      <a:r>
                        <a:rPr lang="en-GB" sz="1200" b="1">
                          <a:solidFill>
                            <a:srgbClr val="000000"/>
                          </a:solidFill>
                          <a:effectLst/>
                          <a:latin typeface="Arial" panose="020B0604020202020204" pitchFamily="34" charset="0"/>
                          <a:ea typeface="Calibri" panose="020F0502020204030204" pitchFamily="34" charset="0"/>
                          <a:cs typeface="Arial" panose="020B0604020202020204" pitchFamily="34" charset="0"/>
                        </a:rPr>
                        <a:t>  4.9</a:t>
                      </a:r>
                      <a:endParaRPr lang="en-GB" sz="1200" b="1">
                        <a:effectLst/>
                        <a:latin typeface="Arial" panose="020B0604020202020204" pitchFamily="34" charset="0"/>
                        <a:ea typeface="Calibri" panose="020F0502020204030204" pitchFamily="34" charset="0"/>
                        <a:cs typeface="Times New Roman" panose="02020603050405020304" pitchFamily="18" charset="0"/>
                      </a:endParaRPr>
                    </a:p>
                  </a:txBody>
                  <a:tcPr marL="68584" marR="68584" marT="0" marB="0" anchor="ctr">
                    <a:lnL>
                      <a:noFill/>
                    </a:lnL>
                    <a:lnR>
                      <a:noFill/>
                    </a:lnR>
                    <a:lnT>
                      <a:noFill/>
                    </a:lnT>
                    <a:lnB>
                      <a:noFill/>
                    </a:lnB>
                  </a:tcPr>
                </a:tc>
                <a:tc>
                  <a:txBody>
                    <a:bodyPr/>
                    <a:lstStyle/>
                    <a:p>
                      <a:pPr algn="ctr">
                        <a:lnSpc>
                          <a:spcPct val="107000"/>
                        </a:lnSpc>
                        <a:spcAft>
                          <a:spcPts val="0"/>
                        </a:spcAft>
                      </a:pPr>
                      <a:r>
                        <a:rPr lang="en-GB" sz="1200" b="1">
                          <a:solidFill>
                            <a:srgbClr val="000000"/>
                          </a:solidFill>
                          <a:effectLst/>
                          <a:latin typeface="Arial" panose="020B0604020202020204" pitchFamily="34" charset="0"/>
                          <a:ea typeface="Calibri" panose="020F0502020204030204" pitchFamily="34" charset="0"/>
                          <a:cs typeface="Arial" panose="020B0604020202020204" pitchFamily="34" charset="0"/>
                        </a:rPr>
                        <a:t>  4.4</a:t>
                      </a:r>
                      <a:endParaRPr lang="en-GB" sz="1200" b="1">
                        <a:effectLst/>
                        <a:latin typeface="Arial" panose="020B0604020202020204" pitchFamily="34" charset="0"/>
                        <a:ea typeface="Calibri" panose="020F0502020204030204" pitchFamily="34" charset="0"/>
                        <a:cs typeface="Times New Roman" panose="02020603050405020304" pitchFamily="18" charset="0"/>
                      </a:endParaRPr>
                    </a:p>
                  </a:txBody>
                  <a:tcPr marL="68584" marR="68584" marT="0" marB="0" anchor="ctr">
                    <a:lnL>
                      <a:noFill/>
                    </a:lnL>
                    <a:lnR>
                      <a:noFill/>
                    </a:lnR>
                    <a:lnT>
                      <a:noFill/>
                    </a:lnT>
                    <a:lnB>
                      <a:noFill/>
                    </a:lnB>
                  </a:tcPr>
                </a:tc>
                <a:tc>
                  <a:txBody>
                    <a:bodyPr/>
                    <a:lstStyle/>
                    <a:p>
                      <a:pPr algn="ctr">
                        <a:lnSpc>
                          <a:spcPct val="107000"/>
                        </a:lnSpc>
                        <a:spcAft>
                          <a:spcPts val="0"/>
                        </a:spcAft>
                      </a:pPr>
                      <a:r>
                        <a:rPr lang="en-GB" sz="1200" b="1">
                          <a:solidFill>
                            <a:srgbClr val="000000"/>
                          </a:solidFill>
                          <a:effectLst/>
                          <a:latin typeface="Arial" panose="020B0604020202020204" pitchFamily="34" charset="0"/>
                          <a:ea typeface="Calibri" panose="020F0502020204030204" pitchFamily="34" charset="0"/>
                          <a:cs typeface="Arial" panose="020B0604020202020204" pitchFamily="34" charset="0"/>
                        </a:rPr>
                        <a:t>  7.1</a:t>
                      </a:r>
                      <a:endParaRPr lang="en-GB" sz="1200" b="1">
                        <a:effectLst/>
                        <a:latin typeface="Arial" panose="020B0604020202020204" pitchFamily="34" charset="0"/>
                        <a:ea typeface="Calibri" panose="020F0502020204030204" pitchFamily="34" charset="0"/>
                        <a:cs typeface="Times New Roman" panose="02020603050405020304" pitchFamily="18" charset="0"/>
                      </a:endParaRPr>
                    </a:p>
                  </a:txBody>
                  <a:tcPr marL="68584" marR="68584" marT="0" marB="0" anchor="ctr">
                    <a:lnL>
                      <a:noFill/>
                    </a:lnL>
                    <a:lnR>
                      <a:noFill/>
                    </a:lnR>
                    <a:lnT>
                      <a:noFill/>
                    </a:lnT>
                    <a:lnB>
                      <a:noFill/>
                    </a:lnB>
                  </a:tcPr>
                </a:tc>
                <a:tc>
                  <a:txBody>
                    <a:bodyPr/>
                    <a:lstStyle/>
                    <a:p>
                      <a:pPr algn="ctr">
                        <a:lnSpc>
                          <a:spcPct val="107000"/>
                        </a:lnSpc>
                        <a:spcAft>
                          <a:spcPts val="0"/>
                        </a:spcAft>
                      </a:pPr>
                      <a:r>
                        <a:rPr lang="en-GB" sz="1200" b="1">
                          <a:solidFill>
                            <a:srgbClr val="000000"/>
                          </a:solidFill>
                          <a:effectLst/>
                          <a:latin typeface="Arial" panose="020B0604020202020204" pitchFamily="34" charset="0"/>
                          <a:ea typeface="Calibri" panose="020F0502020204030204" pitchFamily="34" charset="0"/>
                          <a:cs typeface="Arial" panose="020B0604020202020204" pitchFamily="34" charset="0"/>
                        </a:rPr>
                        <a:t>  5.2</a:t>
                      </a:r>
                      <a:endParaRPr lang="en-GB" sz="1200" b="1">
                        <a:effectLst/>
                        <a:latin typeface="Arial" panose="020B0604020202020204" pitchFamily="34" charset="0"/>
                        <a:ea typeface="Calibri" panose="020F0502020204030204" pitchFamily="34" charset="0"/>
                        <a:cs typeface="Times New Roman" panose="02020603050405020304" pitchFamily="18" charset="0"/>
                      </a:endParaRPr>
                    </a:p>
                  </a:txBody>
                  <a:tcPr marL="68584" marR="68584" marT="0" marB="0" anchor="ctr">
                    <a:lnL>
                      <a:noFill/>
                    </a:lnL>
                    <a:lnR>
                      <a:noFill/>
                    </a:lnR>
                    <a:lnT>
                      <a:noFill/>
                    </a:lnT>
                    <a:lnB>
                      <a:noFill/>
                    </a:lnB>
                  </a:tcPr>
                </a:tc>
                <a:extLst>
                  <a:ext uri="{0D108BD9-81ED-4DB2-BD59-A6C34878D82A}">
                    <a16:rowId xmlns:a16="http://schemas.microsoft.com/office/drawing/2014/main" val="117441440"/>
                  </a:ext>
                </a:extLst>
              </a:tr>
              <a:tr h="337099">
                <a:tc>
                  <a:txBody>
                    <a:bodyPr/>
                    <a:lstStyle/>
                    <a:p>
                      <a:pPr>
                        <a:lnSpc>
                          <a:spcPct val="107000"/>
                        </a:lnSpc>
                        <a:spcAft>
                          <a:spcPts val="0"/>
                        </a:spcAft>
                      </a:pPr>
                      <a:r>
                        <a:rPr lang="en-GB" sz="1200" b="1">
                          <a:effectLst/>
                          <a:latin typeface="Arial" panose="020B0604020202020204" pitchFamily="34" charset="0"/>
                          <a:ea typeface="Calibri" panose="020F0502020204030204" pitchFamily="34" charset="0"/>
                          <a:cs typeface="Arial" panose="020B0604020202020204" pitchFamily="34" charset="0"/>
                        </a:rPr>
                        <a:t>Capecitabine + carboplatin</a:t>
                      </a:r>
                      <a:endParaRPr lang="en-GB" sz="1200" b="1">
                        <a:effectLst/>
                        <a:latin typeface="Arial" panose="020B0604020202020204" pitchFamily="34" charset="0"/>
                        <a:ea typeface="Calibri" panose="020F0502020204030204" pitchFamily="34" charset="0"/>
                        <a:cs typeface="Times New Roman" panose="02020603050405020304" pitchFamily="18" charset="0"/>
                      </a:endParaRPr>
                    </a:p>
                  </a:txBody>
                  <a:tcPr marL="68584" marR="68584" marT="0" marB="0">
                    <a:lnL>
                      <a:noFill/>
                    </a:lnL>
                    <a:lnR>
                      <a:noFill/>
                    </a:lnR>
                    <a:lnT>
                      <a:noFill/>
                    </a:lnT>
                    <a:lnB>
                      <a:noFill/>
                    </a:lnB>
                  </a:tcPr>
                </a:tc>
                <a:tc>
                  <a:txBody>
                    <a:bodyPr/>
                    <a:lstStyle/>
                    <a:p>
                      <a:pPr algn="ctr">
                        <a:lnSpc>
                          <a:spcPct val="107000"/>
                        </a:lnSpc>
                        <a:spcAft>
                          <a:spcPts val="0"/>
                        </a:spcAft>
                      </a:pPr>
                      <a:r>
                        <a:rPr lang="en-GB" sz="1200" b="1">
                          <a:solidFill>
                            <a:srgbClr val="000000"/>
                          </a:solidFill>
                          <a:effectLst/>
                          <a:latin typeface="Arial" panose="020B0604020202020204" pitchFamily="34" charset="0"/>
                          <a:ea typeface="Calibri" panose="020F0502020204030204" pitchFamily="34" charset="0"/>
                          <a:cs typeface="Arial" panose="020B0604020202020204" pitchFamily="34" charset="0"/>
                        </a:rPr>
                        <a:t>  4.4</a:t>
                      </a:r>
                      <a:endParaRPr lang="en-GB" sz="1200" b="1">
                        <a:effectLst/>
                        <a:latin typeface="Arial" panose="020B0604020202020204" pitchFamily="34" charset="0"/>
                        <a:ea typeface="Calibri" panose="020F0502020204030204" pitchFamily="34" charset="0"/>
                        <a:cs typeface="Times New Roman" panose="02020603050405020304" pitchFamily="18" charset="0"/>
                      </a:endParaRPr>
                    </a:p>
                  </a:txBody>
                  <a:tcPr marL="68584" marR="68584" marT="0" marB="0" anchor="ctr">
                    <a:lnL>
                      <a:noFill/>
                    </a:lnL>
                    <a:lnR>
                      <a:noFill/>
                    </a:lnR>
                    <a:lnT>
                      <a:noFill/>
                    </a:lnT>
                    <a:lnB>
                      <a:noFill/>
                    </a:lnB>
                  </a:tcPr>
                </a:tc>
                <a:tc>
                  <a:txBody>
                    <a:bodyPr/>
                    <a:lstStyle/>
                    <a:p>
                      <a:pPr algn="ctr">
                        <a:lnSpc>
                          <a:spcPct val="107000"/>
                        </a:lnSpc>
                        <a:spcAft>
                          <a:spcPts val="0"/>
                        </a:spcAft>
                      </a:pPr>
                      <a:r>
                        <a:rPr lang="en-GB" sz="1200" b="1">
                          <a:solidFill>
                            <a:srgbClr val="000000"/>
                          </a:solidFill>
                          <a:effectLst/>
                          <a:latin typeface="Arial" panose="020B0604020202020204" pitchFamily="34" charset="0"/>
                          <a:ea typeface="Calibri" panose="020F0502020204030204" pitchFamily="34" charset="0"/>
                          <a:cs typeface="Arial" panose="020B0604020202020204" pitchFamily="34" charset="0"/>
                        </a:rPr>
                        <a:t>  5.3</a:t>
                      </a:r>
                      <a:endParaRPr lang="en-GB" sz="1200" b="1">
                        <a:effectLst/>
                        <a:latin typeface="Arial" panose="020B0604020202020204" pitchFamily="34" charset="0"/>
                        <a:ea typeface="Calibri" panose="020F0502020204030204" pitchFamily="34" charset="0"/>
                        <a:cs typeface="Times New Roman" panose="02020603050405020304" pitchFamily="18" charset="0"/>
                      </a:endParaRPr>
                    </a:p>
                  </a:txBody>
                  <a:tcPr marL="68584" marR="68584" marT="0" marB="0" anchor="ctr">
                    <a:lnL>
                      <a:noFill/>
                    </a:lnL>
                    <a:lnR>
                      <a:noFill/>
                    </a:lnR>
                    <a:lnT>
                      <a:noFill/>
                    </a:lnT>
                    <a:lnB>
                      <a:noFill/>
                    </a:lnB>
                  </a:tcPr>
                </a:tc>
                <a:tc>
                  <a:txBody>
                    <a:bodyPr/>
                    <a:lstStyle/>
                    <a:p>
                      <a:pPr algn="ctr">
                        <a:lnSpc>
                          <a:spcPct val="107000"/>
                        </a:lnSpc>
                        <a:spcAft>
                          <a:spcPts val="0"/>
                        </a:spcAft>
                      </a:pPr>
                      <a:r>
                        <a:rPr lang="en-GB" sz="1200" b="1">
                          <a:solidFill>
                            <a:srgbClr val="000000"/>
                          </a:solidFill>
                          <a:effectLst/>
                          <a:latin typeface="Arial" panose="020B0604020202020204" pitchFamily="34" charset="0"/>
                          <a:ea typeface="Calibri" panose="020F0502020204030204" pitchFamily="34" charset="0"/>
                          <a:cs typeface="Arial" panose="020B0604020202020204" pitchFamily="34" charset="0"/>
                        </a:rPr>
                        <a:t>  2.9</a:t>
                      </a:r>
                      <a:endParaRPr lang="en-GB" sz="1200" b="1">
                        <a:effectLst/>
                        <a:latin typeface="Arial" panose="020B0604020202020204" pitchFamily="34" charset="0"/>
                        <a:ea typeface="Calibri" panose="020F0502020204030204" pitchFamily="34" charset="0"/>
                        <a:cs typeface="Times New Roman" panose="02020603050405020304" pitchFamily="18" charset="0"/>
                      </a:endParaRPr>
                    </a:p>
                  </a:txBody>
                  <a:tcPr marL="68584" marR="68584" marT="0" marB="0" anchor="ctr">
                    <a:lnL>
                      <a:noFill/>
                    </a:lnL>
                    <a:lnR>
                      <a:noFill/>
                    </a:lnR>
                    <a:lnT>
                      <a:noFill/>
                    </a:lnT>
                    <a:lnB>
                      <a:noFill/>
                    </a:lnB>
                  </a:tcPr>
                </a:tc>
                <a:tc>
                  <a:txBody>
                    <a:bodyPr/>
                    <a:lstStyle/>
                    <a:p>
                      <a:pPr algn="ctr">
                        <a:lnSpc>
                          <a:spcPct val="107000"/>
                        </a:lnSpc>
                        <a:spcAft>
                          <a:spcPts val="0"/>
                        </a:spcAft>
                      </a:pPr>
                      <a:r>
                        <a:rPr lang="en-GB" sz="1200" b="1">
                          <a:solidFill>
                            <a:srgbClr val="000000"/>
                          </a:solidFill>
                          <a:effectLst/>
                          <a:latin typeface="Arial" panose="020B0604020202020204" pitchFamily="34" charset="0"/>
                          <a:ea typeface="Calibri" panose="020F0502020204030204" pitchFamily="34" charset="0"/>
                          <a:cs typeface="Arial" panose="020B0604020202020204" pitchFamily="34" charset="0"/>
                        </a:rPr>
                        <a:t>  2.7</a:t>
                      </a:r>
                      <a:endParaRPr lang="en-GB" sz="1200" b="1">
                        <a:effectLst/>
                        <a:latin typeface="Arial" panose="020B0604020202020204" pitchFamily="34" charset="0"/>
                        <a:ea typeface="Calibri" panose="020F0502020204030204" pitchFamily="34" charset="0"/>
                        <a:cs typeface="Times New Roman" panose="02020603050405020304" pitchFamily="18" charset="0"/>
                      </a:endParaRPr>
                    </a:p>
                  </a:txBody>
                  <a:tcPr marL="68584" marR="68584" marT="0" marB="0" anchor="ctr">
                    <a:lnL>
                      <a:noFill/>
                    </a:lnL>
                    <a:lnR>
                      <a:noFill/>
                    </a:lnR>
                    <a:lnT>
                      <a:noFill/>
                    </a:lnT>
                    <a:lnB>
                      <a:noFill/>
                    </a:lnB>
                  </a:tcPr>
                </a:tc>
                <a:tc>
                  <a:txBody>
                    <a:bodyPr/>
                    <a:lstStyle/>
                    <a:p>
                      <a:pPr algn="ctr">
                        <a:lnSpc>
                          <a:spcPct val="107000"/>
                        </a:lnSpc>
                        <a:spcAft>
                          <a:spcPts val="0"/>
                        </a:spcAft>
                      </a:pPr>
                      <a:r>
                        <a:rPr lang="en-GB" sz="1200" b="1">
                          <a:solidFill>
                            <a:srgbClr val="000000"/>
                          </a:solidFill>
                          <a:effectLst/>
                          <a:latin typeface="Arial" panose="020B0604020202020204" pitchFamily="34" charset="0"/>
                          <a:ea typeface="Calibri" panose="020F0502020204030204" pitchFamily="34" charset="0"/>
                          <a:cs typeface="Arial" panose="020B0604020202020204" pitchFamily="34" charset="0"/>
                        </a:rPr>
                        <a:t>  4.7</a:t>
                      </a:r>
                      <a:endParaRPr lang="en-GB" sz="1200" b="1">
                        <a:effectLst/>
                        <a:latin typeface="Arial" panose="020B0604020202020204" pitchFamily="34" charset="0"/>
                        <a:ea typeface="Calibri" panose="020F0502020204030204" pitchFamily="34" charset="0"/>
                        <a:cs typeface="Times New Roman" panose="02020603050405020304" pitchFamily="18" charset="0"/>
                      </a:endParaRPr>
                    </a:p>
                  </a:txBody>
                  <a:tcPr marL="68584" marR="68584" marT="0" marB="0" anchor="ctr">
                    <a:lnL>
                      <a:noFill/>
                    </a:lnL>
                    <a:lnR>
                      <a:noFill/>
                    </a:lnR>
                    <a:lnT>
                      <a:noFill/>
                    </a:lnT>
                    <a:lnB>
                      <a:noFill/>
                    </a:lnB>
                  </a:tcPr>
                </a:tc>
                <a:tc>
                  <a:txBody>
                    <a:bodyPr/>
                    <a:lstStyle/>
                    <a:p>
                      <a:pPr algn="ctr">
                        <a:lnSpc>
                          <a:spcPct val="107000"/>
                        </a:lnSpc>
                        <a:spcAft>
                          <a:spcPts val="0"/>
                        </a:spcAft>
                      </a:pPr>
                      <a:r>
                        <a:rPr lang="en-GB" sz="1200" b="1">
                          <a:solidFill>
                            <a:srgbClr val="000000"/>
                          </a:solidFill>
                          <a:effectLst/>
                          <a:latin typeface="Arial" panose="020B0604020202020204" pitchFamily="34" charset="0"/>
                          <a:ea typeface="Calibri" panose="020F0502020204030204" pitchFamily="34" charset="0"/>
                          <a:cs typeface="Arial" panose="020B0604020202020204" pitchFamily="34" charset="0"/>
                        </a:rPr>
                        <a:t>  3.7</a:t>
                      </a:r>
                      <a:endParaRPr lang="en-GB" sz="1200" b="1">
                        <a:effectLst/>
                        <a:latin typeface="Arial" panose="020B0604020202020204" pitchFamily="34" charset="0"/>
                        <a:ea typeface="Calibri" panose="020F0502020204030204" pitchFamily="34" charset="0"/>
                        <a:cs typeface="Times New Roman" panose="02020603050405020304" pitchFamily="18" charset="0"/>
                      </a:endParaRPr>
                    </a:p>
                  </a:txBody>
                  <a:tcPr marL="68584" marR="68584" marT="0" marB="0" anchor="ctr">
                    <a:lnL>
                      <a:noFill/>
                    </a:lnL>
                    <a:lnR>
                      <a:noFill/>
                    </a:lnR>
                    <a:lnT>
                      <a:noFill/>
                    </a:lnT>
                    <a:lnB>
                      <a:noFill/>
                    </a:lnB>
                  </a:tcPr>
                </a:tc>
                <a:extLst>
                  <a:ext uri="{0D108BD9-81ED-4DB2-BD59-A6C34878D82A}">
                    <a16:rowId xmlns:a16="http://schemas.microsoft.com/office/drawing/2014/main" val="374047945"/>
                  </a:ext>
                </a:extLst>
              </a:tr>
              <a:tr h="337099">
                <a:tc>
                  <a:txBody>
                    <a:bodyPr/>
                    <a:lstStyle/>
                    <a:p>
                      <a:pPr>
                        <a:lnSpc>
                          <a:spcPct val="107000"/>
                        </a:lnSpc>
                        <a:spcAft>
                          <a:spcPts val="0"/>
                        </a:spcAft>
                      </a:pPr>
                      <a:r>
                        <a:rPr lang="en-GB" sz="1200" b="1">
                          <a:effectLst/>
                          <a:latin typeface="Arial" panose="020B0604020202020204" pitchFamily="34" charset="0"/>
                          <a:ea typeface="Calibri" panose="020F0502020204030204" pitchFamily="34" charset="0"/>
                          <a:cs typeface="Arial" panose="020B0604020202020204" pitchFamily="34" charset="0"/>
                        </a:rPr>
                        <a:t>Cisplatin + fluorouracil</a:t>
                      </a:r>
                      <a:endParaRPr lang="en-GB" sz="1200" b="1">
                        <a:effectLst/>
                        <a:latin typeface="Arial" panose="020B0604020202020204" pitchFamily="34" charset="0"/>
                        <a:ea typeface="Calibri" panose="020F0502020204030204" pitchFamily="34" charset="0"/>
                        <a:cs typeface="Times New Roman" panose="02020603050405020304" pitchFamily="18" charset="0"/>
                      </a:endParaRPr>
                    </a:p>
                  </a:txBody>
                  <a:tcPr marL="68584" marR="68584" marT="0" marB="0">
                    <a:lnL>
                      <a:noFill/>
                    </a:lnL>
                    <a:lnR>
                      <a:noFill/>
                    </a:lnR>
                    <a:lnT>
                      <a:noFill/>
                    </a:lnT>
                    <a:lnB>
                      <a:noFill/>
                    </a:lnB>
                  </a:tcPr>
                </a:tc>
                <a:tc>
                  <a:txBody>
                    <a:bodyPr/>
                    <a:lstStyle/>
                    <a:p>
                      <a:pPr algn="ctr">
                        <a:lnSpc>
                          <a:spcPct val="107000"/>
                        </a:lnSpc>
                        <a:spcAft>
                          <a:spcPts val="0"/>
                        </a:spcAft>
                      </a:pPr>
                      <a:r>
                        <a:rPr lang="en-GB" sz="1200" b="1">
                          <a:solidFill>
                            <a:srgbClr val="000000"/>
                          </a:solidFill>
                          <a:effectLst/>
                          <a:latin typeface="Arial" panose="020B0604020202020204" pitchFamily="34" charset="0"/>
                          <a:ea typeface="Calibri" panose="020F0502020204030204" pitchFamily="34" charset="0"/>
                          <a:cs typeface="Arial" panose="020B0604020202020204" pitchFamily="34" charset="0"/>
                        </a:rPr>
                        <a:t>  9.5</a:t>
                      </a:r>
                      <a:endParaRPr lang="en-GB" sz="1200" b="1">
                        <a:effectLst/>
                        <a:latin typeface="Arial" panose="020B0604020202020204" pitchFamily="34" charset="0"/>
                        <a:ea typeface="Calibri" panose="020F0502020204030204" pitchFamily="34" charset="0"/>
                        <a:cs typeface="Times New Roman" panose="02020603050405020304" pitchFamily="18" charset="0"/>
                      </a:endParaRPr>
                    </a:p>
                  </a:txBody>
                  <a:tcPr marL="68584" marR="68584" marT="0" marB="0" anchor="ctr">
                    <a:lnL>
                      <a:noFill/>
                    </a:lnL>
                    <a:lnR>
                      <a:noFill/>
                    </a:lnR>
                    <a:lnT>
                      <a:noFill/>
                    </a:lnT>
                    <a:lnB>
                      <a:noFill/>
                    </a:lnB>
                  </a:tcPr>
                </a:tc>
                <a:tc>
                  <a:txBody>
                    <a:bodyPr/>
                    <a:lstStyle/>
                    <a:p>
                      <a:pPr algn="ctr">
                        <a:lnSpc>
                          <a:spcPct val="107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0.0</a:t>
                      </a:r>
                      <a:endParaRPr lang="en-GB" sz="1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4" marR="68584" marT="0" marB="0" anchor="ctr">
                    <a:lnL>
                      <a:noFill/>
                    </a:lnL>
                    <a:lnR>
                      <a:noFill/>
                    </a:lnR>
                    <a:lnT>
                      <a:noFill/>
                    </a:lnT>
                    <a:lnB>
                      <a:noFill/>
                    </a:lnB>
                  </a:tcPr>
                </a:tc>
                <a:tc>
                  <a:txBody>
                    <a:bodyPr/>
                    <a:lstStyle/>
                    <a:p>
                      <a:pPr algn="ctr">
                        <a:lnSpc>
                          <a:spcPct val="107000"/>
                        </a:lnSpc>
                        <a:spcAft>
                          <a:spcPts val="0"/>
                        </a:spcAft>
                      </a:pPr>
                      <a:r>
                        <a:rPr lang="en-GB" sz="1200" b="1">
                          <a:solidFill>
                            <a:srgbClr val="000000"/>
                          </a:solidFill>
                          <a:effectLst/>
                          <a:latin typeface="Arial" panose="020B0604020202020204" pitchFamily="34" charset="0"/>
                          <a:ea typeface="Calibri" panose="020F0502020204030204" pitchFamily="34" charset="0"/>
                          <a:cs typeface="Arial" panose="020B0604020202020204" pitchFamily="34" charset="0"/>
                        </a:rPr>
                        <a:t>  0.8</a:t>
                      </a:r>
                      <a:endParaRPr lang="en-GB" sz="1200" b="1">
                        <a:effectLst/>
                        <a:latin typeface="Arial" panose="020B0604020202020204" pitchFamily="34" charset="0"/>
                        <a:ea typeface="Calibri" panose="020F0502020204030204" pitchFamily="34" charset="0"/>
                        <a:cs typeface="Times New Roman" panose="02020603050405020304" pitchFamily="18" charset="0"/>
                      </a:endParaRPr>
                    </a:p>
                  </a:txBody>
                  <a:tcPr marL="68584" marR="68584" marT="0" marB="0" anchor="ctr">
                    <a:lnL>
                      <a:noFill/>
                    </a:lnL>
                    <a:lnR>
                      <a:noFill/>
                    </a:lnR>
                    <a:lnT>
                      <a:noFill/>
                    </a:lnT>
                    <a:lnB>
                      <a:noFill/>
                    </a:lnB>
                  </a:tcPr>
                </a:tc>
                <a:tc>
                  <a:txBody>
                    <a:bodyPr/>
                    <a:lstStyle/>
                    <a:p>
                      <a:pPr algn="ctr">
                        <a:lnSpc>
                          <a:spcPct val="107000"/>
                        </a:lnSpc>
                        <a:spcAft>
                          <a:spcPts val="0"/>
                        </a:spcAft>
                      </a:pPr>
                      <a:r>
                        <a:rPr lang="en-GB" sz="1200" b="1">
                          <a:solidFill>
                            <a:srgbClr val="000000"/>
                          </a:solidFill>
                          <a:effectLst/>
                          <a:latin typeface="Arial" panose="020B0604020202020204" pitchFamily="34" charset="0"/>
                          <a:ea typeface="Calibri" panose="020F0502020204030204" pitchFamily="34" charset="0"/>
                          <a:cs typeface="Arial" panose="020B0604020202020204" pitchFamily="34" charset="0"/>
                        </a:rPr>
                        <a:t>  1.0</a:t>
                      </a:r>
                      <a:endParaRPr lang="en-GB" sz="1200" b="1">
                        <a:effectLst/>
                        <a:latin typeface="Arial" panose="020B0604020202020204" pitchFamily="34" charset="0"/>
                        <a:ea typeface="Calibri" panose="020F0502020204030204" pitchFamily="34" charset="0"/>
                        <a:cs typeface="Times New Roman" panose="02020603050405020304" pitchFamily="18" charset="0"/>
                      </a:endParaRPr>
                    </a:p>
                  </a:txBody>
                  <a:tcPr marL="68584" marR="68584" marT="0" marB="0" anchor="ctr">
                    <a:lnL>
                      <a:noFill/>
                    </a:lnL>
                    <a:lnR>
                      <a:noFill/>
                    </a:lnR>
                    <a:lnT>
                      <a:noFill/>
                    </a:lnT>
                    <a:lnB>
                      <a:noFill/>
                    </a:lnB>
                  </a:tcPr>
                </a:tc>
                <a:tc>
                  <a:txBody>
                    <a:bodyPr/>
                    <a:lstStyle/>
                    <a:p>
                      <a:pPr algn="ctr">
                        <a:lnSpc>
                          <a:spcPct val="107000"/>
                        </a:lnSpc>
                        <a:spcAft>
                          <a:spcPts val="0"/>
                        </a:spcAft>
                      </a:pPr>
                      <a:r>
                        <a:rPr lang="en-GB" sz="1200" b="1">
                          <a:solidFill>
                            <a:srgbClr val="000000"/>
                          </a:solidFill>
                          <a:effectLst/>
                          <a:latin typeface="Arial" panose="020B0604020202020204" pitchFamily="34" charset="0"/>
                          <a:ea typeface="Calibri" panose="020F0502020204030204" pitchFamily="34" charset="0"/>
                          <a:cs typeface="Arial" panose="020B0604020202020204" pitchFamily="34" charset="0"/>
                        </a:rPr>
                        <a:t>  0.6</a:t>
                      </a:r>
                      <a:endParaRPr lang="en-GB" sz="1200" b="1">
                        <a:effectLst/>
                        <a:latin typeface="Arial" panose="020B0604020202020204" pitchFamily="34" charset="0"/>
                        <a:ea typeface="Calibri" panose="020F0502020204030204" pitchFamily="34" charset="0"/>
                        <a:cs typeface="Times New Roman" panose="02020603050405020304" pitchFamily="18" charset="0"/>
                      </a:endParaRPr>
                    </a:p>
                  </a:txBody>
                  <a:tcPr marL="68584" marR="68584" marT="0" marB="0" anchor="ctr">
                    <a:lnL>
                      <a:noFill/>
                    </a:lnL>
                    <a:lnR>
                      <a:noFill/>
                    </a:lnR>
                    <a:lnT>
                      <a:noFill/>
                    </a:lnT>
                    <a:lnB>
                      <a:noFill/>
                    </a:lnB>
                  </a:tcPr>
                </a:tc>
                <a:tc>
                  <a:txBody>
                    <a:bodyPr/>
                    <a:lstStyle/>
                    <a:p>
                      <a:pPr algn="ctr">
                        <a:lnSpc>
                          <a:spcPct val="107000"/>
                        </a:lnSpc>
                        <a:spcAft>
                          <a:spcPts val="0"/>
                        </a:spcAft>
                      </a:pPr>
                      <a:r>
                        <a:rPr lang="en-GB" sz="1200" b="1">
                          <a:solidFill>
                            <a:srgbClr val="000000"/>
                          </a:solidFill>
                          <a:effectLst/>
                          <a:latin typeface="Arial" panose="020B0604020202020204" pitchFamily="34" charset="0"/>
                          <a:ea typeface="Calibri" panose="020F0502020204030204" pitchFamily="34" charset="0"/>
                          <a:cs typeface="Arial" panose="020B0604020202020204" pitchFamily="34" charset="0"/>
                        </a:rPr>
                        <a:t>  2.2</a:t>
                      </a:r>
                      <a:endParaRPr lang="en-GB" sz="1200" b="1">
                        <a:effectLst/>
                        <a:latin typeface="Arial" panose="020B0604020202020204" pitchFamily="34" charset="0"/>
                        <a:ea typeface="Calibri" panose="020F0502020204030204" pitchFamily="34" charset="0"/>
                        <a:cs typeface="Times New Roman" panose="02020603050405020304" pitchFamily="18" charset="0"/>
                      </a:endParaRPr>
                    </a:p>
                  </a:txBody>
                  <a:tcPr marL="68584" marR="68584" marT="0" marB="0" anchor="ctr">
                    <a:lnL>
                      <a:noFill/>
                    </a:lnL>
                    <a:lnR>
                      <a:noFill/>
                    </a:lnR>
                    <a:lnT>
                      <a:noFill/>
                    </a:lnT>
                    <a:lnB>
                      <a:noFill/>
                    </a:lnB>
                  </a:tcPr>
                </a:tc>
                <a:extLst>
                  <a:ext uri="{0D108BD9-81ED-4DB2-BD59-A6C34878D82A}">
                    <a16:rowId xmlns:a16="http://schemas.microsoft.com/office/drawing/2014/main" val="1825166430"/>
                  </a:ext>
                </a:extLst>
              </a:tr>
              <a:tr h="168550">
                <a:tc>
                  <a:txBody>
                    <a:bodyPr/>
                    <a:lstStyle/>
                    <a:p>
                      <a:pPr>
                        <a:lnSpc>
                          <a:spcPct val="107000"/>
                        </a:lnSpc>
                        <a:spcAft>
                          <a:spcPts val="0"/>
                        </a:spcAft>
                      </a:pPr>
                      <a:r>
                        <a:rPr lang="en-GB" sz="1200" b="1">
                          <a:effectLst/>
                          <a:latin typeface="Arial" panose="020B0604020202020204" pitchFamily="34" charset="0"/>
                          <a:ea typeface="Calibri" panose="020F0502020204030204" pitchFamily="34" charset="0"/>
                          <a:cs typeface="Arial" panose="020B0604020202020204" pitchFamily="34" charset="0"/>
                        </a:rPr>
                        <a:t>Ecarbox</a:t>
                      </a:r>
                      <a:endParaRPr lang="en-GB" sz="1200" b="1">
                        <a:effectLst/>
                        <a:latin typeface="Arial" panose="020B0604020202020204" pitchFamily="34" charset="0"/>
                        <a:ea typeface="Calibri" panose="020F0502020204030204" pitchFamily="34" charset="0"/>
                        <a:cs typeface="Times New Roman" panose="02020603050405020304" pitchFamily="18" charset="0"/>
                      </a:endParaRPr>
                    </a:p>
                  </a:txBody>
                  <a:tcPr marL="68584" marR="68584" marT="0" marB="0">
                    <a:lnL>
                      <a:noFill/>
                    </a:lnL>
                    <a:lnR>
                      <a:noFill/>
                    </a:lnR>
                    <a:lnT>
                      <a:noFill/>
                    </a:lnT>
                    <a:lnB>
                      <a:noFill/>
                    </a:lnB>
                  </a:tcPr>
                </a:tc>
                <a:tc>
                  <a:txBody>
                    <a:bodyPr/>
                    <a:lstStyle/>
                    <a:p>
                      <a:pPr algn="ctr">
                        <a:lnSpc>
                          <a:spcPct val="107000"/>
                        </a:lnSpc>
                        <a:spcAft>
                          <a:spcPts val="0"/>
                        </a:spcAft>
                      </a:pPr>
                      <a:r>
                        <a:rPr lang="en-GB" sz="1200" b="1">
                          <a:solidFill>
                            <a:srgbClr val="000000"/>
                          </a:solidFill>
                          <a:effectLst/>
                          <a:latin typeface="Arial" panose="020B0604020202020204" pitchFamily="34" charset="0"/>
                          <a:ea typeface="Calibri" panose="020F0502020204030204" pitchFamily="34" charset="0"/>
                          <a:cs typeface="Arial" panose="020B0604020202020204" pitchFamily="34" charset="0"/>
                        </a:rPr>
                        <a:t>  1.0</a:t>
                      </a:r>
                      <a:endParaRPr lang="en-GB" sz="1200" b="1">
                        <a:effectLst/>
                        <a:latin typeface="Arial" panose="020B0604020202020204" pitchFamily="34" charset="0"/>
                        <a:ea typeface="Calibri" panose="020F0502020204030204" pitchFamily="34" charset="0"/>
                        <a:cs typeface="Times New Roman" panose="02020603050405020304" pitchFamily="18" charset="0"/>
                      </a:endParaRPr>
                    </a:p>
                  </a:txBody>
                  <a:tcPr marL="68584" marR="68584" marT="0" marB="0" anchor="ctr">
                    <a:lnL>
                      <a:noFill/>
                    </a:lnL>
                    <a:lnR>
                      <a:noFill/>
                    </a:lnR>
                    <a:lnT>
                      <a:noFill/>
                    </a:lnT>
                    <a:lnB>
                      <a:noFill/>
                    </a:lnB>
                  </a:tcPr>
                </a:tc>
                <a:tc>
                  <a:txBody>
                    <a:bodyPr/>
                    <a:lstStyle/>
                    <a:p>
                      <a:pPr algn="ctr">
                        <a:lnSpc>
                          <a:spcPct val="107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3.8</a:t>
                      </a:r>
                      <a:endParaRPr lang="en-GB" sz="1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4" marR="68584" marT="0" marB="0" anchor="ctr">
                    <a:lnL>
                      <a:noFill/>
                    </a:lnL>
                    <a:lnR>
                      <a:noFill/>
                    </a:lnR>
                    <a:lnT>
                      <a:noFill/>
                    </a:lnT>
                    <a:lnB>
                      <a:noFill/>
                    </a:lnB>
                  </a:tcPr>
                </a:tc>
                <a:tc>
                  <a:txBody>
                    <a:bodyPr/>
                    <a:lstStyle/>
                    <a:p>
                      <a:pPr algn="ctr">
                        <a:lnSpc>
                          <a:spcPct val="107000"/>
                        </a:lnSpc>
                        <a:spcAft>
                          <a:spcPts val="0"/>
                        </a:spcAft>
                      </a:pPr>
                      <a:r>
                        <a:rPr lang="en-GB" sz="1200" b="1">
                          <a:solidFill>
                            <a:srgbClr val="000000"/>
                          </a:solidFill>
                          <a:effectLst/>
                          <a:latin typeface="Arial" panose="020B0604020202020204" pitchFamily="34" charset="0"/>
                          <a:ea typeface="Calibri" panose="020F0502020204030204" pitchFamily="34" charset="0"/>
                          <a:cs typeface="Arial" panose="020B0604020202020204" pitchFamily="34" charset="0"/>
                        </a:rPr>
                        <a:t>  1.8</a:t>
                      </a:r>
                      <a:endParaRPr lang="en-GB" sz="1200" b="1">
                        <a:effectLst/>
                        <a:latin typeface="Arial" panose="020B0604020202020204" pitchFamily="34" charset="0"/>
                        <a:ea typeface="Calibri" panose="020F0502020204030204" pitchFamily="34" charset="0"/>
                        <a:cs typeface="Times New Roman" panose="02020603050405020304" pitchFamily="18" charset="0"/>
                      </a:endParaRPr>
                    </a:p>
                  </a:txBody>
                  <a:tcPr marL="68584" marR="68584" marT="0" marB="0" anchor="ctr">
                    <a:lnL>
                      <a:noFill/>
                    </a:lnL>
                    <a:lnR>
                      <a:noFill/>
                    </a:lnR>
                    <a:lnT>
                      <a:noFill/>
                    </a:lnT>
                    <a:lnB>
                      <a:noFill/>
                    </a:lnB>
                  </a:tcPr>
                </a:tc>
                <a:tc>
                  <a:txBody>
                    <a:bodyPr/>
                    <a:lstStyle/>
                    <a:p>
                      <a:pPr algn="ctr">
                        <a:lnSpc>
                          <a:spcPct val="107000"/>
                        </a:lnSpc>
                        <a:spcAft>
                          <a:spcPts val="0"/>
                        </a:spcAft>
                      </a:pPr>
                      <a:r>
                        <a:rPr lang="en-GB" sz="1200" b="1">
                          <a:solidFill>
                            <a:srgbClr val="000000"/>
                          </a:solidFill>
                          <a:effectLst/>
                          <a:latin typeface="Arial" panose="020B0604020202020204" pitchFamily="34" charset="0"/>
                          <a:ea typeface="Calibri" panose="020F0502020204030204" pitchFamily="34" charset="0"/>
                          <a:cs typeface="Arial" panose="020B0604020202020204" pitchFamily="34" charset="0"/>
                        </a:rPr>
                        <a:t>  1.0</a:t>
                      </a:r>
                      <a:endParaRPr lang="en-GB" sz="1200" b="1">
                        <a:effectLst/>
                        <a:latin typeface="Arial" panose="020B0604020202020204" pitchFamily="34" charset="0"/>
                        <a:ea typeface="Calibri" panose="020F0502020204030204" pitchFamily="34" charset="0"/>
                        <a:cs typeface="Times New Roman" panose="02020603050405020304" pitchFamily="18" charset="0"/>
                      </a:endParaRPr>
                    </a:p>
                  </a:txBody>
                  <a:tcPr marL="68584" marR="68584" marT="0" marB="0" anchor="ctr">
                    <a:lnL>
                      <a:noFill/>
                    </a:lnL>
                    <a:lnR>
                      <a:noFill/>
                    </a:lnR>
                    <a:lnT>
                      <a:noFill/>
                    </a:lnT>
                    <a:lnB>
                      <a:noFill/>
                    </a:lnB>
                  </a:tcPr>
                </a:tc>
                <a:tc>
                  <a:txBody>
                    <a:bodyPr/>
                    <a:lstStyle/>
                    <a:p>
                      <a:pPr algn="ctr">
                        <a:lnSpc>
                          <a:spcPct val="107000"/>
                        </a:lnSpc>
                        <a:spcAft>
                          <a:spcPts val="0"/>
                        </a:spcAft>
                      </a:pPr>
                      <a:r>
                        <a:rPr lang="en-GB" sz="1200" b="1">
                          <a:solidFill>
                            <a:srgbClr val="000000"/>
                          </a:solidFill>
                          <a:effectLst/>
                          <a:latin typeface="Arial" panose="020B0604020202020204" pitchFamily="34" charset="0"/>
                          <a:ea typeface="Calibri" panose="020F0502020204030204" pitchFamily="34" charset="0"/>
                          <a:cs typeface="Arial" panose="020B0604020202020204" pitchFamily="34" charset="0"/>
                        </a:rPr>
                        <a:t>  2.2</a:t>
                      </a:r>
                      <a:endParaRPr lang="en-GB" sz="1200" b="1">
                        <a:effectLst/>
                        <a:latin typeface="Arial" panose="020B0604020202020204" pitchFamily="34" charset="0"/>
                        <a:ea typeface="Calibri" panose="020F0502020204030204" pitchFamily="34" charset="0"/>
                        <a:cs typeface="Times New Roman" panose="02020603050405020304" pitchFamily="18" charset="0"/>
                      </a:endParaRPr>
                    </a:p>
                  </a:txBody>
                  <a:tcPr marL="68584" marR="68584" marT="0" marB="0" anchor="ctr">
                    <a:lnL>
                      <a:noFill/>
                    </a:lnL>
                    <a:lnR>
                      <a:noFill/>
                    </a:lnR>
                    <a:lnT>
                      <a:noFill/>
                    </a:lnT>
                    <a:lnB>
                      <a:noFill/>
                    </a:lnB>
                  </a:tcPr>
                </a:tc>
                <a:tc>
                  <a:txBody>
                    <a:bodyPr/>
                    <a:lstStyle/>
                    <a:p>
                      <a:pPr algn="ctr">
                        <a:lnSpc>
                          <a:spcPct val="107000"/>
                        </a:lnSpc>
                        <a:spcAft>
                          <a:spcPts val="0"/>
                        </a:spcAft>
                      </a:pPr>
                      <a:r>
                        <a:rPr lang="en-GB" sz="1200" b="1">
                          <a:solidFill>
                            <a:srgbClr val="000000"/>
                          </a:solidFill>
                          <a:effectLst/>
                          <a:latin typeface="Arial" panose="020B0604020202020204" pitchFamily="34" charset="0"/>
                          <a:ea typeface="Calibri" panose="020F0502020204030204" pitchFamily="34" charset="0"/>
                          <a:cs typeface="Arial" panose="020B0604020202020204" pitchFamily="34" charset="0"/>
                        </a:rPr>
                        <a:t>  1.8</a:t>
                      </a:r>
                      <a:endParaRPr lang="en-GB" sz="1200" b="1">
                        <a:effectLst/>
                        <a:latin typeface="Arial" panose="020B0604020202020204" pitchFamily="34" charset="0"/>
                        <a:ea typeface="Calibri" panose="020F0502020204030204" pitchFamily="34" charset="0"/>
                        <a:cs typeface="Times New Roman" panose="02020603050405020304" pitchFamily="18" charset="0"/>
                      </a:endParaRPr>
                    </a:p>
                  </a:txBody>
                  <a:tcPr marL="68584" marR="68584" marT="0" marB="0" anchor="ctr">
                    <a:lnL>
                      <a:noFill/>
                    </a:lnL>
                    <a:lnR>
                      <a:noFill/>
                    </a:lnR>
                    <a:lnT>
                      <a:noFill/>
                    </a:lnT>
                    <a:lnB>
                      <a:noFill/>
                    </a:lnB>
                  </a:tcPr>
                </a:tc>
                <a:extLst>
                  <a:ext uri="{0D108BD9-81ED-4DB2-BD59-A6C34878D82A}">
                    <a16:rowId xmlns:a16="http://schemas.microsoft.com/office/drawing/2014/main" val="3529981063"/>
                  </a:ext>
                </a:extLst>
              </a:tr>
              <a:tr h="337099">
                <a:tc>
                  <a:txBody>
                    <a:bodyPr/>
                    <a:lstStyle/>
                    <a:p>
                      <a:pPr>
                        <a:lnSpc>
                          <a:spcPct val="107000"/>
                        </a:lnSpc>
                        <a:spcAft>
                          <a:spcPts val="0"/>
                        </a:spcAft>
                      </a:pPr>
                      <a:r>
                        <a:rPr lang="en-GB" sz="1200" b="1">
                          <a:effectLst/>
                          <a:latin typeface="Arial" panose="020B0604020202020204" pitchFamily="34" charset="0"/>
                          <a:ea typeface="Calibri" panose="020F0502020204030204" pitchFamily="34" charset="0"/>
                          <a:cs typeface="Arial" panose="020B0604020202020204" pitchFamily="34" charset="0"/>
                        </a:rPr>
                        <a:t>Carboplatin + etoposide</a:t>
                      </a:r>
                      <a:endParaRPr lang="en-GB" sz="1200" b="1">
                        <a:effectLst/>
                        <a:latin typeface="Arial" panose="020B0604020202020204" pitchFamily="34" charset="0"/>
                        <a:ea typeface="Calibri" panose="020F0502020204030204" pitchFamily="34" charset="0"/>
                        <a:cs typeface="Times New Roman" panose="02020603050405020304" pitchFamily="18" charset="0"/>
                      </a:endParaRPr>
                    </a:p>
                  </a:txBody>
                  <a:tcPr marL="68584" marR="68584" marT="0" marB="0">
                    <a:lnL>
                      <a:noFill/>
                    </a:lnL>
                    <a:lnR>
                      <a:noFill/>
                    </a:lnR>
                    <a:lnT>
                      <a:noFill/>
                    </a:lnT>
                    <a:lnB>
                      <a:noFill/>
                    </a:lnB>
                  </a:tcPr>
                </a:tc>
                <a:tc>
                  <a:txBody>
                    <a:bodyPr/>
                    <a:lstStyle/>
                    <a:p>
                      <a:pPr algn="ctr">
                        <a:lnSpc>
                          <a:spcPct val="107000"/>
                        </a:lnSpc>
                        <a:spcAft>
                          <a:spcPts val="0"/>
                        </a:spcAft>
                      </a:pPr>
                      <a:r>
                        <a:rPr lang="en-GB" sz="1200" b="1">
                          <a:solidFill>
                            <a:srgbClr val="000000"/>
                          </a:solidFill>
                          <a:effectLst/>
                          <a:latin typeface="Arial" panose="020B0604020202020204" pitchFamily="34" charset="0"/>
                          <a:ea typeface="Calibri" panose="020F0502020204030204" pitchFamily="34" charset="0"/>
                          <a:cs typeface="Arial" panose="020B0604020202020204" pitchFamily="34" charset="0"/>
                        </a:rPr>
                        <a:t>  5.6</a:t>
                      </a:r>
                      <a:endParaRPr lang="en-GB" sz="1200" b="1">
                        <a:effectLst/>
                        <a:latin typeface="Arial" panose="020B0604020202020204" pitchFamily="34" charset="0"/>
                        <a:ea typeface="Calibri" panose="020F0502020204030204" pitchFamily="34" charset="0"/>
                        <a:cs typeface="Times New Roman" panose="02020603050405020304" pitchFamily="18" charset="0"/>
                      </a:endParaRPr>
                    </a:p>
                  </a:txBody>
                  <a:tcPr marL="68584" marR="68584" marT="0" marB="0" anchor="ctr">
                    <a:lnL>
                      <a:noFill/>
                    </a:lnL>
                    <a:lnR>
                      <a:noFill/>
                    </a:lnR>
                    <a:lnT>
                      <a:noFill/>
                    </a:lnT>
                    <a:lnB>
                      <a:noFill/>
                    </a:lnB>
                  </a:tcPr>
                </a:tc>
                <a:tc>
                  <a:txBody>
                    <a:bodyPr/>
                    <a:lstStyle/>
                    <a:p>
                      <a:pPr algn="ctr">
                        <a:lnSpc>
                          <a:spcPct val="107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1.5</a:t>
                      </a:r>
                      <a:endParaRPr lang="en-GB" sz="1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4" marR="68584" marT="0" marB="0" anchor="ctr">
                    <a:lnL>
                      <a:noFill/>
                    </a:lnL>
                    <a:lnR>
                      <a:noFill/>
                    </a:lnR>
                    <a:lnT>
                      <a:noFill/>
                    </a:lnT>
                    <a:lnB>
                      <a:noFill/>
                    </a:lnB>
                  </a:tcPr>
                </a:tc>
                <a:tc>
                  <a:txBody>
                    <a:bodyPr/>
                    <a:lstStyle/>
                    <a:p>
                      <a:pPr algn="ctr">
                        <a:lnSpc>
                          <a:spcPct val="107000"/>
                        </a:lnSpc>
                        <a:spcAft>
                          <a:spcPts val="0"/>
                        </a:spcAft>
                      </a:pPr>
                      <a:r>
                        <a:rPr lang="en-GB" sz="1200" b="1">
                          <a:solidFill>
                            <a:srgbClr val="000000"/>
                          </a:solidFill>
                          <a:effectLst/>
                          <a:latin typeface="Arial" panose="020B0604020202020204" pitchFamily="34" charset="0"/>
                          <a:ea typeface="Calibri" panose="020F0502020204030204" pitchFamily="34" charset="0"/>
                          <a:cs typeface="Arial" panose="020B0604020202020204" pitchFamily="34" charset="0"/>
                        </a:rPr>
                        <a:t>  0.4</a:t>
                      </a:r>
                      <a:endParaRPr lang="en-GB" sz="1200" b="1">
                        <a:effectLst/>
                        <a:latin typeface="Arial" panose="020B0604020202020204" pitchFamily="34" charset="0"/>
                        <a:ea typeface="Calibri" panose="020F0502020204030204" pitchFamily="34" charset="0"/>
                        <a:cs typeface="Times New Roman" panose="02020603050405020304" pitchFamily="18" charset="0"/>
                      </a:endParaRPr>
                    </a:p>
                  </a:txBody>
                  <a:tcPr marL="68584" marR="68584" marT="0" marB="0" anchor="ctr">
                    <a:lnL>
                      <a:noFill/>
                    </a:lnL>
                    <a:lnR>
                      <a:noFill/>
                    </a:lnR>
                    <a:lnT>
                      <a:noFill/>
                    </a:lnT>
                    <a:lnB>
                      <a:noFill/>
                    </a:lnB>
                  </a:tcPr>
                </a:tc>
                <a:tc>
                  <a:txBody>
                    <a:bodyPr/>
                    <a:lstStyle/>
                    <a:p>
                      <a:pPr algn="ctr">
                        <a:lnSpc>
                          <a:spcPct val="107000"/>
                        </a:lnSpc>
                        <a:spcAft>
                          <a:spcPts val="0"/>
                        </a:spcAft>
                      </a:pPr>
                      <a:r>
                        <a:rPr lang="en-GB" sz="1200" b="1">
                          <a:solidFill>
                            <a:srgbClr val="000000"/>
                          </a:solidFill>
                          <a:effectLst/>
                          <a:latin typeface="Arial" panose="020B0604020202020204" pitchFamily="34" charset="0"/>
                          <a:ea typeface="Calibri" panose="020F0502020204030204" pitchFamily="34" charset="0"/>
                          <a:cs typeface="Arial" panose="020B0604020202020204" pitchFamily="34" charset="0"/>
                        </a:rPr>
                        <a:t>  1.0</a:t>
                      </a:r>
                      <a:endParaRPr lang="en-GB" sz="1200" b="1">
                        <a:effectLst/>
                        <a:latin typeface="Arial" panose="020B0604020202020204" pitchFamily="34" charset="0"/>
                        <a:ea typeface="Calibri" panose="020F0502020204030204" pitchFamily="34" charset="0"/>
                        <a:cs typeface="Times New Roman" panose="02020603050405020304" pitchFamily="18" charset="0"/>
                      </a:endParaRPr>
                    </a:p>
                  </a:txBody>
                  <a:tcPr marL="68584" marR="68584" marT="0" marB="0" anchor="ctr">
                    <a:lnL>
                      <a:noFill/>
                    </a:lnL>
                    <a:lnR>
                      <a:noFill/>
                    </a:lnR>
                    <a:lnT>
                      <a:noFill/>
                    </a:lnT>
                    <a:lnB>
                      <a:noFill/>
                    </a:lnB>
                  </a:tcPr>
                </a:tc>
                <a:tc>
                  <a:txBody>
                    <a:bodyPr/>
                    <a:lstStyle/>
                    <a:p>
                      <a:pPr algn="ctr">
                        <a:lnSpc>
                          <a:spcPct val="107000"/>
                        </a:lnSpc>
                        <a:spcAft>
                          <a:spcPts val="0"/>
                        </a:spcAft>
                      </a:pPr>
                      <a:r>
                        <a:rPr lang="en-GB" sz="1200" b="1">
                          <a:solidFill>
                            <a:srgbClr val="000000"/>
                          </a:solidFill>
                          <a:effectLst/>
                          <a:latin typeface="Arial" panose="020B0604020202020204" pitchFamily="34" charset="0"/>
                          <a:ea typeface="Calibri" panose="020F0502020204030204" pitchFamily="34" charset="0"/>
                          <a:cs typeface="Arial" panose="020B0604020202020204" pitchFamily="34" charset="0"/>
                        </a:rPr>
                        <a:t>  0.6</a:t>
                      </a:r>
                      <a:endParaRPr lang="en-GB" sz="1200" b="1">
                        <a:effectLst/>
                        <a:latin typeface="Arial" panose="020B0604020202020204" pitchFamily="34" charset="0"/>
                        <a:ea typeface="Calibri" panose="020F0502020204030204" pitchFamily="34" charset="0"/>
                        <a:cs typeface="Times New Roman" panose="02020603050405020304" pitchFamily="18" charset="0"/>
                      </a:endParaRPr>
                    </a:p>
                  </a:txBody>
                  <a:tcPr marL="68584" marR="68584" marT="0" marB="0" anchor="ctr">
                    <a:lnL>
                      <a:noFill/>
                    </a:lnL>
                    <a:lnR>
                      <a:noFill/>
                    </a:lnR>
                    <a:lnT>
                      <a:noFill/>
                    </a:lnT>
                    <a:lnB>
                      <a:noFill/>
                    </a:lnB>
                  </a:tcPr>
                </a:tc>
                <a:tc>
                  <a:txBody>
                    <a:bodyPr/>
                    <a:lstStyle/>
                    <a:p>
                      <a:pPr algn="ctr">
                        <a:lnSpc>
                          <a:spcPct val="107000"/>
                        </a:lnSpc>
                        <a:spcAft>
                          <a:spcPts val="0"/>
                        </a:spcAft>
                      </a:pPr>
                      <a:r>
                        <a:rPr lang="en-GB" sz="1200" b="1">
                          <a:solidFill>
                            <a:srgbClr val="000000"/>
                          </a:solidFill>
                          <a:effectLst/>
                          <a:latin typeface="Arial" panose="020B0604020202020204" pitchFamily="34" charset="0"/>
                          <a:ea typeface="Calibri" panose="020F0502020204030204" pitchFamily="34" charset="0"/>
                          <a:cs typeface="Arial" panose="020B0604020202020204" pitchFamily="34" charset="0"/>
                        </a:rPr>
                        <a:t>  1.5</a:t>
                      </a:r>
                      <a:endParaRPr lang="en-GB" sz="1200" b="1">
                        <a:effectLst/>
                        <a:latin typeface="Arial" panose="020B0604020202020204" pitchFamily="34" charset="0"/>
                        <a:ea typeface="Calibri" panose="020F0502020204030204" pitchFamily="34" charset="0"/>
                        <a:cs typeface="Times New Roman" panose="02020603050405020304" pitchFamily="18" charset="0"/>
                      </a:endParaRPr>
                    </a:p>
                  </a:txBody>
                  <a:tcPr marL="68584" marR="68584" marT="0" marB="0" anchor="ctr">
                    <a:lnL>
                      <a:noFill/>
                    </a:lnL>
                    <a:lnR>
                      <a:noFill/>
                    </a:lnR>
                    <a:lnT>
                      <a:noFill/>
                    </a:lnT>
                    <a:lnB>
                      <a:noFill/>
                    </a:lnB>
                  </a:tcPr>
                </a:tc>
                <a:extLst>
                  <a:ext uri="{0D108BD9-81ED-4DB2-BD59-A6C34878D82A}">
                    <a16:rowId xmlns:a16="http://schemas.microsoft.com/office/drawing/2014/main" val="3190056297"/>
                  </a:ext>
                </a:extLst>
              </a:tr>
              <a:tr h="337099">
                <a:tc>
                  <a:txBody>
                    <a:bodyPr/>
                    <a:lstStyle/>
                    <a:p>
                      <a:pPr>
                        <a:lnSpc>
                          <a:spcPct val="107000"/>
                        </a:lnSpc>
                        <a:spcAft>
                          <a:spcPts val="0"/>
                        </a:spcAft>
                      </a:pPr>
                      <a:r>
                        <a:rPr lang="en-GB" sz="1200" b="1">
                          <a:effectLst/>
                          <a:latin typeface="Arial" panose="020B0604020202020204" pitchFamily="34" charset="0"/>
                          <a:ea typeface="Calibri" panose="020F0502020204030204" pitchFamily="34" charset="0"/>
                          <a:cs typeface="Arial" panose="020B0604020202020204" pitchFamily="34" charset="0"/>
                        </a:rPr>
                        <a:t>Oxaliplatin + MDG</a:t>
                      </a:r>
                      <a:endParaRPr lang="en-GB" sz="1200" b="1">
                        <a:effectLst/>
                        <a:latin typeface="Arial" panose="020B0604020202020204" pitchFamily="34" charset="0"/>
                        <a:ea typeface="Calibri" panose="020F0502020204030204" pitchFamily="34" charset="0"/>
                        <a:cs typeface="Times New Roman" panose="02020603050405020304" pitchFamily="18" charset="0"/>
                      </a:endParaRPr>
                    </a:p>
                  </a:txBody>
                  <a:tcPr marL="68584" marR="68584" marT="0" marB="0">
                    <a:lnL>
                      <a:noFill/>
                    </a:lnL>
                    <a:lnR>
                      <a:noFill/>
                    </a:lnR>
                    <a:lnT>
                      <a:noFill/>
                    </a:lnT>
                    <a:lnB>
                      <a:noFill/>
                    </a:lnB>
                  </a:tcPr>
                </a:tc>
                <a:tc>
                  <a:txBody>
                    <a:bodyPr/>
                    <a:lstStyle/>
                    <a:p>
                      <a:pPr algn="ctr">
                        <a:lnSpc>
                          <a:spcPct val="107000"/>
                        </a:lnSpc>
                        <a:spcAft>
                          <a:spcPts val="0"/>
                        </a:spcAft>
                      </a:pPr>
                      <a:r>
                        <a:rPr lang="en-GB" sz="1200" b="1">
                          <a:solidFill>
                            <a:srgbClr val="000000"/>
                          </a:solidFill>
                          <a:effectLst/>
                          <a:latin typeface="Arial" panose="020B0604020202020204" pitchFamily="34" charset="0"/>
                          <a:ea typeface="Calibri" panose="020F0502020204030204" pitchFamily="34" charset="0"/>
                          <a:cs typeface="Arial" panose="020B0604020202020204" pitchFamily="34" charset="0"/>
                        </a:rPr>
                        <a:t>  1.0</a:t>
                      </a:r>
                      <a:endParaRPr lang="en-GB" sz="1200" b="1">
                        <a:effectLst/>
                        <a:latin typeface="Arial" panose="020B0604020202020204" pitchFamily="34" charset="0"/>
                        <a:ea typeface="Calibri" panose="020F0502020204030204" pitchFamily="34" charset="0"/>
                        <a:cs typeface="Times New Roman" panose="02020603050405020304" pitchFamily="18" charset="0"/>
                      </a:endParaRPr>
                    </a:p>
                  </a:txBody>
                  <a:tcPr marL="68584" marR="68584" marT="0" marB="0" anchor="ctr">
                    <a:lnL>
                      <a:noFill/>
                    </a:lnL>
                    <a:lnR>
                      <a:noFill/>
                    </a:lnR>
                    <a:lnT>
                      <a:noFill/>
                    </a:lnT>
                    <a:lnB>
                      <a:noFill/>
                    </a:lnB>
                  </a:tcPr>
                </a:tc>
                <a:tc>
                  <a:txBody>
                    <a:bodyPr/>
                    <a:lstStyle/>
                    <a:p>
                      <a:pPr algn="ctr">
                        <a:lnSpc>
                          <a:spcPct val="107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0.8</a:t>
                      </a:r>
                      <a:endParaRPr lang="en-GB" sz="1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4" marR="68584" marT="0" marB="0" anchor="ctr">
                    <a:lnL>
                      <a:noFill/>
                    </a:lnL>
                    <a:lnR>
                      <a:noFill/>
                    </a:lnR>
                    <a:lnT>
                      <a:noFill/>
                    </a:lnT>
                    <a:lnB>
                      <a:noFill/>
                    </a:lnB>
                  </a:tcPr>
                </a:tc>
                <a:tc>
                  <a:txBody>
                    <a:bodyPr/>
                    <a:lstStyle/>
                    <a:p>
                      <a:pPr algn="ctr">
                        <a:lnSpc>
                          <a:spcPct val="107000"/>
                        </a:lnSpc>
                        <a:spcAft>
                          <a:spcPts val="0"/>
                        </a:spcAft>
                      </a:pPr>
                      <a:r>
                        <a:rPr lang="en-GB" sz="1200" b="1">
                          <a:solidFill>
                            <a:srgbClr val="000000"/>
                          </a:solidFill>
                          <a:effectLst/>
                          <a:latin typeface="Arial" panose="020B0604020202020204" pitchFamily="34" charset="0"/>
                          <a:ea typeface="Calibri" panose="020F0502020204030204" pitchFamily="34" charset="0"/>
                          <a:cs typeface="Arial" panose="020B0604020202020204" pitchFamily="34" charset="0"/>
                        </a:rPr>
                        <a:t>  1.3</a:t>
                      </a:r>
                      <a:endParaRPr lang="en-GB" sz="1200" b="1">
                        <a:effectLst/>
                        <a:latin typeface="Arial" panose="020B0604020202020204" pitchFamily="34" charset="0"/>
                        <a:ea typeface="Calibri" panose="020F0502020204030204" pitchFamily="34" charset="0"/>
                        <a:cs typeface="Times New Roman" panose="02020603050405020304" pitchFamily="18" charset="0"/>
                      </a:endParaRPr>
                    </a:p>
                  </a:txBody>
                  <a:tcPr marL="68584" marR="68584" marT="0" marB="0" anchor="ctr">
                    <a:lnL>
                      <a:noFill/>
                    </a:lnL>
                    <a:lnR>
                      <a:noFill/>
                    </a:lnR>
                    <a:lnT>
                      <a:noFill/>
                    </a:lnT>
                    <a:lnB>
                      <a:noFill/>
                    </a:lnB>
                  </a:tcPr>
                </a:tc>
                <a:tc>
                  <a:txBody>
                    <a:bodyPr/>
                    <a:lstStyle/>
                    <a:p>
                      <a:pPr algn="ctr">
                        <a:lnSpc>
                          <a:spcPct val="107000"/>
                        </a:lnSpc>
                        <a:spcAft>
                          <a:spcPts val="0"/>
                        </a:spcAft>
                      </a:pPr>
                      <a:r>
                        <a:rPr lang="en-GB" sz="1200" b="1">
                          <a:solidFill>
                            <a:srgbClr val="000000"/>
                          </a:solidFill>
                          <a:effectLst/>
                          <a:latin typeface="Arial" panose="020B0604020202020204" pitchFamily="34" charset="0"/>
                          <a:ea typeface="Calibri" panose="020F0502020204030204" pitchFamily="34" charset="0"/>
                          <a:cs typeface="Arial" panose="020B0604020202020204" pitchFamily="34" charset="0"/>
                        </a:rPr>
                        <a:t>  1.4</a:t>
                      </a:r>
                      <a:endParaRPr lang="en-GB" sz="1200" b="1">
                        <a:effectLst/>
                        <a:latin typeface="Arial" panose="020B0604020202020204" pitchFamily="34" charset="0"/>
                        <a:ea typeface="Calibri" panose="020F0502020204030204" pitchFamily="34" charset="0"/>
                        <a:cs typeface="Times New Roman" panose="02020603050405020304" pitchFamily="18" charset="0"/>
                      </a:endParaRPr>
                    </a:p>
                  </a:txBody>
                  <a:tcPr marL="68584" marR="68584" marT="0" marB="0" anchor="ctr">
                    <a:lnL>
                      <a:noFill/>
                    </a:lnL>
                    <a:lnR>
                      <a:noFill/>
                    </a:lnR>
                    <a:lnT>
                      <a:noFill/>
                    </a:lnT>
                    <a:lnB>
                      <a:noFill/>
                    </a:lnB>
                  </a:tcPr>
                </a:tc>
                <a:tc>
                  <a:txBody>
                    <a:bodyPr/>
                    <a:lstStyle/>
                    <a:p>
                      <a:pPr algn="ctr">
                        <a:lnSpc>
                          <a:spcPct val="107000"/>
                        </a:lnSpc>
                        <a:spcAft>
                          <a:spcPts val="0"/>
                        </a:spcAft>
                      </a:pPr>
                      <a:r>
                        <a:rPr lang="en-GB" sz="1200" b="1">
                          <a:solidFill>
                            <a:srgbClr val="000000"/>
                          </a:solidFill>
                          <a:effectLst/>
                          <a:latin typeface="Arial" panose="020B0604020202020204" pitchFamily="34" charset="0"/>
                          <a:ea typeface="Calibri" panose="020F0502020204030204" pitchFamily="34" charset="0"/>
                          <a:cs typeface="Arial" panose="020B0604020202020204" pitchFamily="34" charset="0"/>
                        </a:rPr>
                        <a:t>  1.6</a:t>
                      </a:r>
                      <a:endParaRPr lang="en-GB" sz="1200" b="1">
                        <a:effectLst/>
                        <a:latin typeface="Arial" panose="020B0604020202020204" pitchFamily="34" charset="0"/>
                        <a:ea typeface="Calibri" panose="020F0502020204030204" pitchFamily="34" charset="0"/>
                        <a:cs typeface="Times New Roman" panose="02020603050405020304" pitchFamily="18" charset="0"/>
                      </a:endParaRPr>
                    </a:p>
                  </a:txBody>
                  <a:tcPr marL="68584" marR="68584" marT="0" marB="0" anchor="ctr">
                    <a:lnL>
                      <a:noFill/>
                    </a:lnL>
                    <a:lnR>
                      <a:noFill/>
                    </a:lnR>
                    <a:lnT>
                      <a:noFill/>
                    </a:lnT>
                    <a:lnB>
                      <a:noFill/>
                    </a:lnB>
                  </a:tcPr>
                </a:tc>
                <a:tc>
                  <a:txBody>
                    <a:bodyPr/>
                    <a:lstStyle/>
                    <a:p>
                      <a:pPr algn="ctr">
                        <a:lnSpc>
                          <a:spcPct val="107000"/>
                        </a:lnSpc>
                        <a:spcAft>
                          <a:spcPts val="0"/>
                        </a:spcAft>
                      </a:pPr>
                      <a:r>
                        <a:rPr lang="en-GB" sz="1200" b="1">
                          <a:solidFill>
                            <a:srgbClr val="000000"/>
                          </a:solidFill>
                          <a:effectLst/>
                          <a:latin typeface="Arial" panose="020B0604020202020204" pitchFamily="34" charset="0"/>
                          <a:ea typeface="Calibri" panose="020F0502020204030204" pitchFamily="34" charset="0"/>
                          <a:cs typeface="Arial" panose="020B0604020202020204" pitchFamily="34" charset="0"/>
                        </a:rPr>
                        <a:t>  1.3</a:t>
                      </a:r>
                      <a:endParaRPr lang="en-GB" sz="1200" b="1">
                        <a:effectLst/>
                        <a:latin typeface="Arial" panose="020B0604020202020204" pitchFamily="34" charset="0"/>
                        <a:ea typeface="Calibri" panose="020F0502020204030204" pitchFamily="34" charset="0"/>
                        <a:cs typeface="Times New Roman" panose="02020603050405020304" pitchFamily="18" charset="0"/>
                      </a:endParaRPr>
                    </a:p>
                  </a:txBody>
                  <a:tcPr marL="68584" marR="68584" marT="0" marB="0" anchor="ctr">
                    <a:lnL>
                      <a:noFill/>
                    </a:lnL>
                    <a:lnR>
                      <a:noFill/>
                    </a:lnR>
                    <a:lnT>
                      <a:noFill/>
                    </a:lnT>
                    <a:lnB>
                      <a:noFill/>
                    </a:lnB>
                  </a:tcPr>
                </a:tc>
                <a:extLst>
                  <a:ext uri="{0D108BD9-81ED-4DB2-BD59-A6C34878D82A}">
                    <a16:rowId xmlns:a16="http://schemas.microsoft.com/office/drawing/2014/main" val="3844604336"/>
                  </a:ext>
                </a:extLst>
              </a:tr>
              <a:tr h="168550">
                <a:tc>
                  <a:txBody>
                    <a:bodyPr/>
                    <a:lstStyle/>
                    <a:p>
                      <a:pPr>
                        <a:lnSpc>
                          <a:spcPct val="107000"/>
                        </a:lnSpc>
                        <a:spcAft>
                          <a:spcPts val="0"/>
                        </a:spcAft>
                      </a:pPr>
                      <a:r>
                        <a:rPr lang="en-GB" sz="1200" b="1">
                          <a:effectLst/>
                          <a:latin typeface="Arial" panose="020B0604020202020204" pitchFamily="34" charset="0"/>
                          <a:ea typeface="Calibri" panose="020F0502020204030204" pitchFamily="34" charset="0"/>
                          <a:cs typeface="Arial" panose="020B0604020202020204" pitchFamily="34" charset="0"/>
                        </a:rPr>
                        <a:t>ECF</a:t>
                      </a:r>
                      <a:endParaRPr lang="en-GB" sz="1200" b="1">
                        <a:effectLst/>
                        <a:latin typeface="Arial" panose="020B0604020202020204" pitchFamily="34" charset="0"/>
                        <a:ea typeface="Calibri" panose="020F0502020204030204" pitchFamily="34" charset="0"/>
                        <a:cs typeface="Times New Roman" panose="02020603050405020304" pitchFamily="18" charset="0"/>
                      </a:endParaRPr>
                    </a:p>
                  </a:txBody>
                  <a:tcPr marL="68584" marR="68584" marT="0" marB="0">
                    <a:lnL>
                      <a:noFill/>
                    </a:lnL>
                    <a:lnR>
                      <a:noFill/>
                    </a:lnR>
                    <a:lnT>
                      <a:noFill/>
                    </a:lnT>
                    <a:lnB>
                      <a:noFill/>
                    </a:lnB>
                  </a:tcPr>
                </a:tc>
                <a:tc>
                  <a:txBody>
                    <a:bodyPr/>
                    <a:lstStyle/>
                    <a:p>
                      <a:pPr algn="ctr">
                        <a:lnSpc>
                          <a:spcPct val="107000"/>
                        </a:lnSpc>
                        <a:spcAft>
                          <a:spcPts val="0"/>
                        </a:spcAft>
                      </a:pPr>
                      <a:r>
                        <a:rPr lang="en-GB" sz="1200" b="1">
                          <a:solidFill>
                            <a:srgbClr val="000000"/>
                          </a:solidFill>
                          <a:effectLst/>
                          <a:latin typeface="Arial" panose="020B0604020202020204" pitchFamily="34" charset="0"/>
                          <a:ea typeface="Calibri" panose="020F0502020204030204" pitchFamily="34" charset="0"/>
                          <a:cs typeface="Arial" panose="020B0604020202020204" pitchFamily="34" charset="0"/>
                        </a:rPr>
                        <a:t>  1.2</a:t>
                      </a:r>
                      <a:endParaRPr lang="en-GB" sz="1200" b="1">
                        <a:effectLst/>
                        <a:latin typeface="Arial" panose="020B0604020202020204" pitchFamily="34" charset="0"/>
                        <a:ea typeface="Calibri" panose="020F0502020204030204" pitchFamily="34" charset="0"/>
                        <a:cs typeface="Times New Roman" panose="02020603050405020304" pitchFamily="18" charset="0"/>
                      </a:endParaRPr>
                    </a:p>
                  </a:txBody>
                  <a:tcPr marL="68584" marR="68584" marT="0" marB="0" anchor="ctr">
                    <a:lnL>
                      <a:noFill/>
                    </a:lnL>
                    <a:lnR>
                      <a:noFill/>
                    </a:lnR>
                    <a:lnT>
                      <a:noFill/>
                    </a:lnT>
                    <a:lnB>
                      <a:noFill/>
                    </a:lnB>
                  </a:tcPr>
                </a:tc>
                <a:tc>
                  <a:txBody>
                    <a:bodyPr/>
                    <a:lstStyle/>
                    <a:p>
                      <a:pPr algn="ctr">
                        <a:lnSpc>
                          <a:spcPct val="107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0.8</a:t>
                      </a:r>
                      <a:endParaRPr lang="en-GB" sz="1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4" marR="68584" marT="0" marB="0" anchor="ctr">
                    <a:lnL>
                      <a:noFill/>
                    </a:lnL>
                    <a:lnR>
                      <a:noFill/>
                    </a:lnR>
                    <a:lnT>
                      <a:noFill/>
                    </a:lnT>
                    <a:lnB>
                      <a:noFill/>
                    </a:lnB>
                  </a:tcPr>
                </a:tc>
                <a:tc>
                  <a:txBody>
                    <a:bodyPr/>
                    <a:lstStyle/>
                    <a:p>
                      <a:pPr algn="ctr">
                        <a:lnSpc>
                          <a:spcPct val="107000"/>
                        </a:lnSpc>
                        <a:spcAft>
                          <a:spcPts val="0"/>
                        </a:spcAft>
                      </a:pPr>
                      <a:r>
                        <a:rPr lang="en-GB" sz="1200" b="1">
                          <a:solidFill>
                            <a:srgbClr val="000000"/>
                          </a:solidFill>
                          <a:effectLst/>
                          <a:latin typeface="Arial" panose="020B0604020202020204" pitchFamily="34" charset="0"/>
                          <a:ea typeface="Calibri" panose="020F0502020204030204" pitchFamily="34" charset="0"/>
                          <a:cs typeface="Arial" panose="020B0604020202020204" pitchFamily="34" charset="0"/>
                        </a:rPr>
                        <a:t>  1.3</a:t>
                      </a:r>
                      <a:endParaRPr lang="en-GB" sz="1200" b="1">
                        <a:effectLst/>
                        <a:latin typeface="Arial" panose="020B0604020202020204" pitchFamily="34" charset="0"/>
                        <a:ea typeface="Calibri" panose="020F0502020204030204" pitchFamily="34" charset="0"/>
                        <a:cs typeface="Times New Roman" panose="02020603050405020304" pitchFamily="18" charset="0"/>
                      </a:endParaRPr>
                    </a:p>
                  </a:txBody>
                  <a:tcPr marL="68584" marR="68584" marT="0" marB="0" anchor="ctr">
                    <a:lnL>
                      <a:noFill/>
                    </a:lnL>
                    <a:lnR>
                      <a:noFill/>
                    </a:lnR>
                    <a:lnT>
                      <a:noFill/>
                    </a:lnT>
                    <a:lnB>
                      <a:noFill/>
                    </a:lnB>
                  </a:tcPr>
                </a:tc>
                <a:tc>
                  <a:txBody>
                    <a:bodyPr/>
                    <a:lstStyle/>
                    <a:p>
                      <a:pPr algn="ctr">
                        <a:lnSpc>
                          <a:spcPct val="107000"/>
                        </a:lnSpc>
                        <a:spcAft>
                          <a:spcPts val="0"/>
                        </a:spcAft>
                      </a:pPr>
                      <a:r>
                        <a:rPr lang="en-GB" sz="1200" b="1">
                          <a:solidFill>
                            <a:srgbClr val="000000"/>
                          </a:solidFill>
                          <a:effectLst/>
                          <a:latin typeface="Arial" panose="020B0604020202020204" pitchFamily="34" charset="0"/>
                          <a:ea typeface="Calibri" panose="020F0502020204030204" pitchFamily="34" charset="0"/>
                          <a:cs typeface="Arial" panose="020B0604020202020204" pitchFamily="34" charset="0"/>
                        </a:rPr>
                        <a:t>  1.0</a:t>
                      </a:r>
                      <a:endParaRPr lang="en-GB" sz="1200" b="1">
                        <a:effectLst/>
                        <a:latin typeface="Arial" panose="020B0604020202020204" pitchFamily="34" charset="0"/>
                        <a:ea typeface="Calibri" panose="020F0502020204030204" pitchFamily="34" charset="0"/>
                        <a:cs typeface="Times New Roman" panose="02020603050405020304" pitchFamily="18" charset="0"/>
                      </a:endParaRPr>
                    </a:p>
                  </a:txBody>
                  <a:tcPr marL="68584" marR="68584" marT="0" marB="0" anchor="ctr">
                    <a:lnL>
                      <a:noFill/>
                    </a:lnL>
                    <a:lnR>
                      <a:noFill/>
                    </a:lnR>
                    <a:lnT>
                      <a:noFill/>
                    </a:lnT>
                    <a:lnB>
                      <a:noFill/>
                    </a:lnB>
                  </a:tcPr>
                </a:tc>
                <a:tc>
                  <a:txBody>
                    <a:bodyPr/>
                    <a:lstStyle/>
                    <a:p>
                      <a:pPr algn="ctr">
                        <a:lnSpc>
                          <a:spcPct val="107000"/>
                        </a:lnSpc>
                        <a:spcAft>
                          <a:spcPts val="0"/>
                        </a:spcAft>
                      </a:pPr>
                      <a:r>
                        <a:rPr lang="en-GB" sz="1200" b="1">
                          <a:solidFill>
                            <a:srgbClr val="000000"/>
                          </a:solidFill>
                          <a:effectLst/>
                          <a:latin typeface="Arial" panose="020B0604020202020204" pitchFamily="34" charset="0"/>
                          <a:ea typeface="Calibri" panose="020F0502020204030204" pitchFamily="34" charset="0"/>
                          <a:cs typeface="Arial" panose="020B0604020202020204" pitchFamily="34" charset="0"/>
                        </a:rPr>
                        <a:t>  1.1</a:t>
                      </a:r>
                      <a:endParaRPr lang="en-GB" sz="1200" b="1">
                        <a:effectLst/>
                        <a:latin typeface="Arial" panose="020B0604020202020204" pitchFamily="34" charset="0"/>
                        <a:ea typeface="Calibri" panose="020F0502020204030204" pitchFamily="34" charset="0"/>
                        <a:cs typeface="Times New Roman" panose="02020603050405020304" pitchFamily="18" charset="0"/>
                      </a:endParaRPr>
                    </a:p>
                  </a:txBody>
                  <a:tcPr marL="68584" marR="68584" marT="0" marB="0" anchor="ctr">
                    <a:lnL>
                      <a:noFill/>
                    </a:lnL>
                    <a:lnR>
                      <a:noFill/>
                    </a:lnR>
                    <a:lnT>
                      <a:noFill/>
                    </a:lnT>
                    <a:lnB>
                      <a:noFill/>
                    </a:lnB>
                  </a:tcPr>
                </a:tc>
                <a:tc>
                  <a:txBody>
                    <a:bodyPr/>
                    <a:lstStyle/>
                    <a:p>
                      <a:pPr algn="ctr">
                        <a:lnSpc>
                          <a:spcPct val="107000"/>
                        </a:lnSpc>
                        <a:spcAft>
                          <a:spcPts val="0"/>
                        </a:spcAft>
                      </a:pPr>
                      <a:r>
                        <a:rPr lang="en-GB" sz="1200" b="1">
                          <a:solidFill>
                            <a:srgbClr val="000000"/>
                          </a:solidFill>
                          <a:effectLst/>
                          <a:latin typeface="Arial" panose="020B0604020202020204" pitchFamily="34" charset="0"/>
                          <a:ea typeface="Calibri" panose="020F0502020204030204" pitchFamily="34" charset="0"/>
                          <a:cs typeface="Arial" panose="020B0604020202020204" pitchFamily="34" charset="0"/>
                        </a:rPr>
                        <a:t>  1.2</a:t>
                      </a:r>
                      <a:endParaRPr lang="en-GB" sz="1200" b="1">
                        <a:effectLst/>
                        <a:latin typeface="Arial" panose="020B0604020202020204" pitchFamily="34" charset="0"/>
                        <a:ea typeface="Calibri" panose="020F0502020204030204" pitchFamily="34" charset="0"/>
                        <a:cs typeface="Times New Roman" panose="02020603050405020304" pitchFamily="18" charset="0"/>
                      </a:endParaRPr>
                    </a:p>
                  </a:txBody>
                  <a:tcPr marL="68584" marR="68584" marT="0" marB="0" anchor="ctr">
                    <a:lnL>
                      <a:noFill/>
                    </a:lnL>
                    <a:lnR>
                      <a:noFill/>
                    </a:lnR>
                    <a:lnT>
                      <a:noFill/>
                    </a:lnT>
                    <a:lnB>
                      <a:noFill/>
                    </a:lnB>
                  </a:tcPr>
                </a:tc>
                <a:extLst>
                  <a:ext uri="{0D108BD9-81ED-4DB2-BD59-A6C34878D82A}">
                    <a16:rowId xmlns:a16="http://schemas.microsoft.com/office/drawing/2014/main" val="3797810482"/>
                  </a:ext>
                </a:extLst>
              </a:tr>
              <a:tr h="337099">
                <a:tc>
                  <a:txBody>
                    <a:bodyPr/>
                    <a:lstStyle/>
                    <a:p>
                      <a:pPr>
                        <a:lnSpc>
                          <a:spcPct val="107000"/>
                        </a:lnSpc>
                        <a:spcAft>
                          <a:spcPts val="0"/>
                        </a:spcAft>
                      </a:pPr>
                      <a:r>
                        <a:rPr lang="en-GB" sz="1200" b="1">
                          <a:effectLst/>
                          <a:latin typeface="Arial" panose="020B0604020202020204" pitchFamily="34" charset="0"/>
                          <a:ea typeface="Calibri" panose="020F0502020204030204" pitchFamily="34" charset="0"/>
                          <a:cs typeface="Arial" panose="020B0604020202020204" pitchFamily="34" charset="0"/>
                        </a:rPr>
                        <a:t>Other combinations</a:t>
                      </a:r>
                      <a:endParaRPr lang="en-GB" sz="1200" b="1">
                        <a:effectLst/>
                        <a:latin typeface="Arial" panose="020B0604020202020204" pitchFamily="34" charset="0"/>
                        <a:ea typeface="Calibri" panose="020F0502020204030204" pitchFamily="34" charset="0"/>
                        <a:cs typeface="Times New Roman" panose="02020603050405020304" pitchFamily="18" charset="0"/>
                      </a:endParaRPr>
                    </a:p>
                  </a:txBody>
                  <a:tcPr marL="68584" marR="68584"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13.2</a:t>
                      </a:r>
                      <a:endParaRPr lang="en-GB" sz="1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4" marR="68584"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7.6</a:t>
                      </a:r>
                      <a:endParaRPr lang="en-GB" sz="1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4" marR="68584"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200" b="1">
                          <a:solidFill>
                            <a:srgbClr val="000000"/>
                          </a:solidFill>
                          <a:effectLst/>
                          <a:latin typeface="Arial" panose="020B0604020202020204" pitchFamily="34" charset="0"/>
                          <a:ea typeface="Calibri" panose="020F0502020204030204" pitchFamily="34" charset="0"/>
                          <a:cs typeface="Arial" panose="020B0604020202020204" pitchFamily="34" charset="0"/>
                        </a:rPr>
                        <a:t>  9.8</a:t>
                      </a:r>
                      <a:endParaRPr lang="en-GB" sz="1200" b="1">
                        <a:effectLst/>
                        <a:latin typeface="Arial" panose="020B0604020202020204" pitchFamily="34" charset="0"/>
                        <a:ea typeface="Calibri" panose="020F0502020204030204" pitchFamily="34" charset="0"/>
                        <a:cs typeface="Times New Roman" panose="02020603050405020304" pitchFamily="18" charset="0"/>
                      </a:endParaRPr>
                    </a:p>
                  </a:txBody>
                  <a:tcPr marL="68584" marR="68584"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200" b="1">
                          <a:solidFill>
                            <a:srgbClr val="000000"/>
                          </a:solidFill>
                          <a:effectLst/>
                          <a:latin typeface="Arial" panose="020B0604020202020204" pitchFamily="34" charset="0"/>
                          <a:ea typeface="Calibri" panose="020F0502020204030204" pitchFamily="34" charset="0"/>
                          <a:cs typeface="Arial" panose="020B0604020202020204" pitchFamily="34" charset="0"/>
                        </a:rPr>
                        <a:t>12.2</a:t>
                      </a:r>
                      <a:endParaRPr lang="en-GB" sz="1200" b="1">
                        <a:effectLst/>
                        <a:latin typeface="Arial" panose="020B0604020202020204" pitchFamily="34" charset="0"/>
                        <a:ea typeface="Calibri" panose="020F0502020204030204" pitchFamily="34" charset="0"/>
                        <a:cs typeface="Times New Roman" panose="02020603050405020304" pitchFamily="18" charset="0"/>
                      </a:endParaRPr>
                    </a:p>
                  </a:txBody>
                  <a:tcPr marL="68584" marR="68584"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200" b="1">
                          <a:solidFill>
                            <a:srgbClr val="000000"/>
                          </a:solidFill>
                          <a:effectLst/>
                          <a:latin typeface="Arial" panose="020B0604020202020204" pitchFamily="34" charset="0"/>
                          <a:ea typeface="Calibri" panose="020F0502020204030204" pitchFamily="34" charset="0"/>
                          <a:cs typeface="Arial" panose="020B0604020202020204" pitchFamily="34" charset="0"/>
                        </a:rPr>
                        <a:t>  8.7</a:t>
                      </a:r>
                      <a:endParaRPr lang="en-GB" sz="1200" b="1">
                        <a:effectLst/>
                        <a:latin typeface="Arial" panose="020B0604020202020204" pitchFamily="34" charset="0"/>
                        <a:ea typeface="Calibri" panose="020F0502020204030204" pitchFamily="34" charset="0"/>
                        <a:cs typeface="Times New Roman" panose="02020603050405020304" pitchFamily="18" charset="0"/>
                      </a:endParaRPr>
                    </a:p>
                  </a:txBody>
                  <a:tcPr marL="68584" marR="68584"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10.2</a:t>
                      </a:r>
                      <a:endParaRPr lang="en-GB" sz="1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4" marR="68584"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6655719"/>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2">
            <a:extLst>
              <a:ext uri="{FF2B5EF4-FFF2-40B4-BE49-F238E27FC236}">
                <a16:creationId xmlns:a16="http://schemas.microsoft.com/office/drawing/2014/main" id="{F88CE6A4-CED0-4C65-86B6-449332F4AE35}"/>
              </a:ext>
            </a:extLst>
          </p:cNvPr>
          <p:cNvSpPr>
            <a:spLocks noGrp="1"/>
          </p:cNvSpPr>
          <p:nvPr>
            <p:ph type="title"/>
          </p:nvPr>
        </p:nvSpPr>
        <p:spPr bwMode="auto">
          <a:xfrm>
            <a:off x="468313" y="260350"/>
            <a:ext cx="8229600" cy="1143000"/>
          </a:xfrm>
        </p:spPr>
        <p:txBody>
          <a:bodyPr/>
          <a:lstStyle/>
          <a:p>
            <a:r>
              <a:rPr lang="en-GB" altLang="en-US" sz="4000">
                <a:solidFill>
                  <a:schemeClr val="tx1"/>
                </a:solidFill>
                <a:effectLst/>
                <a:latin typeface="Calibri" panose="020F0502020204030204" pitchFamily="34" charset="0"/>
              </a:rPr>
              <a:t>Palliative oncology </a:t>
            </a:r>
          </a:p>
        </p:txBody>
      </p:sp>
      <p:sp>
        <p:nvSpPr>
          <p:cNvPr id="38915" name="Content Placeholder 5">
            <a:extLst>
              <a:ext uri="{FF2B5EF4-FFF2-40B4-BE49-F238E27FC236}">
                <a16:creationId xmlns:a16="http://schemas.microsoft.com/office/drawing/2014/main" id="{D7D3F5F0-F1F4-4F83-92CC-D62DFFA99EF2}"/>
              </a:ext>
            </a:extLst>
          </p:cNvPr>
          <p:cNvSpPr>
            <a:spLocks noGrp="1"/>
          </p:cNvSpPr>
          <p:nvPr>
            <p:ph idx="1"/>
          </p:nvPr>
        </p:nvSpPr>
        <p:spPr>
          <a:xfrm>
            <a:off x="457200" y="1268413"/>
            <a:ext cx="8229600" cy="4525962"/>
          </a:xfrm>
        </p:spPr>
        <p:txBody>
          <a:bodyPr/>
          <a:lstStyle/>
          <a:p>
            <a:pPr marL="109537" indent="0">
              <a:buFont typeface="Wingdings 3" panose="05040102010807070707" pitchFamily="18" charset="2"/>
              <a:buNone/>
              <a:defRPr/>
            </a:pPr>
            <a:r>
              <a:rPr lang="en-GB" altLang="en-US" dirty="0"/>
              <a:t>NOGCA linked to radiotherapy  data set (RTDS)</a:t>
            </a:r>
          </a:p>
          <a:p>
            <a:pPr>
              <a:defRPr/>
            </a:pPr>
            <a:r>
              <a:rPr lang="en-GB" sz="1800" dirty="0"/>
              <a:t>64% of patients followed a regimen recommended by the </a:t>
            </a:r>
            <a:r>
              <a:rPr lang="en-GB" sz="1800" dirty="0" smtClean="0"/>
              <a:t>Royal College of Radiology</a:t>
            </a:r>
            <a:endParaRPr lang="en-GB" sz="1800" dirty="0"/>
          </a:p>
          <a:p>
            <a:pPr>
              <a:defRPr/>
            </a:pPr>
            <a:r>
              <a:rPr lang="en-GB" sz="1800" dirty="0"/>
              <a:t>59% of patients received the prescribed evidence based dose in the planned number of </a:t>
            </a:r>
            <a:r>
              <a:rPr lang="en-GB" sz="1800" dirty="0" smtClean="0"/>
              <a:t>fractions.  </a:t>
            </a:r>
            <a:endParaRPr lang="en-GB" sz="1800" dirty="0"/>
          </a:p>
          <a:p>
            <a:pPr>
              <a:defRPr/>
            </a:pPr>
            <a:r>
              <a:rPr lang="en-GB" sz="1800" dirty="0"/>
              <a:t>A further 13% of patients followed a commonly used regimen for palliative </a:t>
            </a:r>
            <a:r>
              <a:rPr lang="en-GB" sz="1800" dirty="0" smtClean="0"/>
              <a:t>management (such as a </a:t>
            </a:r>
            <a:r>
              <a:rPr lang="en-GB" sz="1800" dirty="0"/>
              <a:t>single 8Gy </a:t>
            </a:r>
            <a:r>
              <a:rPr lang="en-GB" sz="1800" dirty="0" smtClean="0"/>
              <a:t>fraction – often  used for pain control or to treat bleeding oesophageal lesions) </a:t>
            </a:r>
            <a:endParaRPr lang="en-GB" sz="1800" dirty="0"/>
          </a:p>
          <a:p>
            <a:pPr marL="109537" indent="0">
              <a:buFont typeface="Wingdings 3" panose="05040102010807070707" pitchFamily="18" charset="2"/>
              <a:buNone/>
              <a:defRPr/>
            </a:pPr>
            <a:endParaRPr lang="en-GB" alt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52F425D-52F2-4EF3-976E-5E6D9856611F}"/>
              </a:ext>
            </a:extLst>
          </p:cNvPr>
          <p:cNvSpPr>
            <a:spLocks noGrp="1"/>
          </p:cNvSpPr>
          <p:nvPr>
            <p:ph type="title"/>
          </p:nvPr>
        </p:nvSpPr>
        <p:spPr/>
        <p:txBody>
          <a:bodyPr>
            <a:normAutofit fontScale="90000"/>
          </a:bodyPr>
          <a:lstStyle/>
          <a:p>
            <a:pPr>
              <a:defRPr/>
            </a:pPr>
            <a:r>
              <a:rPr lang="en-GB" dirty="0"/>
              <a:t>Further </a:t>
            </a:r>
            <a:r>
              <a:rPr lang="en-GB" dirty="0"/>
              <a:t>details</a:t>
            </a:r>
            <a:br>
              <a:rPr lang="en-GB" dirty="0"/>
            </a:br>
            <a:r>
              <a:rPr lang="en-GB" dirty="0"/>
              <a:t>https://</a:t>
            </a:r>
            <a:r>
              <a:rPr lang="en-GB" dirty="0" smtClean="0"/>
              <a:t>www.nogca.org.uk</a:t>
            </a:r>
            <a:endParaRPr lang="en-GB" dirty="0"/>
          </a:p>
        </p:txBody>
      </p:sp>
      <p:sp>
        <p:nvSpPr>
          <p:cNvPr id="41987" name="TextBox 3">
            <a:extLst>
              <a:ext uri="{FF2B5EF4-FFF2-40B4-BE49-F238E27FC236}">
                <a16:creationId xmlns:a16="http://schemas.microsoft.com/office/drawing/2014/main" id="{2FD4BA88-DA34-4EFD-BB66-011011EB4F8F}"/>
              </a:ext>
            </a:extLst>
          </p:cNvPr>
          <p:cNvSpPr txBox="1">
            <a:spLocks noChangeArrowheads="1"/>
          </p:cNvSpPr>
          <p:nvPr/>
        </p:nvSpPr>
        <p:spPr bwMode="auto">
          <a:xfrm>
            <a:off x="2246313" y="2997200"/>
            <a:ext cx="4681537" cy="8620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68000"/>
              <a:buFont typeface="Wingdings 3" panose="05040102010807070707" pitchFamily="18" charset="2"/>
              <a:buChar char=""/>
              <a:defRPr sz="2400">
                <a:solidFill>
                  <a:schemeClr val="tx1"/>
                </a:solidFill>
                <a:latin typeface="Verdana" panose="020B0604030504040204" pitchFamily="34" charset="0"/>
              </a:defRPr>
            </a:lvl1pPr>
            <a:lvl2pPr marL="742950" indent="-285750">
              <a:spcBef>
                <a:spcPts val="600"/>
              </a:spcBef>
              <a:buClr>
                <a:schemeClr val="accent1"/>
              </a:buClr>
              <a:buFont typeface="Verdana" panose="020B0604030504040204" pitchFamily="34" charset="0"/>
              <a:buChar char="◦"/>
              <a:defRPr sz="2000">
                <a:solidFill>
                  <a:schemeClr val="tx1"/>
                </a:solidFill>
                <a:latin typeface="Verdana" panose="020B0604030504040204" pitchFamily="34" charset="0"/>
              </a:defRPr>
            </a:lvl2pPr>
            <a:lvl3pPr marL="1143000" indent="-228600">
              <a:spcBef>
                <a:spcPts val="350"/>
              </a:spcBef>
              <a:buClr>
                <a:schemeClr val="accent2"/>
              </a:buClr>
              <a:buSzPct val="100000"/>
              <a:buFont typeface="Wingdings 2" panose="05020102010507070707" pitchFamily="18" charset="2"/>
              <a:buChar char=""/>
              <a:defRPr sz="2400">
                <a:solidFill>
                  <a:schemeClr val="tx1"/>
                </a:solidFill>
                <a:latin typeface="Verdana" panose="020B060403050404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Verdana" panose="020B060403050404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Verdana" panose="020B060403050404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Verdana" panose="020B060403050404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Verdana" panose="020B060403050404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Verdana" panose="020B060403050404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GB" altLang="en-US" sz="5000">
              <a:solidFill>
                <a:srgbClr val="FF0000"/>
              </a:solidFill>
              <a:latin typeface="Arial" panose="020B0604020202020204" pitchFamily="34" charset="0"/>
            </a:endParaRPr>
          </a:p>
        </p:txBody>
      </p:sp>
      <p:pic>
        <p:nvPicPr>
          <p:cNvPr id="12" name="Content Placeholder 11"/>
          <p:cNvPicPr>
            <a:picLocks noGrp="1"/>
          </p:cNvPicPr>
          <p:nvPr>
            <p:ph idx="1"/>
          </p:nvPr>
        </p:nvPicPr>
        <p:blipFill>
          <a:blip r:embed="rId2"/>
          <a:stretch>
            <a:fillRect/>
          </a:stretch>
        </p:blipFill>
        <p:spPr>
          <a:xfrm>
            <a:off x="1743274" y="1481138"/>
            <a:ext cx="5657452" cy="452596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1">
            <a:extLst>
              <a:ext uri="{FF2B5EF4-FFF2-40B4-BE49-F238E27FC236}">
                <a16:creationId xmlns:a16="http://schemas.microsoft.com/office/drawing/2014/main" id="{8F68B136-1498-4BFE-A3D6-05C0EF05463F}"/>
              </a:ext>
            </a:extLst>
          </p:cNvPr>
          <p:cNvSpPr>
            <a:spLocks noGrp="1"/>
          </p:cNvSpPr>
          <p:nvPr>
            <p:ph idx="1"/>
          </p:nvPr>
        </p:nvSpPr>
        <p:spPr/>
        <p:txBody>
          <a:bodyPr/>
          <a:lstStyle/>
          <a:p>
            <a:pPr>
              <a:defRPr/>
            </a:pPr>
            <a:r>
              <a:rPr lang="en-GB" altLang="en-US" dirty="0"/>
              <a:t>Since April 2012, the NOGCA has been collecting data on patients with HGD of the oesophagus</a:t>
            </a:r>
          </a:p>
          <a:p>
            <a:pPr>
              <a:defRPr/>
            </a:pPr>
            <a:r>
              <a:rPr lang="en-GB" altLang="en-US" dirty="0"/>
              <a:t>The audit aims to monitor current practice against national guidelines</a:t>
            </a:r>
          </a:p>
          <a:p>
            <a:pPr>
              <a:defRPr/>
            </a:pPr>
            <a:r>
              <a:rPr lang="en-GB" altLang="en-US" dirty="0"/>
              <a:t>The key BSG recommendations are:</a:t>
            </a:r>
          </a:p>
          <a:p>
            <a:pPr lvl="1">
              <a:defRPr/>
            </a:pPr>
            <a:r>
              <a:rPr lang="en-GB" altLang="en-US" dirty="0"/>
              <a:t>Diagnosis should be confirmed by a second GI pathologist</a:t>
            </a:r>
          </a:p>
          <a:p>
            <a:pPr lvl="1">
              <a:defRPr/>
            </a:pPr>
            <a:r>
              <a:rPr lang="en-GB" altLang="en-US" dirty="0"/>
              <a:t>Patients should be discussed at a specialist MDT</a:t>
            </a:r>
          </a:p>
          <a:p>
            <a:pPr lvl="1">
              <a:defRPr/>
            </a:pPr>
            <a:r>
              <a:rPr lang="en-GB" altLang="en-US" dirty="0"/>
              <a:t>Endoscopic treatment is preferred over surgery or surveillance</a:t>
            </a:r>
          </a:p>
          <a:p>
            <a:pPr lvl="2">
              <a:buClr>
                <a:schemeClr val="accent1">
                  <a:lumMod val="40000"/>
                  <a:lumOff val="60000"/>
                </a:schemeClr>
              </a:buClr>
              <a:defRPr/>
            </a:pPr>
            <a:r>
              <a:rPr lang="en-GB" altLang="en-US" sz="1800" dirty="0"/>
              <a:t>EMRs should be performed in high volume centres</a:t>
            </a:r>
          </a:p>
        </p:txBody>
      </p:sp>
      <p:sp>
        <p:nvSpPr>
          <p:cNvPr id="3" name="Title 2">
            <a:extLst>
              <a:ext uri="{FF2B5EF4-FFF2-40B4-BE49-F238E27FC236}">
                <a16:creationId xmlns:a16="http://schemas.microsoft.com/office/drawing/2014/main" id="{37428524-8C8C-4ADA-BB70-39BB9516C7CE}"/>
              </a:ext>
            </a:extLst>
          </p:cNvPr>
          <p:cNvSpPr>
            <a:spLocks noGrp="1"/>
          </p:cNvSpPr>
          <p:nvPr>
            <p:ph type="title"/>
          </p:nvPr>
        </p:nvSpPr>
        <p:spPr/>
        <p:txBody>
          <a:bodyPr>
            <a:normAutofit fontScale="90000"/>
          </a:bodyPr>
          <a:lstStyle/>
          <a:p>
            <a:pPr>
              <a:defRPr/>
            </a:pPr>
            <a:r>
              <a:rPr lang="en-GB" dirty="0"/>
              <a:t>High Grade Dysplasia (HGD) of the Oesophagus</a:t>
            </a:r>
          </a:p>
        </p:txBody>
      </p:sp>
      <p:sp>
        <p:nvSpPr>
          <p:cNvPr id="8196" name="Content Placeholder 1">
            <a:extLst>
              <a:ext uri="{FF2B5EF4-FFF2-40B4-BE49-F238E27FC236}">
                <a16:creationId xmlns:a16="http://schemas.microsoft.com/office/drawing/2014/main" id="{9BDEE844-A916-4D23-99AF-F64341F79074}"/>
              </a:ext>
            </a:extLst>
          </p:cNvPr>
          <p:cNvSpPr txBox="1">
            <a:spLocks/>
          </p:cNvSpPr>
          <p:nvPr/>
        </p:nvSpPr>
        <p:spPr bwMode="auto">
          <a:xfrm>
            <a:off x="446088" y="5661025"/>
            <a:ext cx="8229600" cy="635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65125" indent="-255588">
              <a:spcBef>
                <a:spcPts val="1000"/>
              </a:spcBef>
              <a:buClr>
                <a:schemeClr val="accent1"/>
              </a:buClr>
              <a:buSzPct val="68000"/>
              <a:buFont typeface="Wingdings 3" panose="05040102010807070707" pitchFamily="18" charset="2"/>
              <a:buChar char=""/>
              <a:defRPr sz="2400">
                <a:solidFill>
                  <a:schemeClr val="tx1"/>
                </a:solidFill>
                <a:latin typeface="Verdana" panose="020B0604030504040204" pitchFamily="34" charset="0"/>
              </a:defRPr>
            </a:lvl1pPr>
            <a:lvl2pPr marL="620713" indent="-228600">
              <a:spcBef>
                <a:spcPts val="600"/>
              </a:spcBef>
              <a:buClr>
                <a:schemeClr val="accent1"/>
              </a:buClr>
              <a:buFont typeface="Verdana" panose="020B0604030504040204" pitchFamily="34" charset="0"/>
              <a:buChar char="◦"/>
              <a:defRPr sz="2000">
                <a:solidFill>
                  <a:schemeClr val="tx1"/>
                </a:solidFill>
                <a:latin typeface="Verdana" panose="020B0604030504040204" pitchFamily="34" charset="0"/>
              </a:defRPr>
            </a:lvl2pPr>
            <a:lvl3pPr marL="1143000" indent="-228600">
              <a:spcBef>
                <a:spcPts val="350"/>
              </a:spcBef>
              <a:buClr>
                <a:schemeClr val="accent2"/>
              </a:buClr>
              <a:buSzPct val="100000"/>
              <a:buFont typeface="Wingdings 2" panose="05020102010507070707" pitchFamily="18" charset="2"/>
              <a:buChar char=""/>
              <a:defRPr sz="2400">
                <a:solidFill>
                  <a:schemeClr val="tx1"/>
                </a:solidFill>
                <a:latin typeface="Verdana" panose="020B060403050404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Verdana" panose="020B060403050404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Verdana" panose="020B060403050404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Verdana" panose="020B060403050404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Verdana" panose="020B060403050404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Verdana" panose="020B060403050404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Verdana" panose="020B0604030504040204" pitchFamily="34" charset="0"/>
              </a:defRPr>
            </a:lvl9pPr>
          </a:lstStyle>
          <a:p>
            <a:pPr>
              <a:spcBef>
                <a:spcPct val="0"/>
              </a:spcBef>
              <a:buClrTx/>
              <a:buSzTx/>
              <a:buFontTx/>
              <a:buNone/>
            </a:pPr>
            <a:r>
              <a:rPr lang="en-GB" altLang="en-US" sz="1600">
                <a:solidFill>
                  <a:srgbClr val="00B0F0"/>
                </a:solidFill>
                <a:latin typeface="Arial" panose="020B0604020202020204" pitchFamily="34" charset="0"/>
              </a:rPr>
              <a:t>Fitzgerald RC et al. British Society of Gastroenterology guidelines on the diagnosis and management of Barrett's oesophagus. Gut. 2014;63(1):7-42.  </a:t>
            </a:r>
          </a:p>
          <a:p>
            <a:pPr lvl="1">
              <a:spcBef>
                <a:spcPts val="1000"/>
              </a:spcBef>
              <a:buSzPct val="68000"/>
              <a:buFont typeface="Wingdings 3" panose="05040102010807070707" pitchFamily="18" charset="2"/>
              <a:buChar char=""/>
            </a:pPr>
            <a:endParaRPr lang="en-GB"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1">
            <a:extLst>
              <a:ext uri="{FF2B5EF4-FFF2-40B4-BE49-F238E27FC236}">
                <a16:creationId xmlns:a16="http://schemas.microsoft.com/office/drawing/2014/main" id="{80E1C9BF-010D-4B53-9C38-B02D78EDB68F}"/>
              </a:ext>
            </a:extLst>
          </p:cNvPr>
          <p:cNvSpPr>
            <a:spLocks noGrp="1"/>
          </p:cNvSpPr>
          <p:nvPr>
            <p:ph idx="1"/>
          </p:nvPr>
        </p:nvSpPr>
        <p:spPr>
          <a:xfrm>
            <a:off x="457200" y="1328738"/>
            <a:ext cx="8229600" cy="939800"/>
          </a:xfrm>
        </p:spPr>
        <p:txBody>
          <a:bodyPr/>
          <a:lstStyle/>
          <a:p>
            <a:r>
              <a:rPr lang="en-GB" altLang="en-US" dirty="0" smtClean="0"/>
              <a:t>Details of 1655 cases </a:t>
            </a:r>
            <a:r>
              <a:rPr lang="en-GB" altLang="en-US" dirty="0"/>
              <a:t>of HGD </a:t>
            </a:r>
            <a:r>
              <a:rPr lang="en-GB" altLang="en-US" dirty="0" smtClean="0"/>
              <a:t>seen in English NHS trusts between 1 </a:t>
            </a:r>
            <a:r>
              <a:rPr lang="en-GB" altLang="en-US" dirty="0"/>
              <a:t>April 2012 and </a:t>
            </a:r>
            <a:r>
              <a:rPr lang="en-GB" altLang="en-US" dirty="0" smtClean="0"/>
              <a:t>31 </a:t>
            </a:r>
            <a:r>
              <a:rPr lang="en-GB" altLang="en-US" dirty="0"/>
              <a:t>March 2016</a:t>
            </a:r>
          </a:p>
        </p:txBody>
      </p:sp>
      <p:sp>
        <p:nvSpPr>
          <p:cNvPr id="3" name="Title 2">
            <a:extLst>
              <a:ext uri="{FF2B5EF4-FFF2-40B4-BE49-F238E27FC236}">
                <a16:creationId xmlns:a16="http://schemas.microsoft.com/office/drawing/2014/main" id="{B5A15C24-2F8E-49BF-B1E6-FB38F03024D9}"/>
              </a:ext>
            </a:extLst>
          </p:cNvPr>
          <p:cNvSpPr>
            <a:spLocks noGrp="1"/>
          </p:cNvSpPr>
          <p:nvPr>
            <p:ph type="title"/>
          </p:nvPr>
        </p:nvSpPr>
        <p:spPr/>
        <p:txBody>
          <a:bodyPr/>
          <a:lstStyle/>
          <a:p>
            <a:pPr>
              <a:defRPr/>
            </a:pPr>
            <a:r>
              <a:rPr lang="en-GB" dirty="0"/>
              <a:t>National figures for HGD</a:t>
            </a:r>
          </a:p>
        </p:txBody>
      </p:sp>
      <p:sp>
        <p:nvSpPr>
          <p:cNvPr id="9220" name="Content Placeholder 1">
            <a:extLst>
              <a:ext uri="{FF2B5EF4-FFF2-40B4-BE49-F238E27FC236}">
                <a16:creationId xmlns:a16="http://schemas.microsoft.com/office/drawing/2014/main" id="{423BC3FE-FA58-4226-AE93-DAEA91F4A969}"/>
              </a:ext>
            </a:extLst>
          </p:cNvPr>
          <p:cNvSpPr txBox="1">
            <a:spLocks/>
          </p:cNvSpPr>
          <p:nvPr/>
        </p:nvSpPr>
        <p:spPr bwMode="auto">
          <a:xfrm>
            <a:off x="0" y="2349500"/>
            <a:ext cx="3532188" cy="3167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5125" indent="-255588">
              <a:spcBef>
                <a:spcPts val="1000"/>
              </a:spcBef>
              <a:buClr>
                <a:schemeClr val="accent1"/>
              </a:buClr>
              <a:buSzPct val="68000"/>
              <a:buFont typeface="Wingdings 3" panose="05040102010807070707" pitchFamily="18" charset="2"/>
              <a:buChar char=""/>
              <a:defRPr sz="2400">
                <a:solidFill>
                  <a:schemeClr val="tx1"/>
                </a:solidFill>
                <a:latin typeface="Verdana" panose="020B0604030504040204" pitchFamily="34" charset="0"/>
              </a:defRPr>
            </a:lvl1pPr>
            <a:lvl2pPr marL="620713" indent="-228600">
              <a:spcBef>
                <a:spcPts val="600"/>
              </a:spcBef>
              <a:buClr>
                <a:schemeClr val="accent1"/>
              </a:buClr>
              <a:buFont typeface="Verdana" panose="020B0604030504040204" pitchFamily="34" charset="0"/>
              <a:buChar char="◦"/>
              <a:defRPr sz="2000">
                <a:solidFill>
                  <a:schemeClr val="tx1"/>
                </a:solidFill>
                <a:latin typeface="Verdana" panose="020B0604030504040204" pitchFamily="34" charset="0"/>
              </a:defRPr>
            </a:lvl2pPr>
            <a:lvl3pPr marL="858838" indent="-228600">
              <a:spcBef>
                <a:spcPts val="350"/>
              </a:spcBef>
              <a:buClr>
                <a:schemeClr val="accent2"/>
              </a:buClr>
              <a:buSzPct val="100000"/>
              <a:buFont typeface="Wingdings 2" panose="05020102010507070707" pitchFamily="18" charset="2"/>
              <a:buChar char=""/>
              <a:defRPr sz="2400">
                <a:solidFill>
                  <a:schemeClr val="tx1"/>
                </a:solidFill>
                <a:latin typeface="Verdana" panose="020B0604030504040204" pitchFamily="34" charset="0"/>
              </a:defRPr>
            </a:lvl3pPr>
            <a:lvl4pPr marL="1143000" indent="-228600">
              <a:spcBef>
                <a:spcPts val="350"/>
              </a:spcBef>
              <a:buClr>
                <a:schemeClr val="accent2"/>
              </a:buClr>
              <a:buFont typeface="Wingdings 2" panose="05020102010507070707" pitchFamily="18" charset="2"/>
              <a:buChar char=""/>
              <a:defRPr sz="1900">
                <a:solidFill>
                  <a:schemeClr val="tx1"/>
                </a:solidFill>
                <a:latin typeface="Verdana" panose="020B0604030504040204" pitchFamily="34" charset="0"/>
              </a:defRPr>
            </a:lvl4pPr>
            <a:lvl5pPr marL="1371600" indent="-228600">
              <a:spcBef>
                <a:spcPts val="350"/>
              </a:spcBef>
              <a:buClr>
                <a:schemeClr val="accent2"/>
              </a:buClr>
              <a:buFont typeface="Wingdings 2" panose="05020102010507070707" pitchFamily="18" charset="2"/>
              <a:buChar char=""/>
              <a:defRPr sz="2000">
                <a:solidFill>
                  <a:schemeClr val="tx1"/>
                </a:solidFill>
                <a:latin typeface="Verdana" panose="020B0604030504040204" pitchFamily="34" charset="0"/>
              </a:defRPr>
            </a:lvl5pPr>
            <a:lvl6pPr marL="1828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Verdana" panose="020B0604030504040204" pitchFamily="34" charset="0"/>
              </a:defRPr>
            </a:lvl6pPr>
            <a:lvl7pPr marL="2286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Verdana" panose="020B0604030504040204" pitchFamily="34" charset="0"/>
              </a:defRPr>
            </a:lvl7pPr>
            <a:lvl8pPr marL="2743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Verdana" panose="020B0604030504040204" pitchFamily="34" charset="0"/>
              </a:defRPr>
            </a:lvl8pPr>
            <a:lvl9pPr marL="32004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Verdana" panose="020B0604030504040204" pitchFamily="34" charset="0"/>
              </a:defRPr>
            </a:lvl9pPr>
          </a:lstStyle>
          <a:p>
            <a:r>
              <a:rPr lang="en-GB" altLang="en-US" sz="1400" b="1" dirty="0"/>
              <a:t>The number of records on HGD cases submitted to the Audit has fallen </a:t>
            </a:r>
            <a:r>
              <a:rPr lang="en-GB" altLang="en-US" sz="1400" b="1" dirty="0" smtClean="0"/>
              <a:t>over </a:t>
            </a:r>
            <a:r>
              <a:rPr lang="en-GB" altLang="en-US" sz="1400" b="1" dirty="0"/>
              <a:t>time.  </a:t>
            </a:r>
          </a:p>
          <a:p>
            <a:r>
              <a:rPr lang="en-GB" altLang="en-US" sz="1400" b="1" dirty="0"/>
              <a:t>Among patients diagnosed between April 2012 and March 2014, the </a:t>
            </a:r>
            <a:r>
              <a:rPr lang="en-GB" altLang="en-US" sz="1400" b="1" dirty="0" smtClean="0"/>
              <a:t>Audit </a:t>
            </a:r>
            <a:r>
              <a:rPr lang="en-GB" altLang="en-US" sz="1400" b="1" dirty="0"/>
              <a:t>received data on 923 cases</a:t>
            </a:r>
          </a:p>
          <a:p>
            <a:r>
              <a:rPr lang="en-GB" altLang="en-US" sz="1400" b="1" dirty="0"/>
              <a:t>Among patients diagnosed between April 2014 and March 2016, the </a:t>
            </a:r>
            <a:r>
              <a:rPr lang="en-GB" altLang="en-US" sz="1400" b="1" dirty="0" smtClean="0"/>
              <a:t>Audit </a:t>
            </a:r>
            <a:r>
              <a:rPr lang="en-GB" altLang="en-US" sz="1400" b="1" dirty="0"/>
              <a:t>received data on 732 cases.</a:t>
            </a:r>
          </a:p>
          <a:p>
            <a:endParaRPr lang="en-GB" altLang="en-US" sz="2000" dirty="0"/>
          </a:p>
        </p:txBody>
      </p:sp>
      <p:pic>
        <p:nvPicPr>
          <p:cNvPr id="9221" name="Picture 6">
            <a:extLst>
              <a:ext uri="{FF2B5EF4-FFF2-40B4-BE49-F238E27FC236}">
                <a16:creationId xmlns:a16="http://schemas.microsoft.com/office/drawing/2014/main" id="{A5B0887D-8C0F-4467-9779-64BF078BB5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6075" y="2852738"/>
            <a:ext cx="4303713" cy="367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Rectangle 3">
            <a:extLst>
              <a:ext uri="{FF2B5EF4-FFF2-40B4-BE49-F238E27FC236}">
                <a16:creationId xmlns:a16="http://schemas.microsoft.com/office/drawing/2014/main" id="{D7FCD020-24FD-46E9-877D-3301CA229E86}"/>
              </a:ext>
            </a:extLst>
          </p:cNvPr>
          <p:cNvSpPr>
            <a:spLocks noChangeArrowheads="1"/>
          </p:cNvSpPr>
          <p:nvPr/>
        </p:nvSpPr>
        <p:spPr bwMode="auto">
          <a:xfrm>
            <a:off x="3625850" y="2349500"/>
            <a:ext cx="54832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de-DE" sz="1100"/>
              <a:t> </a:t>
            </a:r>
            <a:r>
              <a:rPr lang="en-GB" altLang="de-DE" sz="1100" b="1"/>
              <a:t>Number of patients diagnosed with HGD by English Cancer Alliance,</a:t>
            </a:r>
          </a:p>
          <a:p>
            <a:r>
              <a:rPr lang="en-GB" altLang="de-DE" sz="1100" b="1"/>
              <a:t> grouped into two-year periods by date of diagnosis</a:t>
            </a:r>
            <a:endParaRPr lang="en-GB" altLang="en-US" sz="1100" b="1"/>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1">
            <a:extLst>
              <a:ext uri="{FF2B5EF4-FFF2-40B4-BE49-F238E27FC236}">
                <a16:creationId xmlns:a16="http://schemas.microsoft.com/office/drawing/2014/main" id="{7650D652-717A-4735-A87B-EB137344F116}"/>
              </a:ext>
            </a:extLst>
          </p:cNvPr>
          <p:cNvSpPr>
            <a:spLocks noGrp="1"/>
          </p:cNvSpPr>
          <p:nvPr>
            <p:ph idx="1"/>
          </p:nvPr>
        </p:nvSpPr>
        <p:spPr>
          <a:xfrm>
            <a:off x="457200" y="1481138"/>
            <a:ext cx="8362950" cy="4525962"/>
          </a:xfrm>
        </p:spPr>
        <p:txBody>
          <a:bodyPr/>
          <a:lstStyle/>
          <a:p>
            <a:r>
              <a:rPr lang="en-GB" sz="1800" b="1" dirty="0"/>
              <a:t>The data items on which patients had their initial diagnosis confirmed by a second pathologist changed from 1 April 2014, and a question was added on the use of quadratic biopsy. In the period since April 2014, 539 patients (85%) had their initial diagnosis confirmed by a second pathologist, while among those who had a second biopsy, 290 patients (88%) had the this result confirmed by a second pathologist. 263 patients (71%) had a quadratic biopsy. </a:t>
            </a:r>
            <a:endParaRPr lang="en-GB" altLang="en-US" sz="1800" b="1" dirty="0" smtClean="0"/>
          </a:p>
          <a:p>
            <a:r>
              <a:rPr lang="en-GB" sz="1800" b="1" dirty="0" smtClean="0"/>
              <a:t>the </a:t>
            </a:r>
            <a:r>
              <a:rPr lang="en-GB" sz="1800" b="1" dirty="0"/>
              <a:t>median length of Barrett’s segments (when reported) was 4 cm (IQR 2-7) </a:t>
            </a:r>
          </a:p>
          <a:p>
            <a:r>
              <a:rPr lang="en-GB" sz="1800" b="1" dirty="0"/>
              <a:t>56% of patients were reported to have nodular disease, while 40% had flat mucosa </a:t>
            </a:r>
          </a:p>
          <a:p>
            <a:r>
              <a:rPr lang="en-GB" sz="1800" b="1" dirty="0"/>
              <a:t>34% of patients had a multifocal lesion. </a:t>
            </a:r>
          </a:p>
          <a:p>
            <a:endParaRPr lang="en-GB" altLang="en-US" sz="1800" b="1" dirty="0"/>
          </a:p>
        </p:txBody>
      </p:sp>
      <p:sp>
        <p:nvSpPr>
          <p:cNvPr id="3" name="Title 2">
            <a:extLst>
              <a:ext uri="{FF2B5EF4-FFF2-40B4-BE49-F238E27FC236}">
                <a16:creationId xmlns:a16="http://schemas.microsoft.com/office/drawing/2014/main" id="{3F30EEAF-5370-4672-A708-9FC59796AE50}"/>
              </a:ext>
            </a:extLst>
          </p:cNvPr>
          <p:cNvSpPr>
            <a:spLocks noGrp="1"/>
          </p:cNvSpPr>
          <p:nvPr>
            <p:ph type="title"/>
          </p:nvPr>
        </p:nvSpPr>
        <p:spPr/>
        <p:txBody>
          <a:bodyPr/>
          <a:lstStyle/>
          <a:p>
            <a:pPr>
              <a:defRPr/>
            </a:pPr>
            <a:r>
              <a:rPr lang="en-GB" dirty="0"/>
              <a:t>National figures for HGD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96B095A-39D5-4F4E-AED2-ACE3D46E1264}"/>
              </a:ext>
            </a:extLst>
          </p:cNvPr>
          <p:cNvSpPr>
            <a:spLocks noGrp="1"/>
          </p:cNvSpPr>
          <p:nvPr>
            <p:ph type="title"/>
          </p:nvPr>
        </p:nvSpPr>
        <p:spPr>
          <a:xfrm>
            <a:off x="457200" y="476672"/>
            <a:ext cx="8229600" cy="720080"/>
          </a:xfrm>
        </p:spPr>
        <p:txBody>
          <a:bodyPr>
            <a:normAutofit fontScale="90000"/>
          </a:bodyPr>
          <a:lstStyle/>
          <a:p>
            <a:pPr>
              <a:defRPr/>
            </a:pPr>
            <a:r>
              <a:rPr lang="en-GB" sz="3600" dirty="0">
                <a:effectLst/>
              </a:rPr>
              <a:t>Treatment modality for HGD </a:t>
            </a:r>
            <a:r>
              <a:rPr lang="en-GB" sz="3600" dirty="0" smtClean="0">
                <a:effectLst/>
              </a:rPr>
              <a:t>patients</a:t>
            </a:r>
            <a:endParaRPr lang="en-GB" dirty="0"/>
          </a:p>
        </p:txBody>
      </p:sp>
      <p:sp>
        <p:nvSpPr>
          <p:cNvPr id="11267" name="Rectangle 5">
            <a:extLst>
              <a:ext uri="{FF2B5EF4-FFF2-40B4-BE49-F238E27FC236}">
                <a16:creationId xmlns:a16="http://schemas.microsoft.com/office/drawing/2014/main" id="{0115A8FA-C08D-474D-86DB-5C583370FCE0}"/>
              </a:ext>
            </a:extLst>
          </p:cNvPr>
          <p:cNvSpPr>
            <a:spLocks noChangeArrowheads="1"/>
          </p:cNvSpPr>
          <p:nvPr/>
        </p:nvSpPr>
        <p:spPr bwMode="auto">
          <a:xfrm>
            <a:off x="2239963" y="1338263"/>
            <a:ext cx="126380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altLang="en-US"/>
          </a:p>
        </p:txBody>
      </p:sp>
      <p:graphicFrame>
        <p:nvGraphicFramePr>
          <p:cNvPr id="7" name="Table 6">
            <a:extLst>
              <a:ext uri="{FF2B5EF4-FFF2-40B4-BE49-F238E27FC236}">
                <a16:creationId xmlns:a16="http://schemas.microsoft.com/office/drawing/2014/main" id="{A07CC919-F1C4-456A-8235-5F2E035BE454}"/>
              </a:ext>
            </a:extLst>
          </p:cNvPr>
          <p:cNvGraphicFramePr>
            <a:graphicFrameLocks noGrp="1"/>
          </p:cNvGraphicFramePr>
          <p:nvPr>
            <p:extLst>
              <p:ext uri="{D42A27DB-BD31-4B8C-83A1-F6EECF244321}">
                <p14:modId xmlns:p14="http://schemas.microsoft.com/office/powerpoint/2010/main" val="3847461511"/>
              </p:ext>
            </p:extLst>
          </p:nvPr>
        </p:nvGraphicFramePr>
        <p:xfrm>
          <a:off x="755577" y="1338263"/>
          <a:ext cx="7632772" cy="4929628"/>
        </p:xfrm>
        <a:graphic>
          <a:graphicData uri="http://schemas.openxmlformats.org/drawingml/2006/table">
            <a:tbl>
              <a:tblPr firstRow="1" firstCol="1" bandRow="1">
                <a:tableStyleId>{5C22544A-7EE6-4342-B048-85BDC9FD1C3A}</a:tableStyleId>
              </a:tblPr>
              <a:tblGrid>
                <a:gridCol w="2448271">
                  <a:extLst>
                    <a:ext uri="{9D8B030D-6E8A-4147-A177-3AD203B41FA5}">
                      <a16:colId xmlns:a16="http://schemas.microsoft.com/office/drawing/2014/main" val="562571721"/>
                    </a:ext>
                  </a:extLst>
                </a:gridCol>
                <a:gridCol w="1784809">
                  <a:extLst>
                    <a:ext uri="{9D8B030D-6E8A-4147-A177-3AD203B41FA5}">
                      <a16:colId xmlns:a16="http://schemas.microsoft.com/office/drawing/2014/main" val="2996874814"/>
                    </a:ext>
                  </a:extLst>
                </a:gridCol>
                <a:gridCol w="2116540">
                  <a:extLst>
                    <a:ext uri="{9D8B030D-6E8A-4147-A177-3AD203B41FA5}">
                      <a16:colId xmlns:a16="http://schemas.microsoft.com/office/drawing/2014/main" val="2363227545"/>
                    </a:ext>
                  </a:extLst>
                </a:gridCol>
                <a:gridCol w="1283152">
                  <a:extLst>
                    <a:ext uri="{9D8B030D-6E8A-4147-A177-3AD203B41FA5}">
                      <a16:colId xmlns:a16="http://schemas.microsoft.com/office/drawing/2014/main" val="395138494"/>
                    </a:ext>
                  </a:extLst>
                </a:gridCol>
              </a:tblGrid>
              <a:tr h="259958">
                <a:tc>
                  <a:txBody>
                    <a:bodyPr/>
                    <a:lstStyle/>
                    <a:p>
                      <a:pPr>
                        <a:lnSpc>
                          <a:spcPct val="107000"/>
                        </a:lnSpc>
                        <a:spcAft>
                          <a:spcPts val="0"/>
                        </a:spcAft>
                      </a:pPr>
                      <a:r>
                        <a:rPr lang="en-GB" sz="1400" b="1" dirty="0">
                          <a:effectLst/>
                        </a:rPr>
                        <a:t> </a:t>
                      </a:r>
                      <a:endParaRPr lang="en-GB" sz="1400" b="1" dirty="0">
                        <a:effectLst/>
                        <a:latin typeface="Arial" panose="020B0604020202020204" pitchFamily="34" charset="0"/>
                        <a:ea typeface="Calibri" panose="020F0502020204030204" pitchFamily="34" charset="0"/>
                        <a:cs typeface="Times New Roman" panose="02020603050405020304" pitchFamily="18" charset="0"/>
                      </a:endParaRPr>
                    </a:p>
                  </a:txBody>
                  <a:tcPr marL="68572" marR="68572" marT="0" marB="0"/>
                </a:tc>
                <a:tc>
                  <a:txBody>
                    <a:bodyPr/>
                    <a:lstStyle/>
                    <a:p>
                      <a:pPr algn="ctr">
                        <a:lnSpc>
                          <a:spcPct val="107000"/>
                        </a:lnSpc>
                        <a:spcAft>
                          <a:spcPts val="0"/>
                        </a:spcAft>
                      </a:pPr>
                      <a:r>
                        <a:rPr lang="en-GB" sz="1400" b="1">
                          <a:effectLst/>
                        </a:rPr>
                        <a:t>2012-2014</a:t>
                      </a:r>
                      <a:endParaRPr lang="en-GB" sz="1400" b="1">
                        <a:effectLst/>
                        <a:latin typeface="Arial" panose="020B0604020202020204" pitchFamily="34" charset="0"/>
                        <a:ea typeface="Calibri" panose="020F0502020204030204" pitchFamily="34" charset="0"/>
                        <a:cs typeface="Times New Roman" panose="02020603050405020304" pitchFamily="18" charset="0"/>
                      </a:endParaRPr>
                    </a:p>
                  </a:txBody>
                  <a:tcPr marL="68572" marR="68572" marT="0" marB="0" anchor="ctr"/>
                </a:tc>
                <a:tc>
                  <a:txBody>
                    <a:bodyPr/>
                    <a:lstStyle/>
                    <a:p>
                      <a:pPr algn="ctr">
                        <a:lnSpc>
                          <a:spcPct val="107000"/>
                        </a:lnSpc>
                        <a:spcAft>
                          <a:spcPts val="0"/>
                        </a:spcAft>
                      </a:pPr>
                      <a:r>
                        <a:rPr lang="en-GB" sz="1400" b="1">
                          <a:effectLst/>
                        </a:rPr>
                        <a:t>2014-2016</a:t>
                      </a:r>
                      <a:endParaRPr lang="en-GB" sz="1400" b="1">
                        <a:effectLst/>
                        <a:latin typeface="Arial" panose="020B0604020202020204" pitchFamily="34" charset="0"/>
                        <a:ea typeface="Calibri" panose="020F0502020204030204" pitchFamily="34" charset="0"/>
                        <a:cs typeface="Times New Roman" panose="02020603050405020304" pitchFamily="18" charset="0"/>
                      </a:endParaRPr>
                    </a:p>
                  </a:txBody>
                  <a:tcPr marL="68572" marR="68572" marT="0" marB="0" anchor="ctr"/>
                </a:tc>
                <a:tc>
                  <a:txBody>
                    <a:bodyPr/>
                    <a:lstStyle/>
                    <a:p>
                      <a:pPr algn="ctr">
                        <a:lnSpc>
                          <a:spcPct val="107000"/>
                        </a:lnSpc>
                        <a:spcAft>
                          <a:spcPts val="0"/>
                        </a:spcAft>
                      </a:pPr>
                      <a:r>
                        <a:rPr lang="en-GB" sz="1400" b="1">
                          <a:effectLst/>
                        </a:rPr>
                        <a:t>Total</a:t>
                      </a:r>
                      <a:endParaRPr lang="en-GB" sz="1400" b="1">
                        <a:effectLst/>
                        <a:latin typeface="Arial" panose="020B0604020202020204" pitchFamily="34" charset="0"/>
                        <a:ea typeface="Calibri" panose="020F0502020204030204" pitchFamily="34" charset="0"/>
                        <a:cs typeface="Times New Roman" panose="02020603050405020304" pitchFamily="18" charset="0"/>
                      </a:endParaRPr>
                    </a:p>
                  </a:txBody>
                  <a:tcPr marL="68572" marR="68572" marT="0" marB="0" anchor="ctr"/>
                </a:tc>
                <a:extLst>
                  <a:ext uri="{0D108BD9-81ED-4DB2-BD59-A6C34878D82A}">
                    <a16:rowId xmlns:a16="http://schemas.microsoft.com/office/drawing/2014/main" val="1906662714"/>
                  </a:ext>
                </a:extLst>
              </a:tr>
              <a:tr h="481766">
                <a:tc>
                  <a:txBody>
                    <a:bodyPr/>
                    <a:lstStyle/>
                    <a:p>
                      <a:pPr>
                        <a:lnSpc>
                          <a:spcPct val="107000"/>
                        </a:lnSpc>
                        <a:spcAft>
                          <a:spcPts val="0"/>
                        </a:spcAft>
                      </a:pPr>
                      <a:r>
                        <a:rPr lang="en-GB" sz="1400" b="1" dirty="0">
                          <a:effectLst/>
                        </a:rPr>
                        <a:t>Case discussed at MDT meeting, n(%)</a:t>
                      </a:r>
                      <a:endParaRPr lang="en-GB" sz="1400" b="1" dirty="0">
                        <a:effectLst/>
                        <a:latin typeface="Arial" panose="020B0604020202020204" pitchFamily="34" charset="0"/>
                        <a:ea typeface="Calibri" panose="020F0502020204030204" pitchFamily="34" charset="0"/>
                        <a:cs typeface="Times New Roman" panose="02020603050405020304" pitchFamily="18" charset="0"/>
                      </a:endParaRPr>
                    </a:p>
                  </a:txBody>
                  <a:tcPr marL="68572" marR="68572" marT="0" marB="0" anchor="ctr"/>
                </a:tc>
                <a:tc>
                  <a:txBody>
                    <a:bodyPr/>
                    <a:lstStyle/>
                    <a:p>
                      <a:pPr algn="ctr">
                        <a:lnSpc>
                          <a:spcPct val="107000"/>
                        </a:lnSpc>
                        <a:spcAft>
                          <a:spcPts val="0"/>
                        </a:spcAft>
                      </a:pPr>
                      <a:r>
                        <a:rPr lang="en-GB" sz="1400" b="1" dirty="0">
                          <a:effectLst/>
                        </a:rPr>
                        <a:t>743 (86.8)</a:t>
                      </a:r>
                      <a:endParaRPr lang="en-GB" sz="1400" b="1" dirty="0">
                        <a:effectLst/>
                        <a:latin typeface="Arial" panose="020B0604020202020204" pitchFamily="34" charset="0"/>
                        <a:ea typeface="Calibri" panose="020F0502020204030204" pitchFamily="34" charset="0"/>
                        <a:cs typeface="Times New Roman" panose="02020603050405020304" pitchFamily="18" charset="0"/>
                      </a:endParaRPr>
                    </a:p>
                  </a:txBody>
                  <a:tcPr marL="68572" marR="68572" marT="0" marB="0" anchor="ctr"/>
                </a:tc>
                <a:tc>
                  <a:txBody>
                    <a:bodyPr/>
                    <a:lstStyle/>
                    <a:p>
                      <a:pPr algn="ctr">
                        <a:lnSpc>
                          <a:spcPct val="107000"/>
                        </a:lnSpc>
                        <a:spcAft>
                          <a:spcPts val="0"/>
                        </a:spcAft>
                      </a:pPr>
                      <a:r>
                        <a:rPr lang="en-GB" sz="1400" b="1" dirty="0">
                          <a:effectLst/>
                        </a:rPr>
                        <a:t>626 (86.0)</a:t>
                      </a:r>
                      <a:endParaRPr lang="en-GB" sz="1400" b="1" dirty="0">
                        <a:effectLst/>
                        <a:latin typeface="Arial" panose="020B0604020202020204" pitchFamily="34" charset="0"/>
                        <a:ea typeface="Calibri" panose="020F0502020204030204" pitchFamily="34" charset="0"/>
                        <a:cs typeface="Times New Roman" panose="02020603050405020304" pitchFamily="18" charset="0"/>
                      </a:endParaRPr>
                    </a:p>
                  </a:txBody>
                  <a:tcPr marL="68572" marR="68572" marT="0" marB="0" anchor="ctr"/>
                </a:tc>
                <a:tc>
                  <a:txBody>
                    <a:bodyPr/>
                    <a:lstStyle/>
                    <a:p>
                      <a:pPr algn="ctr">
                        <a:lnSpc>
                          <a:spcPct val="107000"/>
                        </a:lnSpc>
                        <a:spcAft>
                          <a:spcPts val="0"/>
                        </a:spcAft>
                      </a:pPr>
                      <a:r>
                        <a:rPr lang="en-GB" sz="1400" b="1" dirty="0">
                          <a:effectLst/>
                        </a:rPr>
                        <a:t>1369 (86.3)</a:t>
                      </a:r>
                      <a:endParaRPr lang="en-GB" sz="1400" b="1" dirty="0">
                        <a:effectLst/>
                        <a:latin typeface="Arial" panose="020B0604020202020204" pitchFamily="34" charset="0"/>
                        <a:ea typeface="Calibri" panose="020F0502020204030204" pitchFamily="34" charset="0"/>
                        <a:cs typeface="Times New Roman" panose="02020603050405020304" pitchFamily="18" charset="0"/>
                      </a:endParaRPr>
                    </a:p>
                  </a:txBody>
                  <a:tcPr marL="68572" marR="68572" marT="0" marB="0" anchor="ctr"/>
                </a:tc>
                <a:extLst>
                  <a:ext uri="{0D108BD9-81ED-4DB2-BD59-A6C34878D82A}">
                    <a16:rowId xmlns:a16="http://schemas.microsoft.com/office/drawing/2014/main" val="3038435002"/>
                  </a:ext>
                </a:extLst>
              </a:tr>
              <a:tr h="340901">
                <a:tc>
                  <a:txBody>
                    <a:bodyPr/>
                    <a:lstStyle/>
                    <a:p>
                      <a:pPr>
                        <a:lnSpc>
                          <a:spcPct val="107000"/>
                        </a:lnSpc>
                        <a:spcAft>
                          <a:spcPts val="0"/>
                        </a:spcAft>
                      </a:pPr>
                      <a:r>
                        <a:rPr lang="en-GB" sz="1400" b="1" dirty="0">
                          <a:solidFill>
                            <a:schemeClr val="tx1"/>
                          </a:solidFill>
                          <a:effectLst/>
                        </a:rPr>
                        <a:t>Treatment modality, n(%)</a:t>
                      </a:r>
                      <a:endParaRPr lang="en-GB" sz="14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72" marR="68572" marT="0" marB="0" anchor="b">
                    <a:noFill/>
                  </a:tcPr>
                </a:tc>
                <a:tc>
                  <a:txBody>
                    <a:bodyPr/>
                    <a:lstStyle/>
                    <a:p>
                      <a:pPr algn="ctr">
                        <a:lnSpc>
                          <a:spcPct val="107000"/>
                        </a:lnSpc>
                        <a:spcAft>
                          <a:spcPts val="0"/>
                        </a:spcAft>
                      </a:pPr>
                      <a:r>
                        <a:rPr lang="en-GB" sz="1400" b="1" dirty="0">
                          <a:effectLst/>
                        </a:rPr>
                        <a:t> </a:t>
                      </a:r>
                      <a:endParaRPr lang="en-GB" sz="1400" b="1" dirty="0">
                        <a:effectLst/>
                        <a:latin typeface="Arial" panose="020B0604020202020204" pitchFamily="34" charset="0"/>
                        <a:ea typeface="Calibri" panose="020F0502020204030204" pitchFamily="34" charset="0"/>
                        <a:cs typeface="Times New Roman" panose="02020603050405020304" pitchFamily="18" charset="0"/>
                      </a:endParaRPr>
                    </a:p>
                  </a:txBody>
                  <a:tcPr marL="68572" marR="68572" marT="0" marB="0" anchor="ctr">
                    <a:noFill/>
                  </a:tcPr>
                </a:tc>
                <a:tc>
                  <a:txBody>
                    <a:bodyPr/>
                    <a:lstStyle/>
                    <a:p>
                      <a:pPr algn="ctr">
                        <a:lnSpc>
                          <a:spcPct val="107000"/>
                        </a:lnSpc>
                        <a:spcAft>
                          <a:spcPts val="0"/>
                        </a:spcAft>
                      </a:pPr>
                      <a:r>
                        <a:rPr lang="en-GB" sz="1400" b="1" dirty="0">
                          <a:effectLst/>
                        </a:rPr>
                        <a:t> </a:t>
                      </a:r>
                      <a:endParaRPr lang="en-GB" sz="1400" b="1" dirty="0">
                        <a:effectLst/>
                        <a:latin typeface="Arial" panose="020B0604020202020204" pitchFamily="34" charset="0"/>
                        <a:ea typeface="Calibri" panose="020F0502020204030204" pitchFamily="34" charset="0"/>
                        <a:cs typeface="Times New Roman" panose="02020603050405020304" pitchFamily="18" charset="0"/>
                      </a:endParaRPr>
                    </a:p>
                  </a:txBody>
                  <a:tcPr marL="68572" marR="68572" marT="0" marB="0" anchor="ctr">
                    <a:noFill/>
                  </a:tcPr>
                </a:tc>
                <a:tc>
                  <a:txBody>
                    <a:bodyPr/>
                    <a:lstStyle/>
                    <a:p>
                      <a:pPr algn="ctr">
                        <a:lnSpc>
                          <a:spcPct val="107000"/>
                        </a:lnSpc>
                        <a:spcAft>
                          <a:spcPts val="0"/>
                        </a:spcAft>
                      </a:pPr>
                      <a:r>
                        <a:rPr lang="en-GB" sz="1400" b="1" dirty="0">
                          <a:effectLst/>
                        </a:rPr>
                        <a:t> </a:t>
                      </a:r>
                      <a:endParaRPr lang="en-GB" sz="1400" b="1" dirty="0">
                        <a:effectLst/>
                        <a:latin typeface="Arial" panose="020B0604020202020204" pitchFamily="34" charset="0"/>
                        <a:ea typeface="Calibri" panose="020F0502020204030204" pitchFamily="34" charset="0"/>
                        <a:cs typeface="Times New Roman" panose="02020603050405020304" pitchFamily="18" charset="0"/>
                      </a:endParaRPr>
                    </a:p>
                  </a:txBody>
                  <a:tcPr marL="68572" marR="68572" marT="0" marB="0" anchor="ctr">
                    <a:noFill/>
                  </a:tcPr>
                </a:tc>
                <a:extLst>
                  <a:ext uri="{0D108BD9-81ED-4DB2-BD59-A6C34878D82A}">
                    <a16:rowId xmlns:a16="http://schemas.microsoft.com/office/drawing/2014/main" val="2822029535"/>
                  </a:ext>
                </a:extLst>
              </a:tr>
              <a:tr h="481704">
                <a:tc>
                  <a:txBody>
                    <a:bodyPr/>
                    <a:lstStyle/>
                    <a:p>
                      <a:pPr>
                        <a:lnSpc>
                          <a:spcPct val="107000"/>
                        </a:lnSpc>
                        <a:spcAft>
                          <a:spcPts val="0"/>
                        </a:spcAft>
                      </a:pPr>
                      <a:r>
                        <a:rPr lang="en-GB" sz="1400" b="1" dirty="0">
                          <a:effectLst/>
                        </a:rPr>
                        <a:t>Endoscopic treatment</a:t>
                      </a:r>
                      <a:endParaRPr lang="en-GB" sz="1400" b="1" dirty="0">
                        <a:effectLst/>
                        <a:latin typeface="Arial" panose="020B0604020202020204" pitchFamily="34" charset="0"/>
                        <a:ea typeface="Calibri" panose="020F0502020204030204" pitchFamily="34" charset="0"/>
                        <a:cs typeface="Times New Roman" panose="02020603050405020304" pitchFamily="18" charset="0"/>
                      </a:endParaRPr>
                    </a:p>
                  </a:txBody>
                  <a:tcPr marL="68572" marR="68572" marT="0" marB="0" anchor="ctr"/>
                </a:tc>
                <a:tc>
                  <a:txBody>
                    <a:bodyPr/>
                    <a:lstStyle/>
                    <a:p>
                      <a:pPr algn="ctr">
                        <a:lnSpc>
                          <a:spcPct val="107000"/>
                        </a:lnSpc>
                        <a:spcAft>
                          <a:spcPts val="0"/>
                        </a:spcAft>
                      </a:pPr>
                      <a:r>
                        <a:rPr lang="en-GB" sz="1400" b="1">
                          <a:effectLst/>
                        </a:rPr>
                        <a:t>570 (65.3)</a:t>
                      </a:r>
                      <a:endParaRPr lang="en-GB" sz="1400" b="1">
                        <a:effectLst/>
                        <a:latin typeface="Arial" panose="020B0604020202020204" pitchFamily="34" charset="0"/>
                        <a:ea typeface="Calibri" panose="020F0502020204030204" pitchFamily="34" charset="0"/>
                        <a:cs typeface="Times New Roman" panose="02020603050405020304" pitchFamily="18" charset="0"/>
                      </a:endParaRPr>
                    </a:p>
                  </a:txBody>
                  <a:tcPr marL="68572" marR="68572" marT="0" marB="0" anchor="ctr"/>
                </a:tc>
                <a:tc>
                  <a:txBody>
                    <a:bodyPr/>
                    <a:lstStyle/>
                    <a:p>
                      <a:pPr algn="ctr">
                        <a:lnSpc>
                          <a:spcPct val="107000"/>
                        </a:lnSpc>
                        <a:spcAft>
                          <a:spcPts val="0"/>
                        </a:spcAft>
                      </a:pPr>
                      <a:r>
                        <a:rPr lang="en-GB" sz="1400" b="1" dirty="0">
                          <a:effectLst/>
                        </a:rPr>
                        <a:t>501 (72.8)</a:t>
                      </a:r>
                      <a:endParaRPr lang="en-GB" sz="1400" b="1" dirty="0">
                        <a:effectLst/>
                        <a:latin typeface="Arial" panose="020B0604020202020204" pitchFamily="34" charset="0"/>
                        <a:ea typeface="Calibri" panose="020F0502020204030204" pitchFamily="34" charset="0"/>
                        <a:cs typeface="Times New Roman" panose="02020603050405020304" pitchFamily="18" charset="0"/>
                      </a:endParaRPr>
                    </a:p>
                  </a:txBody>
                  <a:tcPr marL="68572" marR="68572" marT="0" marB="0" anchor="ctr"/>
                </a:tc>
                <a:tc>
                  <a:txBody>
                    <a:bodyPr/>
                    <a:lstStyle/>
                    <a:p>
                      <a:pPr algn="ctr">
                        <a:lnSpc>
                          <a:spcPct val="107000"/>
                        </a:lnSpc>
                        <a:spcAft>
                          <a:spcPts val="0"/>
                        </a:spcAft>
                      </a:pPr>
                      <a:r>
                        <a:rPr lang="en-GB" sz="1400" b="1">
                          <a:effectLst/>
                        </a:rPr>
                        <a:t>1071 (68.6)</a:t>
                      </a:r>
                      <a:endParaRPr lang="en-GB" sz="1400" b="1">
                        <a:effectLst/>
                        <a:latin typeface="Arial" panose="020B0604020202020204" pitchFamily="34" charset="0"/>
                        <a:ea typeface="Calibri" panose="020F0502020204030204" pitchFamily="34" charset="0"/>
                        <a:cs typeface="Times New Roman" panose="02020603050405020304" pitchFamily="18" charset="0"/>
                      </a:endParaRPr>
                    </a:p>
                  </a:txBody>
                  <a:tcPr marL="68572" marR="68572" marT="0" marB="0" anchor="ctr"/>
                </a:tc>
                <a:extLst>
                  <a:ext uri="{0D108BD9-81ED-4DB2-BD59-A6C34878D82A}">
                    <a16:rowId xmlns:a16="http://schemas.microsoft.com/office/drawing/2014/main" val="172618566"/>
                  </a:ext>
                </a:extLst>
              </a:tr>
              <a:tr h="501009">
                <a:tc>
                  <a:txBody>
                    <a:bodyPr/>
                    <a:lstStyle/>
                    <a:p>
                      <a:pPr marL="228600">
                        <a:lnSpc>
                          <a:spcPct val="107000"/>
                        </a:lnSpc>
                        <a:spcAft>
                          <a:spcPts val="0"/>
                        </a:spcAft>
                      </a:pPr>
                      <a:r>
                        <a:rPr lang="en-GB" sz="1400" b="1" dirty="0">
                          <a:effectLst/>
                        </a:rPr>
                        <a:t>Endoscopic mucosal resection (EMR)</a:t>
                      </a:r>
                      <a:endParaRPr lang="en-GB" sz="1400" b="1" dirty="0">
                        <a:effectLst/>
                        <a:latin typeface="Arial" panose="020B0604020202020204" pitchFamily="34" charset="0"/>
                        <a:ea typeface="Calibri" panose="020F0502020204030204" pitchFamily="34" charset="0"/>
                        <a:cs typeface="Times New Roman" panose="02020603050405020304" pitchFamily="18" charset="0"/>
                      </a:endParaRPr>
                    </a:p>
                  </a:txBody>
                  <a:tcPr marL="68572" marR="68572" marT="0" marB="0" anchor="ctr"/>
                </a:tc>
                <a:tc>
                  <a:txBody>
                    <a:bodyPr/>
                    <a:lstStyle/>
                    <a:p>
                      <a:pPr algn="ctr">
                        <a:lnSpc>
                          <a:spcPct val="107000"/>
                        </a:lnSpc>
                        <a:spcAft>
                          <a:spcPts val="0"/>
                        </a:spcAft>
                      </a:pPr>
                      <a:r>
                        <a:rPr lang="en-GB" sz="1400" b="1">
                          <a:effectLst/>
                        </a:rPr>
                        <a:t>387 (67.5)</a:t>
                      </a:r>
                      <a:endParaRPr lang="en-GB" sz="1400" b="1">
                        <a:effectLst/>
                        <a:latin typeface="Arial" panose="020B0604020202020204" pitchFamily="34" charset="0"/>
                        <a:ea typeface="Calibri" panose="020F0502020204030204" pitchFamily="34" charset="0"/>
                        <a:cs typeface="Times New Roman" panose="02020603050405020304" pitchFamily="18" charset="0"/>
                      </a:endParaRPr>
                    </a:p>
                  </a:txBody>
                  <a:tcPr marL="68572" marR="68572" marT="0" marB="0" anchor="ctr"/>
                </a:tc>
                <a:tc>
                  <a:txBody>
                    <a:bodyPr/>
                    <a:lstStyle/>
                    <a:p>
                      <a:pPr algn="ctr">
                        <a:lnSpc>
                          <a:spcPct val="107000"/>
                        </a:lnSpc>
                        <a:spcAft>
                          <a:spcPts val="0"/>
                        </a:spcAft>
                      </a:pPr>
                      <a:r>
                        <a:rPr lang="en-GB" sz="1400" b="1" dirty="0">
                          <a:effectLst/>
                        </a:rPr>
                        <a:t>379 (75.7)</a:t>
                      </a:r>
                      <a:endParaRPr lang="en-GB" sz="1400" b="1" dirty="0">
                        <a:effectLst/>
                        <a:latin typeface="Arial" panose="020B0604020202020204" pitchFamily="34" charset="0"/>
                        <a:ea typeface="Calibri" panose="020F0502020204030204" pitchFamily="34" charset="0"/>
                        <a:cs typeface="Times New Roman" panose="02020603050405020304" pitchFamily="18" charset="0"/>
                      </a:endParaRPr>
                    </a:p>
                  </a:txBody>
                  <a:tcPr marL="68572" marR="68572" marT="0" marB="0" anchor="ctr"/>
                </a:tc>
                <a:tc>
                  <a:txBody>
                    <a:bodyPr/>
                    <a:lstStyle/>
                    <a:p>
                      <a:pPr algn="ctr">
                        <a:lnSpc>
                          <a:spcPct val="107000"/>
                        </a:lnSpc>
                        <a:spcAft>
                          <a:spcPts val="0"/>
                        </a:spcAft>
                      </a:pPr>
                      <a:r>
                        <a:rPr lang="en-GB" sz="1400" b="1">
                          <a:effectLst/>
                        </a:rPr>
                        <a:t>766 (71.5)</a:t>
                      </a:r>
                      <a:endParaRPr lang="en-GB" sz="1400" b="1">
                        <a:effectLst/>
                        <a:latin typeface="Arial" panose="020B0604020202020204" pitchFamily="34" charset="0"/>
                        <a:ea typeface="Calibri" panose="020F0502020204030204" pitchFamily="34" charset="0"/>
                        <a:cs typeface="Times New Roman" panose="02020603050405020304" pitchFamily="18" charset="0"/>
                      </a:endParaRPr>
                    </a:p>
                  </a:txBody>
                  <a:tcPr marL="68572" marR="68572" marT="0" marB="0" anchor="ctr"/>
                </a:tc>
                <a:extLst>
                  <a:ext uri="{0D108BD9-81ED-4DB2-BD59-A6C34878D82A}">
                    <a16:rowId xmlns:a16="http://schemas.microsoft.com/office/drawing/2014/main" val="131360156"/>
                  </a:ext>
                </a:extLst>
              </a:tr>
              <a:tr h="481766">
                <a:tc>
                  <a:txBody>
                    <a:bodyPr/>
                    <a:lstStyle/>
                    <a:p>
                      <a:pPr marL="228600">
                        <a:lnSpc>
                          <a:spcPct val="107000"/>
                        </a:lnSpc>
                        <a:spcAft>
                          <a:spcPts val="0"/>
                        </a:spcAft>
                      </a:pPr>
                      <a:r>
                        <a:rPr lang="en-GB" sz="1400" b="1" dirty="0">
                          <a:effectLst/>
                        </a:rPr>
                        <a:t>Radiofrequency ablation (RFA)</a:t>
                      </a:r>
                      <a:endParaRPr lang="en-GB" sz="1400" b="1" dirty="0">
                        <a:effectLst/>
                        <a:latin typeface="Arial" panose="020B0604020202020204" pitchFamily="34" charset="0"/>
                        <a:ea typeface="Calibri" panose="020F0502020204030204" pitchFamily="34" charset="0"/>
                        <a:cs typeface="Times New Roman" panose="02020603050405020304" pitchFamily="18" charset="0"/>
                      </a:endParaRPr>
                    </a:p>
                  </a:txBody>
                  <a:tcPr marL="68572" marR="68572" marT="0" marB="0" anchor="ctr"/>
                </a:tc>
                <a:tc>
                  <a:txBody>
                    <a:bodyPr/>
                    <a:lstStyle/>
                    <a:p>
                      <a:pPr algn="ctr">
                        <a:lnSpc>
                          <a:spcPct val="107000"/>
                        </a:lnSpc>
                        <a:spcAft>
                          <a:spcPts val="0"/>
                        </a:spcAft>
                      </a:pPr>
                      <a:r>
                        <a:rPr lang="en-GB" sz="1400" b="1">
                          <a:effectLst/>
                        </a:rPr>
                        <a:t>139 (24.4)</a:t>
                      </a:r>
                      <a:endParaRPr lang="en-GB" sz="1400" b="1">
                        <a:effectLst/>
                        <a:latin typeface="Arial" panose="020B0604020202020204" pitchFamily="34" charset="0"/>
                        <a:ea typeface="Calibri" panose="020F0502020204030204" pitchFamily="34" charset="0"/>
                        <a:cs typeface="Times New Roman" panose="02020603050405020304" pitchFamily="18" charset="0"/>
                      </a:endParaRPr>
                    </a:p>
                  </a:txBody>
                  <a:tcPr marL="68572" marR="68572" marT="0" marB="0" anchor="ctr"/>
                </a:tc>
                <a:tc>
                  <a:txBody>
                    <a:bodyPr/>
                    <a:lstStyle/>
                    <a:p>
                      <a:pPr algn="ctr">
                        <a:lnSpc>
                          <a:spcPct val="107000"/>
                        </a:lnSpc>
                        <a:spcAft>
                          <a:spcPts val="0"/>
                        </a:spcAft>
                      </a:pPr>
                      <a:r>
                        <a:rPr lang="en-GB" sz="1400" b="1">
                          <a:effectLst/>
                        </a:rPr>
                        <a:t>  96 (19.2)</a:t>
                      </a:r>
                      <a:endParaRPr lang="en-GB" sz="1400" b="1">
                        <a:effectLst/>
                        <a:latin typeface="Arial" panose="020B0604020202020204" pitchFamily="34" charset="0"/>
                        <a:ea typeface="Calibri" panose="020F0502020204030204" pitchFamily="34" charset="0"/>
                        <a:cs typeface="Times New Roman" panose="02020603050405020304" pitchFamily="18" charset="0"/>
                      </a:endParaRPr>
                    </a:p>
                  </a:txBody>
                  <a:tcPr marL="68572" marR="68572" marT="0" marB="0" anchor="ctr"/>
                </a:tc>
                <a:tc>
                  <a:txBody>
                    <a:bodyPr/>
                    <a:lstStyle/>
                    <a:p>
                      <a:pPr algn="ctr">
                        <a:lnSpc>
                          <a:spcPct val="107000"/>
                        </a:lnSpc>
                        <a:spcAft>
                          <a:spcPts val="0"/>
                        </a:spcAft>
                      </a:pPr>
                      <a:r>
                        <a:rPr lang="en-GB" sz="1400" b="1" dirty="0">
                          <a:effectLst/>
                        </a:rPr>
                        <a:t>235 (21.9)</a:t>
                      </a:r>
                      <a:endParaRPr lang="en-GB" sz="1400" b="1" dirty="0">
                        <a:effectLst/>
                        <a:latin typeface="Arial" panose="020B0604020202020204" pitchFamily="34" charset="0"/>
                        <a:ea typeface="Calibri" panose="020F0502020204030204" pitchFamily="34" charset="0"/>
                        <a:cs typeface="Times New Roman" panose="02020603050405020304" pitchFamily="18" charset="0"/>
                      </a:endParaRPr>
                    </a:p>
                  </a:txBody>
                  <a:tcPr marL="68572" marR="68572" marT="0" marB="0" anchor="ctr"/>
                </a:tc>
                <a:extLst>
                  <a:ext uri="{0D108BD9-81ED-4DB2-BD59-A6C34878D82A}">
                    <a16:rowId xmlns:a16="http://schemas.microsoft.com/office/drawing/2014/main" val="3591564854"/>
                  </a:ext>
                </a:extLst>
              </a:tr>
              <a:tr h="506009">
                <a:tc>
                  <a:txBody>
                    <a:bodyPr/>
                    <a:lstStyle/>
                    <a:p>
                      <a:pPr marL="228600">
                        <a:lnSpc>
                          <a:spcPct val="107000"/>
                        </a:lnSpc>
                        <a:spcAft>
                          <a:spcPts val="0"/>
                        </a:spcAft>
                      </a:pPr>
                      <a:r>
                        <a:rPr lang="en-GB" sz="1400" b="1" dirty="0">
                          <a:effectLst/>
                        </a:rPr>
                        <a:t>Endoscopic submucosal dissection (ESD)</a:t>
                      </a:r>
                      <a:endParaRPr lang="en-GB" sz="1400" b="1" dirty="0">
                        <a:effectLst/>
                        <a:latin typeface="Arial" panose="020B0604020202020204" pitchFamily="34" charset="0"/>
                        <a:ea typeface="Calibri" panose="020F0502020204030204" pitchFamily="34" charset="0"/>
                        <a:cs typeface="Times New Roman" panose="02020603050405020304" pitchFamily="18" charset="0"/>
                      </a:endParaRPr>
                    </a:p>
                  </a:txBody>
                  <a:tcPr marL="68572" marR="68572" marT="0" marB="0" anchor="ctr"/>
                </a:tc>
                <a:tc>
                  <a:txBody>
                    <a:bodyPr/>
                    <a:lstStyle/>
                    <a:p>
                      <a:pPr algn="ctr">
                        <a:lnSpc>
                          <a:spcPct val="107000"/>
                        </a:lnSpc>
                        <a:spcAft>
                          <a:spcPts val="0"/>
                        </a:spcAft>
                      </a:pPr>
                      <a:r>
                        <a:rPr lang="en-GB" sz="1400" b="1">
                          <a:effectLst/>
                        </a:rPr>
                        <a:t>  27 (  4.7)</a:t>
                      </a:r>
                      <a:endParaRPr lang="en-GB" sz="1400" b="1">
                        <a:effectLst/>
                        <a:latin typeface="Arial" panose="020B0604020202020204" pitchFamily="34" charset="0"/>
                        <a:ea typeface="Calibri" panose="020F0502020204030204" pitchFamily="34" charset="0"/>
                        <a:cs typeface="Times New Roman" panose="02020603050405020304" pitchFamily="18" charset="0"/>
                      </a:endParaRPr>
                    </a:p>
                  </a:txBody>
                  <a:tcPr marL="68572" marR="68572" marT="0" marB="0" anchor="ctr"/>
                </a:tc>
                <a:tc>
                  <a:txBody>
                    <a:bodyPr/>
                    <a:lstStyle/>
                    <a:p>
                      <a:pPr algn="ctr">
                        <a:lnSpc>
                          <a:spcPct val="107000"/>
                        </a:lnSpc>
                        <a:spcAft>
                          <a:spcPts val="0"/>
                        </a:spcAft>
                      </a:pPr>
                      <a:r>
                        <a:rPr lang="en-GB" sz="1400" b="1">
                          <a:effectLst/>
                        </a:rPr>
                        <a:t>  21 (  4.2)</a:t>
                      </a:r>
                      <a:endParaRPr lang="en-GB" sz="1400" b="1">
                        <a:effectLst/>
                        <a:latin typeface="Arial" panose="020B0604020202020204" pitchFamily="34" charset="0"/>
                        <a:ea typeface="Calibri" panose="020F0502020204030204" pitchFamily="34" charset="0"/>
                        <a:cs typeface="Times New Roman" panose="02020603050405020304" pitchFamily="18" charset="0"/>
                      </a:endParaRPr>
                    </a:p>
                  </a:txBody>
                  <a:tcPr marL="68572" marR="68572" marT="0" marB="0" anchor="ctr"/>
                </a:tc>
                <a:tc>
                  <a:txBody>
                    <a:bodyPr/>
                    <a:lstStyle/>
                    <a:p>
                      <a:pPr algn="ctr">
                        <a:lnSpc>
                          <a:spcPct val="107000"/>
                        </a:lnSpc>
                        <a:spcAft>
                          <a:spcPts val="0"/>
                        </a:spcAft>
                      </a:pPr>
                      <a:r>
                        <a:rPr lang="en-GB" sz="1400" b="1">
                          <a:effectLst/>
                        </a:rPr>
                        <a:t>  48 (  4.5)</a:t>
                      </a:r>
                      <a:endParaRPr lang="en-GB" sz="1400" b="1">
                        <a:effectLst/>
                        <a:latin typeface="Arial" panose="020B0604020202020204" pitchFamily="34" charset="0"/>
                        <a:ea typeface="Calibri" panose="020F0502020204030204" pitchFamily="34" charset="0"/>
                        <a:cs typeface="Times New Roman" panose="02020603050405020304" pitchFamily="18" charset="0"/>
                      </a:endParaRPr>
                    </a:p>
                  </a:txBody>
                  <a:tcPr marL="68572" marR="68572" marT="0" marB="0" anchor="ctr"/>
                </a:tc>
                <a:extLst>
                  <a:ext uri="{0D108BD9-81ED-4DB2-BD59-A6C34878D82A}">
                    <a16:rowId xmlns:a16="http://schemas.microsoft.com/office/drawing/2014/main" val="2328964319"/>
                  </a:ext>
                </a:extLst>
              </a:tr>
              <a:tr h="481704">
                <a:tc>
                  <a:txBody>
                    <a:bodyPr/>
                    <a:lstStyle/>
                    <a:p>
                      <a:pPr marL="228600">
                        <a:lnSpc>
                          <a:spcPct val="107000"/>
                        </a:lnSpc>
                        <a:spcAft>
                          <a:spcPts val="0"/>
                        </a:spcAft>
                      </a:pPr>
                      <a:r>
                        <a:rPr lang="en-GB" sz="1400" b="1" dirty="0">
                          <a:effectLst/>
                        </a:rPr>
                        <a:t>Argon Plasma coagulation (APC)</a:t>
                      </a:r>
                      <a:endParaRPr lang="en-GB" sz="1400" b="1" dirty="0">
                        <a:effectLst/>
                        <a:latin typeface="Arial" panose="020B0604020202020204" pitchFamily="34" charset="0"/>
                        <a:ea typeface="Calibri" panose="020F0502020204030204" pitchFamily="34" charset="0"/>
                        <a:cs typeface="Times New Roman" panose="02020603050405020304" pitchFamily="18" charset="0"/>
                      </a:endParaRPr>
                    </a:p>
                  </a:txBody>
                  <a:tcPr marL="68572" marR="68572" marT="0" marB="0" anchor="ctr"/>
                </a:tc>
                <a:tc>
                  <a:txBody>
                    <a:bodyPr/>
                    <a:lstStyle/>
                    <a:p>
                      <a:pPr algn="ctr">
                        <a:lnSpc>
                          <a:spcPct val="107000"/>
                        </a:lnSpc>
                        <a:spcAft>
                          <a:spcPts val="0"/>
                        </a:spcAft>
                      </a:pPr>
                      <a:r>
                        <a:rPr lang="en-GB" sz="1400" b="1">
                          <a:effectLst/>
                        </a:rPr>
                        <a:t> 11 (  1.9)</a:t>
                      </a:r>
                      <a:endParaRPr lang="en-GB" sz="1400" b="1">
                        <a:effectLst/>
                        <a:latin typeface="Arial" panose="020B0604020202020204" pitchFamily="34" charset="0"/>
                        <a:ea typeface="Calibri" panose="020F0502020204030204" pitchFamily="34" charset="0"/>
                        <a:cs typeface="Times New Roman" panose="02020603050405020304" pitchFamily="18" charset="0"/>
                      </a:endParaRPr>
                    </a:p>
                  </a:txBody>
                  <a:tcPr marL="68572" marR="68572" marT="0" marB="0" anchor="ctr"/>
                </a:tc>
                <a:tc>
                  <a:txBody>
                    <a:bodyPr/>
                    <a:lstStyle/>
                    <a:p>
                      <a:pPr algn="ctr">
                        <a:lnSpc>
                          <a:spcPct val="107000"/>
                        </a:lnSpc>
                        <a:spcAft>
                          <a:spcPts val="0"/>
                        </a:spcAft>
                      </a:pPr>
                      <a:r>
                        <a:rPr lang="en-GB" sz="1400" b="1">
                          <a:effectLst/>
                        </a:rPr>
                        <a:t>    3 (  0.6)</a:t>
                      </a:r>
                      <a:endParaRPr lang="en-GB" sz="1400" b="1">
                        <a:effectLst/>
                        <a:latin typeface="Arial" panose="020B0604020202020204" pitchFamily="34" charset="0"/>
                        <a:ea typeface="Calibri" panose="020F0502020204030204" pitchFamily="34" charset="0"/>
                        <a:cs typeface="Times New Roman" panose="02020603050405020304" pitchFamily="18" charset="0"/>
                      </a:endParaRPr>
                    </a:p>
                  </a:txBody>
                  <a:tcPr marL="68572" marR="68572" marT="0" marB="0" anchor="ctr"/>
                </a:tc>
                <a:tc>
                  <a:txBody>
                    <a:bodyPr/>
                    <a:lstStyle/>
                    <a:p>
                      <a:pPr algn="ctr">
                        <a:lnSpc>
                          <a:spcPct val="107000"/>
                        </a:lnSpc>
                        <a:spcAft>
                          <a:spcPts val="0"/>
                        </a:spcAft>
                      </a:pPr>
                      <a:r>
                        <a:rPr lang="en-GB" sz="1400" b="1" dirty="0">
                          <a:effectLst/>
                        </a:rPr>
                        <a:t>  14 (  1.3)</a:t>
                      </a:r>
                      <a:endParaRPr lang="en-GB" sz="1400" b="1" dirty="0">
                        <a:effectLst/>
                        <a:latin typeface="Arial" panose="020B0604020202020204" pitchFamily="34" charset="0"/>
                        <a:ea typeface="Calibri" panose="020F0502020204030204" pitchFamily="34" charset="0"/>
                        <a:cs typeface="Times New Roman" panose="02020603050405020304" pitchFamily="18" charset="0"/>
                      </a:endParaRPr>
                    </a:p>
                  </a:txBody>
                  <a:tcPr marL="68572" marR="68572" marT="0" marB="0" anchor="ctr"/>
                </a:tc>
                <a:extLst>
                  <a:ext uri="{0D108BD9-81ED-4DB2-BD59-A6C34878D82A}">
                    <a16:rowId xmlns:a16="http://schemas.microsoft.com/office/drawing/2014/main" val="3532103886"/>
                  </a:ext>
                </a:extLst>
              </a:tr>
              <a:tr h="431341">
                <a:tc>
                  <a:txBody>
                    <a:bodyPr/>
                    <a:lstStyle/>
                    <a:p>
                      <a:pPr marL="228600">
                        <a:lnSpc>
                          <a:spcPct val="107000"/>
                        </a:lnSpc>
                        <a:spcAft>
                          <a:spcPts val="0"/>
                        </a:spcAft>
                      </a:pPr>
                      <a:r>
                        <a:rPr lang="en-GB" sz="1400" b="1" dirty="0">
                          <a:effectLst/>
                        </a:rPr>
                        <a:t>Other</a:t>
                      </a:r>
                      <a:endParaRPr lang="en-GB" sz="1400" b="1" dirty="0">
                        <a:effectLst/>
                        <a:latin typeface="Arial" panose="020B0604020202020204" pitchFamily="34" charset="0"/>
                        <a:ea typeface="Calibri" panose="020F0502020204030204" pitchFamily="34" charset="0"/>
                        <a:cs typeface="Times New Roman" panose="02020603050405020304" pitchFamily="18" charset="0"/>
                      </a:endParaRPr>
                    </a:p>
                  </a:txBody>
                  <a:tcPr marL="68572" marR="68572" marT="0" marB="0" anchor="ctr"/>
                </a:tc>
                <a:tc>
                  <a:txBody>
                    <a:bodyPr/>
                    <a:lstStyle/>
                    <a:p>
                      <a:pPr algn="ctr">
                        <a:lnSpc>
                          <a:spcPct val="107000"/>
                        </a:lnSpc>
                        <a:spcAft>
                          <a:spcPts val="0"/>
                        </a:spcAft>
                      </a:pPr>
                      <a:r>
                        <a:rPr lang="en-GB" sz="1400" b="1">
                          <a:effectLst/>
                        </a:rPr>
                        <a:t>  6 (  1.1)</a:t>
                      </a:r>
                      <a:endParaRPr lang="en-GB" sz="1400" b="1">
                        <a:effectLst/>
                        <a:latin typeface="Arial" panose="020B0604020202020204" pitchFamily="34" charset="0"/>
                        <a:ea typeface="Calibri" panose="020F0502020204030204" pitchFamily="34" charset="0"/>
                        <a:cs typeface="Times New Roman" panose="02020603050405020304" pitchFamily="18" charset="0"/>
                      </a:endParaRPr>
                    </a:p>
                  </a:txBody>
                  <a:tcPr marL="68572" marR="68572" marT="0" marB="0" anchor="ctr"/>
                </a:tc>
                <a:tc>
                  <a:txBody>
                    <a:bodyPr/>
                    <a:lstStyle/>
                    <a:p>
                      <a:pPr algn="ctr">
                        <a:lnSpc>
                          <a:spcPct val="107000"/>
                        </a:lnSpc>
                        <a:spcAft>
                          <a:spcPts val="0"/>
                        </a:spcAft>
                      </a:pPr>
                      <a:r>
                        <a:rPr lang="en-GB" sz="1400" b="1">
                          <a:effectLst/>
                        </a:rPr>
                        <a:t>    2 (  0.4)</a:t>
                      </a:r>
                      <a:endParaRPr lang="en-GB" sz="1400" b="1">
                        <a:effectLst/>
                        <a:latin typeface="Arial" panose="020B0604020202020204" pitchFamily="34" charset="0"/>
                        <a:ea typeface="Calibri" panose="020F0502020204030204" pitchFamily="34" charset="0"/>
                        <a:cs typeface="Times New Roman" panose="02020603050405020304" pitchFamily="18" charset="0"/>
                      </a:endParaRPr>
                    </a:p>
                  </a:txBody>
                  <a:tcPr marL="68572" marR="68572" marT="0" marB="0" anchor="ctr"/>
                </a:tc>
                <a:tc>
                  <a:txBody>
                    <a:bodyPr/>
                    <a:lstStyle/>
                    <a:p>
                      <a:pPr algn="ctr">
                        <a:lnSpc>
                          <a:spcPct val="107000"/>
                        </a:lnSpc>
                        <a:spcAft>
                          <a:spcPts val="0"/>
                        </a:spcAft>
                      </a:pPr>
                      <a:r>
                        <a:rPr lang="en-GB" sz="1400" b="1">
                          <a:effectLst/>
                        </a:rPr>
                        <a:t>    8 (  0.7)</a:t>
                      </a:r>
                      <a:endParaRPr lang="en-GB" sz="1400" b="1">
                        <a:effectLst/>
                        <a:latin typeface="Arial" panose="020B0604020202020204" pitchFamily="34" charset="0"/>
                        <a:ea typeface="Calibri" panose="020F0502020204030204" pitchFamily="34" charset="0"/>
                        <a:cs typeface="Times New Roman" panose="02020603050405020304" pitchFamily="18" charset="0"/>
                      </a:endParaRPr>
                    </a:p>
                  </a:txBody>
                  <a:tcPr marL="68572" marR="68572" marT="0" marB="0" anchor="ctr"/>
                </a:tc>
                <a:extLst>
                  <a:ext uri="{0D108BD9-81ED-4DB2-BD59-A6C34878D82A}">
                    <a16:rowId xmlns:a16="http://schemas.microsoft.com/office/drawing/2014/main" val="2899354975"/>
                  </a:ext>
                </a:extLst>
              </a:tr>
              <a:tr h="481704">
                <a:tc>
                  <a:txBody>
                    <a:bodyPr/>
                    <a:lstStyle/>
                    <a:p>
                      <a:pPr>
                        <a:lnSpc>
                          <a:spcPct val="107000"/>
                        </a:lnSpc>
                        <a:spcAft>
                          <a:spcPts val="0"/>
                        </a:spcAft>
                      </a:pPr>
                      <a:r>
                        <a:rPr lang="en-GB" sz="1400" b="1" dirty="0">
                          <a:effectLst/>
                        </a:rPr>
                        <a:t>Curative surgical resection</a:t>
                      </a:r>
                      <a:endParaRPr lang="en-GB" sz="1400" b="1" dirty="0">
                        <a:effectLst/>
                        <a:latin typeface="Arial" panose="020B0604020202020204" pitchFamily="34" charset="0"/>
                        <a:ea typeface="Calibri" panose="020F0502020204030204" pitchFamily="34" charset="0"/>
                        <a:cs typeface="Times New Roman" panose="02020603050405020304" pitchFamily="18" charset="0"/>
                      </a:endParaRPr>
                    </a:p>
                  </a:txBody>
                  <a:tcPr marL="68572" marR="68572" marT="0" marB="0" anchor="ctr"/>
                </a:tc>
                <a:tc>
                  <a:txBody>
                    <a:bodyPr/>
                    <a:lstStyle/>
                    <a:p>
                      <a:pPr algn="ctr">
                        <a:lnSpc>
                          <a:spcPct val="107000"/>
                        </a:lnSpc>
                        <a:spcAft>
                          <a:spcPts val="0"/>
                        </a:spcAft>
                      </a:pPr>
                      <a:r>
                        <a:rPr lang="en-GB" sz="1400" b="1">
                          <a:effectLst/>
                        </a:rPr>
                        <a:t> 50 (  5.7)</a:t>
                      </a:r>
                      <a:endParaRPr lang="en-GB" sz="1400" b="1">
                        <a:effectLst/>
                        <a:latin typeface="Arial" panose="020B0604020202020204" pitchFamily="34" charset="0"/>
                        <a:ea typeface="Calibri" panose="020F0502020204030204" pitchFamily="34" charset="0"/>
                        <a:cs typeface="Times New Roman" panose="02020603050405020304" pitchFamily="18" charset="0"/>
                      </a:endParaRPr>
                    </a:p>
                  </a:txBody>
                  <a:tcPr marL="68572" marR="68572" marT="0" marB="0" anchor="ctr"/>
                </a:tc>
                <a:tc>
                  <a:txBody>
                    <a:bodyPr/>
                    <a:lstStyle/>
                    <a:p>
                      <a:pPr algn="ctr">
                        <a:lnSpc>
                          <a:spcPct val="107000"/>
                        </a:lnSpc>
                        <a:spcAft>
                          <a:spcPts val="0"/>
                        </a:spcAft>
                      </a:pPr>
                      <a:r>
                        <a:rPr lang="en-GB" sz="1400" b="1">
                          <a:effectLst/>
                        </a:rPr>
                        <a:t>  21 (  3.1)</a:t>
                      </a:r>
                      <a:endParaRPr lang="en-GB" sz="1400" b="1">
                        <a:effectLst/>
                        <a:latin typeface="Arial" panose="020B0604020202020204" pitchFamily="34" charset="0"/>
                        <a:ea typeface="Calibri" panose="020F0502020204030204" pitchFamily="34" charset="0"/>
                        <a:cs typeface="Times New Roman" panose="02020603050405020304" pitchFamily="18" charset="0"/>
                      </a:endParaRPr>
                    </a:p>
                  </a:txBody>
                  <a:tcPr marL="68572" marR="68572" marT="0" marB="0" anchor="ctr"/>
                </a:tc>
                <a:tc>
                  <a:txBody>
                    <a:bodyPr/>
                    <a:lstStyle/>
                    <a:p>
                      <a:pPr algn="ctr">
                        <a:lnSpc>
                          <a:spcPct val="107000"/>
                        </a:lnSpc>
                        <a:spcAft>
                          <a:spcPts val="0"/>
                        </a:spcAft>
                      </a:pPr>
                      <a:r>
                        <a:rPr lang="en-GB" sz="1400" b="1" dirty="0">
                          <a:effectLst/>
                        </a:rPr>
                        <a:t>  71 (  4.6)</a:t>
                      </a:r>
                      <a:endParaRPr lang="en-GB" sz="1400" b="1" dirty="0">
                        <a:effectLst/>
                        <a:latin typeface="Arial" panose="020B0604020202020204" pitchFamily="34" charset="0"/>
                        <a:ea typeface="Calibri" panose="020F0502020204030204" pitchFamily="34" charset="0"/>
                        <a:cs typeface="Times New Roman" panose="02020603050405020304" pitchFamily="18" charset="0"/>
                      </a:endParaRPr>
                    </a:p>
                  </a:txBody>
                  <a:tcPr marL="68572" marR="68572" marT="0" marB="0" anchor="ctr"/>
                </a:tc>
                <a:extLst>
                  <a:ext uri="{0D108BD9-81ED-4DB2-BD59-A6C34878D82A}">
                    <a16:rowId xmlns:a16="http://schemas.microsoft.com/office/drawing/2014/main" val="3305084107"/>
                  </a:ext>
                </a:extLst>
              </a:tr>
              <a:tr h="481766">
                <a:tc>
                  <a:txBody>
                    <a:bodyPr/>
                    <a:lstStyle/>
                    <a:p>
                      <a:pPr>
                        <a:lnSpc>
                          <a:spcPct val="107000"/>
                        </a:lnSpc>
                        <a:spcAft>
                          <a:spcPts val="0"/>
                        </a:spcAft>
                      </a:pPr>
                      <a:r>
                        <a:rPr lang="en-GB" sz="1400" b="1" dirty="0">
                          <a:effectLst/>
                        </a:rPr>
                        <a:t>Surveillance or no active treatment</a:t>
                      </a:r>
                      <a:endParaRPr lang="en-GB" sz="1400" b="1" dirty="0">
                        <a:effectLst/>
                        <a:latin typeface="Arial" panose="020B0604020202020204" pitchFamily="34" charset="0"/>
                        <a:ea typeface="Calibri" panose="020F0502020204030204" pitchFamily="34" charset="0"/>
                        <a:cs typeface="Times New Roman" panose="02020603050405020304" pitchFamily="18" charset="0"/>
                      </a:endParaRPr>
                    </a:p>
                  </a:txBody>
                  <a:tcPr marL="68572" marR="68572" marT="0" marB="0" anchor="ctr"/>
                </a:tc>
                <a:tc>
                  <a:txBody>
                    <a:bodyPr/>
                    <a:lstStyle/>
                    <a:p>
                      <a:pPr algn="ctr">
                        <a:lnSpc>
                          <a:spcPct val="107000"/>
                        </a:lnSpc>
                        <a:spcAft>
                          <a:spcPts val="0"/>
                        </a:spcAft>
                      </a:pPr>
                      <a:r>
                        <a:rPr lang="en-GB" sz="1400" b="1">
                          <a:effectLst/>
                        </a:rPr>
                        <a:t>253 (29.0)</a:t>
                      </a:r>
                      <a:endParaRPr lang="en-GB" sz="1400" b="1">
                        <a:effectLst/>
                        <a:latin typeface="Arial" panose="020B0604020202020204" pitchFamily="34" charset="0"/>
                        <a:ea typeface="Calibri" panose="020F0502020204030204" pitchFamily="34" charset="0"/>
                        <a:cs typeface="Times New Roman" panose="02020603050405020304" pitchFamily="18" charset="0"/>
                      </a:endParaRPr>
                    </a:p>
                  </a:txBody>
                  <a:tcPr marL="68572" marR="68572" marT="0" marB="0" anchor="ctr"/>
                </a:tc>
                <a:tc>
                  <a:txBody>
                    <a:bodyPr/>
                    <a:lstStyle/>
                    <a:p>
                      <a:pPr algn="ctr">
                        <a:lnSpc>
                          <a:spcPct val="107000"/>
                        </a:lnSpc>
                        <a:spcAft>
                          <a:spcPts val="0"/>
                        </a:spcAft>
                      </a:pPr>
                      <a:r>
                        <a:rPr lang="en-GB" sz="1400" b="1">
                          <a:effectLst/>
                        </a:rPr>
                        <a:t>166 (24.1)</a:t>
                      </a:r>
                      <a:endParaRPr lang="en-GB" sz="1400" b="1">
                        <a:effectLst/>
                        <a:latin typeface="Arial" panose="020B0604020202020204" pitchFamily="34" charset="0"/>
                        <a:ea typeface="Calibri" panose="020F0502020204030204" pitchFamily="34" charset="0"/>
                        <a:cs typeface="Times New Roman" panose="02020603050405020304" pitchFamily="18" charset="0"/>
                      </a:endParaRPr>
                    </a:p>
                  </a:txBody>
                  <a:tcPr marL="68572" marR="68572" marT="0" marB="0" anchor="ctr"/>
                </a:tc>
                <a:tc>
                  <a:txBody>
                    <a:bodyPr/>
                    <a:lstStyle/>
                    <a:p>
                      <a:pPr algn="ctr">
                        <a:lnSpc>
                          <a:spcPct val="107000"/>
                        </a:lnSpc>
                        <a:spcAft>
                          <a:spcPts val="0"/>
                        </a:spcAft>
                      </a:pPr>
                      <a:r>
                        <a:rPr lang="en-GB" sz="1400" b="1" dirty="0">
                          <a:effectLst/>
                        </a:rPr>
                        <a:t>419 (26.8)</a:t>
                      </a:r>
                      <a:endParaRPr lang="en-GB" sz="1400" b="1" dirty="0">
                        <a:effectLst/>
                        <a:latin typeface="Arial" panose="020B0604020202020204" pitchFamily="34" charset="0"/>
                        <a:ea typeface="Calibri" panose="020F0502020204030204" pitchFamily="34" charset="0"/>
                        <a:cs typeface="Times New Roman" panose="02020603050405020304" pitchFamily="18" charset="0"/>
                      </a:endParaRPr>
                    </a:p>
                  </a:txBody>
                  <a:tcPr marL="68572" marR="68572" marT="0" marB="0" anchor="ctr"/>
                </a:tc>
                <a:extLst>
                  <a:ext uri="{0D108BD9-81ED-4DB2-BD59-A6C34878D82A}">
                    <a16:rowId xmlns:a16="http://schemas.microsoft.com/office/drawing/2014/main" val="586444524"/>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44A181-82B0-4612-9591-FA4A5B4C46E6}"/>
              </a:ext>
            </a:extLst>
          </p:cNvPr>
          <p:cNvSpPr>
            <a:spLocks noGrp="1"/>
          </p:cNvSpPr>
          <p:nvPr>
            <p:ph type="title"/>
          </p:nvPr>
        </p:nvSpPr>
        <p:spPr/>
        <p:txBody>
          <a:bodyPr/>
          <a:lstStyle/>
          <a:p>
            <a:pPr>
              <a:defRPr/>
            </a:pPr>
            <a:r>
              <a:rPr lang="en-GB" dirty="0"/>
              <a:t>Local treatment plans</a:t>
            </a:r>
          </a:p>
        </p:txBody>
      </p:sp>
      <p:sp>
        <p:nvSpPr>
          <p:cNvPr id="4" name="Content Placeholder 3">
            <a:extLst>
              <a:ext uri="{FF2B5EF4-FFF2-40B4-BE49-F238E27FC236}">
                <a16:creationId xmlns:a16="http://schemas.microsoft.com/office/drawing/2014/main" id="{12A3D2A2-BECB-49A6-9268-79EE108C31D0}"/>
              </a:ext>
            </a:extLst>
          </p:cNvPr>
          <p:cNvSpPr>
            <a:spLocks noGrp="1"/>
          </p:cNvSpPr>
          <p:nvPr>
            <p:ph idx="1"/>
          </p:nvPr>
        </p:nvSpPr>
        <p:spPr/>
        <p:txBody>
          <a:bodyPr/>
          <a:lstStyle/>
          <a:p>
            <a:pPr>
              <a:defRPr/>
            </a:pPr>
            <a:r>
              <a:rPr lang="en-GB" dirty="0" smtClean="0"/>
              <a:t>Review the </a:t>
            </a:r>
            <a:r>
              <a:rPr lang="en-GB" dirty="0"/>
              <a:t>number of HGD cases </a:t>
            </a:r>
            <a:r>
              <a:rPr lang="en-GB" dirty="0" smtClean="0"/>
              <a:t>submitted by your organisation </a:t>
            </a:r>
          </a:p>
          <a:p>
            <a:pPr>
              <a:defRPr/>
            </a:pPr>
            <a:r>
              <a:rPr lang="en-GB" dirty="0" smtClean="0"/>
              <a:t>Review the management </a:t>
            </a:r>
            <a:r>
              <a:rPr lang="en-GB" dirty="0"/>
              <a:t>and </a:t>
            </a:r>
            <a:r>
              <a:rPr lang="en-GB" dirty="0" smtClean="0"/>
              <a:t>treatment plans </a:t>
            </a:r>
            <a:r>
              <a:rPr lang="en-GB" dirty="0"/>
              <a:t>for </a:t>
            </a:r>
            <a:r>
              <a:rPr lang="en-GB" dirty="0" smtClean="0"/>
              <a:t>HGD patients </a:t>
            </a:r>
            <a:r>
              <a:rPr lang="en-GB" dirty="0"/>
              <a:t>diagnosed between April 2012- March </a:t>
            </a:r>
            <a:r>
              <a:rPr lang="en-GB" dirty="0" smtClean="0"/>
              <a:t>2016 </a:t>
            </a:r>
            <a:r>
              <a:rPr lang="en-GB" dirty="0"/>
              <a:t>in your Cancer Alliance and compare </a:t>
            </a:r>
            <a:r>
              <a:rPr lang="en-GB" dirty="0" smtClean="0"/>
              <a:t>these results </a:t>
            </a:r>
            <a:r>
              <a:rPr lang="en-GB" dirty="0"/>
              <a:t>with national figures </a:t>
            </a:r>
          </a:p>
          <a:p>
            <a:pPr marL="109537" indent="0">
              <a:buFont typeface="Wingdings 3" panose="05040102010807070707" pitchFamily="18" charset="2"/>
              <a:buNone/>
              <a:defRPr/>
            </a:pPr>
            <a:endParaRPr lang="en-GB" dirty="0"/>
          </a:p>
          <a:p>
            <a:pPr marL="109537" indent="0">
              <a:buFont typeface="Wingdings 3" panose="05040102010807070707" pitchFamily="18" charset="2"/>
              <a:buNone/>
              <a:defRPr/>
            </a:pPr>
            <a:endParaRPr lang="en-GB" dirty="0"/>
          </a:p>
          <a:p>
            <a:pPr>
              <a:defRPr/>
            </a:pPr>
            <a:r>
              <a:rPr lang="en-GB" dirty="0" smtClean="0">
                <a:solidFill>
                  <a:srgbClr val="FF0000"/>
                </a:solidFill>
              </a:rPr>
              <a:t>Annual Report Annex 4</a:t>
            </a:r>
            <a:endParaRPr lang="en-GB" dirty="0">
              <a:solidFill>
                <a:srgbClr val="FF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1">
            <a:extLst>
              <a:ext uri="{FF2B5EF4-FFF2-40B4-BE49-F238E27FC236}">
                <a16:creationId xmlns:a16="http://schemas.microsoft.com/office/drawing/2014/main" id="{825D72FB-1999-413F-81F7-96FC19D77C65}"/>
              </a:ext>
            </a:extLst>
          </p:cNvPr>
          <p:cNvSpPr>
            <a:spLocks noGrp="1"/>
          </p:cNvSpPr>
          <p:nvPr>
            <p:ph idx="1"/>
          </p:nvPr>
        </p:nvSpPr>
        <p:spPr>
          <a:xfrm>
            <a:off x="457200" y="1268413"/>
            <a:ext cx="8229600" cy="4536851"/>
          </a:xfrm>
        </p:spPr>
        <p:txBody>
          <a:bodyPr/>
          <a:lstStyle/>
          <a:p>
            <a:r>
              <a:rPr lang="en-GB" altLang="en-US" sz="1800" b="1" dirty="0">
                <a:latin typeface="Arial" panose="020B0604020202020204" pitchFamily="34" charset="0"/>
                <a:cs typeface="Arial" panose="020B0604020202020204" pitchFamily="34" charset="0"/>
              </a:rPr>
              <a:t>It is important that NHS Trusts have clear protocols in place to ensure all cases of HGD are referred to the UGI MDT. </a:t>
            </a:r>
          </a:p>
          <a:p>
            <a:r>
              <a:rPr lang="en-GB" altLang="en-US" sz="1800" b="1" dirty="0" smtClean="0">
                <a:latin typeface="Arial" panose="020B0604020202020204" pitchFamily="34" charset="0"/>
                <a:cs typeface="Arial" panose="020B0604020202020204" pitchFamily="34" charset="0"/>
              </a:rPr>
              <a:t>Pathologists should </a:t>
            </a:r>
            <a:r>
              <a:rPr lang="en-GB" altLang="en-US" sz="1800" b="1" dirty="0">
                <a:latin typeface="Arial" panose="020B0604020202020204" pitchFamily="34" charset="0"/>
                <a:cs typeface="Arial" panose="020B0604020202020204" pitchFamily="34" charset="0"/>
              </a:rPr>
              <a:t>use the new SNOMED CT code for Barrett’s oesophagus with high grade dysplasia (“1082761000119106”) to aid identification of these patients</a:t>
            </a:r>
          </a:p>
          <a:p>
            <a:r>
              <a:rPr lang="en-GB" altLang="en-US" sz="1800" b="1" dirty="0" smtClean="0">
                <a:latin typeface="Arial" panose="020B0604020202020204" pitchFamily="34" charset="0"/>
                <a:cs typeface="Arial" panose="020B0604020202020204" pitchFamily="34" charset="0"/>
              </a:rPr>
              <a:t>MDT </a:t>
            </a:r>
            <a:r>
              <a:rPr lang="en-GB" altLang="en-US" sz="1800" b="1" dirty="0">
                <a:latin typeface="Arial" panose="020B0604020202020204" pitchFamily="34" charset="0"/>
                <a:cs typeface="Arial" panose="020B0604020202020204" pitchFamily="34" charset="0"/>
              </a:rPr>
              <a:t>lists should be reviewed on an annual basis to ensure all cases of HGD are reported to the </a:t>
            </a:r>
            <a:r>
              <a:rPr lang="en-GB" altLang="en-US" sz="1800" b="1" dirty="0" smtClean="0">
                <a:latin typeface="Arial" panose="020B0604020202020204" pitchFamily="34" charset="0"/>
                <a:cs typeface="Arial" panose="020B0604020202020204" pitchFamily="34" charset="0"/>
              </a:rPr>
              <a:t>NOGCA. </a:t>
            </a:r>
            <a:r>
              <a:rPr lang="en-GB" altLang="en-US" sz="1800" b="1" dirty="0">
                <a:latin typeface="Arial" panose="020B0604020202020204" pitchFamily="34" charset="0"/>
                <a:cs typeface="Arial" panose="020B0604020202020204" pitchFamily="34" charset="0"/>
              </a:rPr>
              <a:t>Guidance on which patients to include as HGD cases and which </a:t>
            </a:r>
            <a:r>
              <a:rPr lang="en-GB" altLang="en-US" sz="1800" b="1" dirty="0" smtClean="0">
                <a:latin typeface="Arial" panose="020B0604020202020204" pitchFamily="34" charset="0"/>
                <a:cs typeface="Arial" panose="020B0604020202020204" pitchFamily="34" charset="0"/>
              </a:rPr>
              <a:t>to include as </a:t>
            </a:r>
            <a:r>
              <a:rPr lang="en-GB" altLang="en-US" sz="1800" b="1" dirty="0">
                <a:latin typeface="Arial" panose="020B0604020202020204" pitchFamily="34" charset="0"/>
                <a:cs typeface="Arial" panose="020B0604020202020204" pitchFamily="34" charset="0"/>
              </a:rPr>
              <a:t>OG cases is available on the NOGCA </a:t>
            </a:r>
            <a:r>
              <a:rPr lang="en-GB" altLang="en-US" sz="1800" b="1" dirty="0" smtClean="0">
                <a:latin typeface="Arial" panose="020B0604020202020204" pitchFamily="34" charset="0"/>
                <a:cs typeface="Arial" panose="020B0604020202020204" pitchFamily="34" charset="0"/>
              </a:rPr>
              <a:t>website (www.nogca.org.uk). </a:t>
            </a:r>
            <a:endParaRPr lang="en-GB" altLang="en-US" sz="1800" b="1" dirty="0">
              <a:latin typeface="Arial" panose="020B0604020202020204" pitchFamily="34" charset="0"/>
              <a:cs typeface="Arial" panose="020B0604020202020204" pitchFamily="34" charset="0"/>
            </a:endParaRPr>
          </a:p>
          <a:p>
            <a:r>
              <a:rPr lang="en-GB" altLang="en-US" sz="1800" b="1" dirty="0" smtClean="0">
                <a:latin typeface="Arial" panose="020B0604020202020204" pitchFamily="34" charset="0"/>
                <a:cs typeface="Arial" panose="020B0604020202020204" pitchFamily="34" charset="0"/>
              </a:rPr>
              <a:t>MDTs </a:t>
            </a:r>
            <a:r>
              <a:rPr lang="en-GB" altLang="en-US" sz="1800" b="1" dirty="0">
                <a:latin typeface="Arial" panose="020B0604020202020204" pitchFamily="34" charset="0"/>
                <a:cs typeface="Arial" panose="020B0604020202020204" pitchFamily="34" charset="0"/>
              </a:rPr>
              <a:t>should prospectively monitor their management of patients with HGD. If they only deal with a few cases of HGD each year, it is important that they consider referral of these cases to their local specialist centre to ensure the patient has all treatment options made available to them.</a:t>
            </a:r>
          </a:p>
        </p:txBody>
      </p:sp>
      <p:sp>
        <p:nvSpPr>
          <p:cNvPr id="13315" name="Title 2">
            <a:extLst>
              <a:ext uri="{FF2B5EF4-FFF2-40B4-BE49-F238E27FC236}">
                <a16:creationId xmlns:a16="http://schemas.microsoft.com/office/drawing/2014/main" id="{6DB22FBB-4906-4F7F-827C-8E1DED65CF27}"/>
              </a:ext>
            </a:extLst>
          </p:cNvPr>
          <p:cNvSpPr>
            <a:spLocks noGrp="1"/>
          </p:cNvSpPr>
          <p:nvPr>
            <p:ph type="title"/>
          </p:nvPr>
        </p:nvSpPr>
        <p:spPr bwMode="auto">
          <a:xfrm>
            <a:off x="457200" y="44450"/>
            <a:ext cx="8229600" cy="1143000"/>
          </a:xfrm>
        </p:spPr>
        <p:txBody>
          <a:bodyPr/>
          <a:lstStyle/>
          <a:p>
            <a:r>
              <a:rPr lang="en-GB" altLang="en-US" sz="4000">
                <a:effectLst/>
              </a:rPr>
              <a:t>Recommendations for HGD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1">
            <a:extLst>
              <a:ext uri="{FF2B5EF4-FFF2-40B4-BE49-F238E27FC236}">
                <a16:creationId xmlns:a16="http://schemas.microsoft.com/office/drawing/2014/main" id="{F92A5626-B4CB-40E7-85D1-38D0FB8E90F1}"/>
              </a:ext>
            </a:extLst>
          </p:cNvPr>
          <p:cNvSpPr>
            <a:spLocks noGrp="1"/>
          </p:cNvSpPr>
          <p:nvPr>
            <p:ph idx="1"/>
          </p:nvPr>
        </p:nvSpPr>
        <p:spPr>
          <a:xfrm>
            <a:off x="457200" y="1417638"/>
            <a:ext cx="8229600" cy="4525962"/>
          </a:xfrm>
        </p:spPr>
        <p:txBody>
          <a:bodyPr/>
          <a:lstStyle/>
          <a:p>
            <a:r>
              <a:rPr lang="en-GB" altLang="en-US"/>
              <a:t>2017 Annual Report contains results for patients diagnosed from 1</a:t>
            </a:r>
            <a:r>
              <a:rPr lang="en-GB" altLang="en-US" baseline="30000"/>
              <a:t>st</a:t>
            </a:r>
            <a:r>
              <a:rPr lang="en-GB" altLang="en-US"/>
              <a:t> April 2014 to 31</a:t>
            </a:r>
            <a:r>
              <a:rPr lang="en-GB" altLang="en-US" baseline="30000"/>
              <a:t>st</a:t>
            </a:r>
            <a:r>
              <a:rPr lang="en-GB" altLang="en-US"/>
              <a:t> March 2016</a:t>
            </a:r>
          </a:p>
          <a:p>
            <a:endParaRPr lang="en-GB" altLang="en-US"/>
          </a:p>
          <a:p>
            <a:r>
              <a:rPr lang="en-GB" altLang="en-US"/>
              <a:t>Audit prospectively collected data on:</a:t>
            </a:r>
          </a:p>
          <a:p>
            <a:pPr lvl="1"/>
            <a:r>
              <a:rPr lang="en-GB" altLang="en-US"/>
              <a:t>Patients diagnosed with invasive epithelial OG cancer</a:t>
            </a:r>
          </a:p>
          <a:p>
            <a:pPr lvl="1"/>
            <a:r>
              <a:rPr lang="en-GB" altLang="en-US"/>
              <a:t>Diagnosed in NHS hospitals in England or Wales</a:t>
            </a:r>
          </a:p>
          <a:p>
            <a:pPr lvl="1"/>
            <a:r>
              <a:rPr lang="en-GB" altLang="en-US"/>
              <a:t>Aged over 18 at diagnosis</a:t>
            </a:r>
          </a:p>
          <a:p>
            <a:pPr lvl="1"/>
            <a:endParaRPr lang="en-GB" altLang="en-US"/>
          </a:p>
        </p:txBody>
      </p:sp>
      <p:sp>
        <p:nvSpPr>
          <p:cNvPr id="3" name="Title 2">
            <a:extLst>
              <a:ext uri="{FF2B5EF4-FFF2-40B4-BE49-F238E27FC236}">
                <a16:creationId xmlns:a16="http://schemas.microsoft.com/office/drawing/2014/main" id="{0F839224-0770-4D9A-9A95-BE80E5BB035A}"/>
              </a:ext>
            </a:extLst>
          </p:cNvPr>
          <p:cNvSpPr>
            <a:spLocks noGrp="1"/>
          </p:cNvSpPr>
          <p:nvPr>
            <p:ph type="title"/>
          </p:nvPr>
        </p:nvSpPr>
        <p:spPr/>
        <p:txBody>
          <a:bodyPr>
            <a:normAutofit fontScale="90000"/>
          </a:bodyPr>
          <a:lstStyle/>
          <a:p>
            <a:pPr>
              <a:defRPr/>
            </a:pPr>
            <a:r>
              <a:rPr lang="en-GB" dirty="0"/>
              <a:t>Oesophago-gastric (OG) Cancer</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Adjacency</Template>
  <TotalTime>111</TotalTime>
  <Words>2040</Words>
  <Application>Microsoft Office PowerPoint</Application>
  <PresentationFormat>On-screen Show (4:3)</PresentationFormat>
  <Paragraphs>448</Paragraphs>
  <Slides>27</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Frutiger 45 Light</vt:lpstr>
      <vt:lpstr>Lucida Sans Unicode</vt:lpstr>
      <vt:lpstr>Times New Roman</vt:lpstr>
      <vt:lpstr>Verdana</vt:lpstr>
      <vt:lpstr>Wingdings 2</vt:lpstr>
      <vt:lpstr>Wingdings 3</vt:lpstr>
      <vt:lpstr>Concourse</vt:lpstr>
      <vt:lpstr>PowerPoint Presentation</vt:lpstr>
      <vt:lpstr>PowerPoint Presentation</vt:lpstr>
      <vt:lpstr>High Grade Dysplasia (HGD) of the Oesophagus</vt:lpstr>
      <vt:lpstr>National figures for HGD</vt:lpstr>
      <vt:lpstr>National figures for HGD</vt:lpstr>
      <vt:lpstr>Treatment modality for HGD patients</vt:lpstr>
      <vt:lpstr>Local treatment plans</vt:lpstr>
      <vt:lpstr>Recommendations for HGD</vt:lpstr>
      <vt:lpstr>Oesophago-gastric (OG) Cancer</vt:lpstr>
      <vt:lpstr>Local OG cancer Data Submissions</vt:lpstr>
      <vt:lpstr>Route to diagnosis</vt:lpstr>
      <vt:lpstr>PowerPoint Presentation</vt:lpstr>
      <vt:lpstr>Staging investigations</vt:lpstr>
      <vt:lpstr>Curative treatment for OG cancer</vt:lpstr>
      <vt:lpstr>Survival after definitive chemoradiotherapy and surgery (with/without neoadjuvant therapy) for patients with oesophageal squamous cell carcinoma</vt:lpstr>
      <vt:lpstr>Curative surgery </vt:lpstr>
      <vt:lpstr>Surgical Outcomes</vt:lpstr>
      <vt:lpstr>Additional indictors for Clinical Outcome Publication (1) </vt:lpstr>
      <vt:lpstr>Additional indictors for Clinical Outcome Publication (2) </vt:lpstr>
      <vt:lpstr>PowerPoint Presentation</vt:lpstr>
      <vt:lpstr>Local summary of surgery</vt:lpstr>
      <vt:lpstr>Palliative treatment for OG cancer </vt:lpstr>
      <vt:lpstr>Palliative treatment for OG cancer </vt:lpstr>
      <vt:lpstr>Palliative Oncology</vt:lpstr>
      <vt:lpstr>Palliative oncology </vt:lpstr>
      <vt:lpstr>Palliative oncology </vt:lpstr>
      <vt:lpstr>Further details https://www.nogca.org.uk</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Early Steroid Withdrawal Following Renal Transplantation Increases the Risk of Acute Rejection</dc:title>
  <dc:creator>Simon Knight</dc:creator>
  <cp:lastModifiedBy>Varagunam, Mira</cp:lastModifiedBy>
  <cp:revision>563</cp:revision>
  <cp:lastPrinted>2016-01-07T10:27:54Z</cp:lastPrinted>
  <dcterms:created xsi:type="dcterms:W3CDTF">2008-07-14T13:58:44Z</dcterms:created>
  <dcterms:modified xsi:type="dcterms:W3CDTF">2017-12-07T12:14:48Z</dcterms:modified>
</cp:coreProperties>
</file>