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6"/>
  </p:notesMasterIdLst>
  <p:handoutMasterIdLst>
    <p:handoutMasterId r:id="rId37"/>
  </p:handoutMasterIdLst>
  <p:sldIdLst>
    <p:sldId id="692" r:id="rId2"/>
    <p:sldId id="693" r:id="rId3"/>
    <p:sldId id="694" r:id="rId4"/>
    <p:sldId id="720" r:id="rId5"/>
    <p:sldId id="719" r:id="rId6"/>
    <p:sldId id="701" r:id="rId7"/>
    <p:sldId id="695" r:id="rId8"/>
    <p:sldId id="718" r:id="rId9"/>
    <p:sldId id="697" r:id="rId10"/>
    <p:sldId id="722" r:id="rId11"/>
    <p:sldId id="721" r:id="rId12"/>
    <p:sldId id="673" r:id="rId13"/>
    <p:sldId id="700" r:id="rId14"/>
    <p:sldId id="725" r:id="rId15"/>
    <p:sldId id="733" r:id="rId16"/>
    <p:sldId id="702" r:id="rId17"/>
    <p:sldId id="726" r:id="rId18"/>
    <p:sldId id="705" r:id="rId19"/>
    <p:sldId id="743" r:id="rId20"/>
    <p:sldId id="706" r:id="rId21"/>
    <p:sldId id="707" r:id="rId22"/>
    <p:sldId id="737" r:id="rId23"/>
    <p:sldId id="739" r:id="rId24"/>
    <p:sldId id="732" r:id="rId25"/>
    <p:sldId id="734" r:id="rId26"/>
    <p:sldId id="736" r:id="rId27"/>
    <p:sldId id="740" r:id="rId28"/>
    <p:sldId id="712" r:id="rId29"/>
    <p:sldId id="730" r:id="rId30"/>
    <p:sldId id="713" r:id="rId31"/>
    <p:sldId id="742" r:id="rId32"/>
    <p:sldId id="714" r:id="rId33"/>
    <p:sldId id="731" r:id="rId34"/>
    <p:sldId id="716" r:id="rId3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ABB1"/>
    <a:srgbClr val="C4AD67"/>
    <a:srgbClr val="7F4265"/>
    <a:srgbClr val="378C6C"/>
    <a:srgbClr val="088AC4"/>
    <a:srgbClr val="EB641B"/>
    <a:srgbClr val="F7D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2" autoAdjust="0"/>
    <p:restoredTop sz="90630" autoAdjust="0"/>
  </p:normalViewPr>
  <p:slideViewPr>
    <p:cSldViewPr>
      <p:cViewPr varScale="1">
        <p:scale>
          <a:sx n="67" d="100"/>
          <a:sy n="67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2C0C5275-4FBD-4B7D-99BF-6012C34BF956}" type="datetimeFigureOut">
              <a:rPr lang="en-GB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A25A0CF6-61EC-4E1C-ABC8-772064F61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8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0553A6A1-186D-4E03-9C34-6374318C69FF}" type="datetimeFigureOut">
              <a:rPr lang="en-GB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8D4AF039-5DED-455C-B313-649C90AA8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57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00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7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2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71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05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3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42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51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2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85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5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22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1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7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8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863E80-9E02-4580-BFDF-4DDAA2A72A04}" type="datetimeFigureOut">
              <a:rPr lang="en-US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42156E-30AF-438A-8019-B7EFC54C0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5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8F2B-1E87-4B92-82B8-7418598E483A}" type="datetimeFigureOut">
              <a:rPr lang="en-US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C03A-9EBA-4F22-9F4B-87D5694FE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8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C85F-CB85-473C-8153-FA4B085A773A}" type="datetimeFigureOut">
              <a:rPr lang="en-US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6C16-485D-4CEE-9CAD-797AC6345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3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4D1D-8532-4D43-AA88-A95CCC7FA94F}" type="datetimeFigureOut">
              <a:rPr lang="en-US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CB3F-ADAE-43E6-B379-9B330A009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DCF8-B3F3-4BF9-A8AB-786A3299C798}" type="datetimeFigureOut">
              <a:rPr lang="en-US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661C-C3D6-463A-AAA8-55819EB82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CCEB-8E91-4FFE-B5A0-B02367150295}" type="datetimeFigureOut">
              <a:rPr lang="en-US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E318-9B30-4950-A6A0-827E26BC0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74A0-39D8-4DAF-A898-2465FD65412A}" type="datetimeFigureOut">
              <a:rPr lang="en-US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EEB0-8EF1-4D70-B875-9C117CCFF4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0E1B-A7F8-4E6E-99EF-BD67A6DBF9F8}" type="datetimeFigureOut">
              <a:rPr lang="en-US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4704-2D35-4A75-AB3B-E378D1C1FE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0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4042330-743E-45ED-90B7-08089885B297}" type="datetimeFigureOut">
              <a:rPr lang="en-US"/>
              <a:pPr>
                <a:defRPr/>
              </a:pPr>
              <a:t>12/12/2019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81ADD8-36A1-49A3-8FAD-76A4FD46A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gca.org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C90C6F-E496-47D2-A158-5C1C9DA23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21465"/>
          </a:xfrm>
          <a:prstGeom prst="rect">
            <a:avLst/>
          </a:prstGeom>
        </p:spPr>
      </p:pic>
      <p:pic>
        <p:nvPicPr>
          <p:cNvPr id="4" name="Picture 6" descr="BSG logo">
            <a:extLst>
              <a:ext uri="{FF2B5EF4-FFF2-40B4-BE49-F238E27FC236}">
                <a16:creationId xmlns:a16="http://schemas.microsoft.com/office/drawing/2014/main" id="{873F125F-74B6-47EC-AC66-A3E58683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94" y="6036593"/>
            <a:ext cx="476678" cy="53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CR Logo artwork (CMYK)">
            <a:extLst>
              <a:ext uri="{FF2B5EF4-FFF2-40B4-BE49-F238E27FC236}">
                <a16:creationId xmlns:a16="http://schemas.microsoft.com/office/drawing/2014/main" id="{D503CB0F-0259-4872-8CA0-E5844428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05" y="5993730"/>
            <a:ext cx="1055686" cy="57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UGISlogo">
            <a:extLst>
              <a:ext uri="{FF2B5EF4-FFF2-40B4-BE49-F238E27FC236}">
                <a16:creationId xmlns:a16="http://schemas.microsoft.com/office/drawing/2014/main" id="{9C18C642-50D0-424F-AF91-6EAC860C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51" y="6036593"/>
            <a:ext cx="1379934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intranet.rcseng.ac.uk/information/working-guidelines/brand-guidelines/images/Royal%20College%20of%20Surgeons%20CMYK%20Colour%20Logo%20Large.jpg">
            <a:extLst>
              <a:ext uri="{FF2B5EF4-FFF2-40B4-BE49-F238E27FC236}">
                <a16:creationId xmlns:a16="http://schemas.microsoft.com/office/drawing/2014/main" id="{0BD0811D-DB60-4AF5-BE89-C5A696F6E40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58" y="5999380"/>
            <a:ext cx="13501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A33701D-8390-4F2B-A8C5-DA4B517C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60" y="5993730"/>
            <a:ext cx="740929" cy="5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D29F7-51C5-4866-9401-E1A13DBCE4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4" y="5953764"/>
            <a:ext cx="1379934" cy="72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4558A2-1105-4D30-910B-901F665AD399}"/>
              </a:ext>
            </a:extLst>
          </p:cNvPr>
          <p:cNvSpPr txBox="1"/>
          <p:nvPr/>
        </p:nvSpPr>
        <p:spPr>
          <a:xfrm>
            <a:off x="0" y="206228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National Oesophago-Gastric Cancer Audit</a:t>
            </a:r>
          </a:p>
          <a:p>
            <a:pPr algn="ctr"/>
            <a:endParaRPr lang="de-DE" sz="3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2019 Annual Report: Slide set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89917"/>
              </p:ext>
            </p:extLst>
          </p:nvPr>
        </p:nvGraphicFramePr>
        <p:xfrm>
          <a:off x="539551" y="1333986"/>
          <a:ext cx="7884875" cy="18101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recommendations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9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that all patients with high grade dysplasia are considered for endoscopic treatment, in line with current recommendations. High rates of non-treatment among patients should be explored in a local audit / review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55190"/>
              </p:ext>
            </p:extLst>
          </p:nvPr>
        </p:nvGraphicFramePr>
        <p:xfrm>
          <a:off x="539551" y="3350232"/>
          <a:ext cx="7888193" cy="2477219"/>
        </p:xfrm>
        <a:graphic>
          <a:graphicData uri="http://schemas.openxmlformats.org/drawingml/2006/table">
            <a:tbl>
              <a:tblPr/>
              <a:tblGrid>
                <a:gridCol w="4608513">
                  <a:extLst>
                    <a:ext uri="{9D8B030D-6E8A-4147-A177-3AD203B41FA5}">
                      <a16:colId xmlns:a16="http://schemas.microsoft.com/office/drawing/2014/main" val="215149461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642674502"/>
                    </a:ext>
                  </a:extLst>
                </a:gridCol>
                <a:gridCol w="1479479">
                  <a:extLst>
                    <a:ext uri="{9D8B030D-6E8A-4147-A177-3AD203B41FA5}">
                      <a16:colId xmlns:a16="http://schemas.microsoft.com/office/drawing/2014/main" val="344788025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  <a:r>
                        <a:rPr lang="en-GB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iagnosed in 2014-18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Alliance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776145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patients that had active treatment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5397569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patients that had endoscopic treatment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365464"/>
                  </a:ext>
                </a:extLst>
              </a:tr>
            </a:tbl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6033503"/>
            <a:ext cx="601576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 smtClean="0">
                <a:latin typeface="Arial" panose="020B0604020202020204" pitchFamily="34" charset="0"/>
              </a:rPr>
              <a:t>Results for your Alliance are in </a:t>
            </a:r>
            <a:r>
              <a:rPr lang="en-GB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Sheet 3 </a:t>
            </a:r>
            <a:r>
              <a:rPr lang="en-GB" altLang="en-US" sz="1600" dirty="0" smtClean="0">
                <a:latin typeface="Arial" panose="020B0604020202020204" pitchFamily="34" charset="0"/>
              </a:rPr>
              <a:t>of the Data Tables</a:t>
            </a:r>
          </a:p>
        </p:txBody>
      </p:sp>
    </p:spTree>
    <p:extLst>
      <p:ext uri="{BB962C8B-B14F-4D97-AF65-F5344CB8AC3E}">
        <p14:creationId xmlns:p14="http://schemas.microsoft.com/office/powerpoint/2010/main" val="14366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25648"/>
              </p:ext>
            </p:extLst>
          </p:nvPr>
        </p:nvGraphicFramePr>
        <p:xfrm>
          <a:off x="629562" y="1484784"/>
          <a:ext cx="7884875" cy="27992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recommendations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1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Ensure protocols are in place with neighbouring hospitals for the referral of all cases of high grade dysplasia to a specialist multi-disciplinary team.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 16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protocols on the referral of patients to their local specialist centre for endoscopic treatment to ensure annual volumes comply with British Society of Gastroenterology recommended caseloads.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 16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9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532" y="786855"/>
            <a:ext cx="860495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patients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active treatment whose plan was discussed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specialist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MDT, by Alliance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 (Apr 2014-Mar 2018)</a:t>
            </a:r>
            <a:endParaRPr lang="en-GB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4466"/>
            <a:ext cx="7240383" cy="462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9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4396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err="1" smtClean="0">
                <a:latin typeface="Calibri" panose="020F0502020204030204" pitchFamily="34" charset="0"/>
              </a:rPr>
              <a:t>Oesophago</a:t>
            </a:r>
            <a:r>
              <a:rPr lang="en-GB" sz="3200" b="1" dirty="0" smtClean="0">
                <a:latin typeface="Calibri" panose="020F0502020204030204" pitchFamily="34" charset="0"/>
              </a:rPr>
              <a:t>-Gastric (OG) cancer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2019 Annual Report focuses on patients diagnosed with epithelial OG cancer </a:t>
            </a:r>
            <a:r>
              <a:rPr lang="en-GB" sz="2400" dirty="0"/>
              <a:t>in England and Wales between </a:t>
            </a:r>
            <a:r>
              <a:rPr lang="en-GB" sz="2400" dirty="0" smtClean="0"/>
              <a:t>April 2016 and </a:t>
            </a:r>
            <a:r>
              <a:rPr lang="en-GB" sz="2400" dirty="0"/>
              <a:t>March </a:t>
            </a:r>
            <a:r>
              <a:rPr lang="en-GB" sz="2400" dirty="0" smtClean="0"/>
              <a:t>2018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Records </a:t>
            </a:r>
            <a:r>
              <a:rPr lang="en-GB" sz="2400" dirty="0" smtClean="0"/>
              <a:t>submitted </a:t>
            </a:r>
            <a:r>
              <a:rPr lang="en-GB" sz="2400" dirty="0"/>
              <a:t>on 21,417 patients in total, </a:t>
            </a:r>
            <a:endParaRPr lang="en-GB" sz="2400" dirty="0" smtClean="0"/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20,080 diagnosed </a:t>
            </a:r>
            <a:r>
              <a:rPr lang="en-GB" sz="2400" dirty="0"/>
              <a:t>at 132 NHS trusts in England </a:t>
            </a:r>
            <a:endParaRPr lang="en-GB" sz="2400" dirty="0" smtClean="0"/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  1,337 diagnosed </a:t>
            </a:r>
            <a:r>
              <a:rPr lang="en-GB" sz="2400" dirty="0"/>
              <a:t>at 6 local health boards in Wales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78133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93013"/>
              </p:ext>
            </p:extLst>
          </p:nvPr>
        </p:nvGraphicFramePr>
        <p:xfrm>
          <a:off x="539552" y="3475608"/>
          <a:ext cx="7884875" cy="1594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recommendations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Investigate reasons for patients being diagnosed with cancer after emergency admission to identify opportunities for improving earlier detection.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200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 to diagnosis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Among patients diagnosed with OG cancer in 2016-18, 13% were diagnosed following an emergency admission.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There was substantial variation in emergency diagnoses by Cancer Alliance / Welsh region</a:t>
            </a:r>
          </a:p>
        </p:txBody>
      </p:sp>
    </p:spTree>
    <p:extLst>
      <p:ext uri="{BB962C8B-B14F-4D97-AF65-F5344CB8AC3E}">
        <p14:creationId xmlns:p14="http://schemas.microsoft.com/office/powerpoint/2010/main" val="21766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 to diagnosis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42125"/>
              </p:ext>
            </p:extLst>
          </p:nvPr>
        </p:nvGraphicFramePr>
        <p:xfrm>
          <a:off x="539551" y="2132856"/>
          <a:ext cx="8064896" cy="3114409"/>
        </p:xfrm>
        <a:graphic>
          <a:graphicData uri="http://schemas.openxmlformats.org/drawingml/2006/table">
            <a:tbl>
              <a:tblPr firstRow="1" firstCol="1" bandRow="1"/>
              <a:tblGrid>
                <a:gridCol w="2036906">
                  <a:extLst>
                    <a:ext uri="{9D8B030D-6E8A-4147-A177-3AD203B41FA5}">
                      <a16:colId xmlns:a16="http://schemas.microsoft.com/office/drawing/2014/main" val="2720039946"/>
                    </a:ext>
                  </a:extLst>
                </a:gridCol>
                <a:gridCol w="1103438">
                  <a:extLst>
                    <a:ext uri="{9D8B030D-6E8A-4147-A177-3AD203B41FA5}">
                      <a16:colId xmlns:a16="http://schemas.microsoft.com/office/drawing/2014/main" val="3202579181"/>
                    </a:ext>
                  </a:extLst>
                </a:gridCol>
                <a:gridCol w="1319269">
                  <a:extLst>
                    <a:ext uri="{9D8B030D-6E8A-4147-A177-3AD203B41FA5}">
                      <a16:colId xmlns:a16="http://schemas.microsoft.com/office/drawing/2014/main" val="3173230848"/>
                    </a:ext>
                  </a:extLst>
                </a:gridCol>
                <a:gridCol w="1696075">
                  <a:extLst>
                    <a:ext uri="{9D8B030D-6E8A-4147-A177-3AD203B41FA5}">
                      <a16:colId xmlns:a16="http://schemas.microsoft.com/office/drawing/2014/main" val="1495433521"/>
                    </a:ext>
                  </a:extLst>
                </a:gridCol>
                <a:gridCol w="1045113">
                  <a:extLst>
                    <a:ext uri="{9D8B030D-6E8A-4147-A177-3AD203B41FA5}">
                      <a16:colId xmlns:a16="http://schemas.microsoft.com/office/drawing/2014/main" val="1680229180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322383212"/>
                    </a:ext>
                  </a:extLst>
                </a:gridCol>
              </a:tblGrid>
              <a:tr h="91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Route to diagnosis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 </a:t>
                      </a:r>
                      <a:endParaRPr lang="en-GB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 ACA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Upper / Mid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 ACA Lower 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 SI,SII)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Stomach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 SIII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760946"/>
                  </a:ext>
                </a:extLst>
              </a:tr>
              <a:tr h="30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 referral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641008"/>
                  </a:ext>
                </a:extLst>
              </a:tr>
              <a:tr h="30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Urgent / 2 </a:t>
                      </a:r>
                      <a:r>
                        <a:rPr lang="en-GB" sz="16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GB" sz="16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wait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559403"/>
                  </a:ext>
                </a:extLst>
              </a:tr>
              <a:tr h="30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Routine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5%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6%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6%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6%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132952"/>
                  </a:ext>
                </a:extLst>
              </a:tr>
              <a:tr h="30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Emergency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adm.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04666"/>
                  </a:ext>
                </a:extLst>
              </a:tr>
              <a:tr h="372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consultant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819794"/>
                  </a:ext>
                </a:extLst>
              </a:tr>
              <a:tr h="293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cases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3,996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1,521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9,524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6,376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21,417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20312"/>
                  </a:ext>
                </a:extLst>
              </a:tr>
              <a:tr h="30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Missing values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01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9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 to diagnosis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17" y="1527906"/>
            <a:ext cx="233423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6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659" y="1646804"/>
            <a:ext cx="6050230" cy="774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were diagnosed following an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emergency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admission (Apr 2016 - Mar 2018)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" y="2708920"/>
            <a:ext cx="5731510" cy="3734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603333" y="350100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Adjusted rates by region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(Apr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2016 - Mar 2018)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70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6848"/>
              </p:ext>
            </p:extLst>
          </p:nvPr>
        </p:nvGraphicFramePr>
        <p:xfrm>
          <a:off x="629561" y="1916832"/>
          <a:ext cx="7884875" cy="16613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recommendations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patients have staging investigations in line with national guidance – notably, all patients being considered for radical treatment have a PET-CT scan, with EUS and staging laparoscopy being used as appropriate.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 25-26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Staging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9170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46556" y="892154"/>
            <a:ext cx="872289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/>
              <a:t>% patients </a:t>
            </a:r>
            <a:r>
              <a:rPr lang="en-GB" sz="2400" b="1" dirty="0"/>
              <a:t>reported as having CT </a:t>
            </a:r>
            <a:r>
              <a:rPr lang="en-GB" sz="2400" b="1" dirty="0" smtClean="0"/>
              <a:t>scans (2016-18)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105" y="5532075"/>
            <a:ext cx="872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KEY: Purple diamonds show CT scan figures based on organisations with </a:t>
            </a:r>
            <a:r>
              <a:rPr lang="en-GB" b="1" dirty="0" smtClean="0">
                <a:latin typeface="Calibri" panose="020F0502020204030204" pitchFamily="34" charset="0"/>
              </a:rPr>
              <a:t>data on investigations for 80% of patients</a:t>
            </a:r>
            <a:r>
              <a:rPr lang="en-GB" dirty="0" smtClean="0">
                <a:latin typeface="Calibri" panose="020F0502020204030204" pitchFamily="34" charset="0"/>
              </a:rPr>
              <a:t>; black </a:t>
            </a:r>
            <a:r>
              <a:rPr lang="en-GB" dirty="0">
                <a:latin typeface="Calibri" panose="020F0502020204030204" pitchFamily="34" charset="0"/>
              </a:rPr>
              <a:t>squares show CT scan figures based on data from all organisations. Bars show </a:t>
            </a:r>
            <a:r>
              <a:rPr lang="en-GB" dirty="0" smtClean="0">
                <a:latin typeface="Calibri" panose="020F0502020204030204" pitchFamily="34" charset="0"/>
              </a:rPr>
              <a:t>number </a:t>
            </a:r>
            <a:r>
              <a:rPr lang="en-GB" dirty="0">
                <a:latin typeface="Calibri" panose="020F0502020204030204" pitchFamily="34" charset="0"/>
              </a:rPr>
              <a:t>of patients in each region used to </a:t>
            </a:r>
            <a:r>
              <a:rPr lang="en-GB" dirty="0" smtClean="0">
                <a:latin typeface="Calibri" panose="020F0502020204030204" pitchFamily="34" charset="0"/>
              </a:rPr>
              <a:t>derive the figures.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480322"/>
            <a:ext cx="6552728" cy="40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1300" y="992816"/>
            <a:ext cx="8722895" cy="148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Staging investigations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/>
              <a:t>Patients are recommended to have a CT scan to identify metastatic disease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NHS organisations varied in the completeness of staging investigations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992509" y="2799510"/>
            <a:ext cx="7010193" cy="9458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had CT scan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(Apr 2016 - Mar 2018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(patients with missing values counted as “not had scan”)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49" y="4068907"/>
            <a:ext cx="714871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6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372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/>
              <a:t>This slide set has been created to help NHS organisations:</a:t>
            </a: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Present the findings from the NOGCA 2019 Annual Report at local meetings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Review how their services and outcomes compare against other NHS trusts / local health boards and against national figures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>
                <a:solidFill>
                  <a:srgbClr val="FF0000"/>
                </a:solidFill>
              </a:rPr>
              <a:t>Figures from your NHS organisation can be found in the Data Tables for the 2019 Annual Report and added to the slides where indicated.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323528" y="895721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Staging investigations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5761" y="3284984"/>
            <a:ext cx="2818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PET-CT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had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curative treatment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(2016-2018).  Figures based on NHS organisations with good data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3054"/>
            <a:ext cx="5731510" cy="37344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10658" y="1599300"/>
            <a:ext cx="8265797" cy="965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PET-CT is recommended for all patients with oesophageal cancer being considered for curative treatment.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with OES cancer &amp; had curative treatment had PET-CT (Apr 2016 - Mar 2018)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243" y="357112"/>
            <a:ext cx="22782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6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6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164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/>
              <a:t>Planned curative treatment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Overall, 38% </a:t>
            </a:r>
            <a:r>
              <a:rPr lang="en-GB" dirty="0"/>
              <a:t>of patients with OG cancer diagnosed in </a:t>
            </a:r>
            <a:r>
              <a:rPr lang="en-GB" dirty="0" smtClean="0"/>
              <a:t>2016–18 </a:t>
            </a:r>
            <a:r>
              <a:rPr lang="en-GB" dirty="0"/>
              <a:t>had a curative treatment </a:t>
            </a:r>
            <a:r>
              <a:rPr lang="en-GB" dirty="0" smtClean="0"/>
              <a:t>plan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Clear pattern of curative intent across clinical stage. 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29068"/>
              </p:ext>
            </p:extLst>
          </p:nvPr>
        </p:nvGraphicFramePr>
        <p:xfrm>
          <a:off x="503546" y="3002417"/>
          <a:ext cx="8136905" cy="3456388"/>
        </p:xfrm>
        <a:graphic>
          <a:graphicData uri="http://schemas.openxmlformats.org/drawingml/2006/table">
            <a:tbl>
              <a:tblPr/>
              <a:tblGrid>
                <a:gridCol w="2409524">
                  <a:extLst>
                    <a:ext uri="{9D8B030D-6E8A-4147-A177-3AD203B41FA5}">
                      <a16:colId xmlns:a16="http://schemas.microsoft.com/office/drawing/2014/main" val="3931463784"/>
                    </a:ext>
                  </a:extLst>
                </a:gridCol>
                <a:gridCol w="883521">
                  <a:extLst>
                    <a:ext uri="{9D8B030D-6E8A-4147-A177-3AD203B41FA5}">
                      <a16:colId xmlns:a16="http://schemas.microsoft.com/office/drawing/2014/main" val="2780490831"/>
                    </a:ext>
                  </a:extLst>
                </a:gridCol>
                <a:gridCol w="1200774">
                  <a:extLst>
                    <a:ext uri="{9D8B030D-6E8A-4147-A177-3AD203B41FA5}">
                      <a16:colId xmlns:a16="http://schemas.microsoft.com/office/drawing/2014/main" val="2045634219"/>
                    </a:ext>
                  </a:extLst>
                </a:gridCol>
                <a:gridCol w="1502075">
                  <a:extLst>
                    <a:ext uri="{9D8B030D-6E8A-4147-A177-3AD203B41FA5}">
                      <a16:colId xmlns:a16="http://schemas.microsoft.com/office/drawing/2014/main" val="2872919920"/>
                    </a:ext>
                  </a:extLst>
                </a:gridCol>
                <a:gridCol w="1253347">
                  <a:extLst>
                    <a:ext uri="{9D8B030D-6E8A-4147-A177-3AD203B41FA5}">
                      <a16:colId xmlns:a16="http://schemas.microsoft.com/office/drawing/2014/main" val="4024740878"/>
                    </a:ext>
                  </a:extLst>
                </a:gridCol>
                <a:gridCol w="887664">
                  <a:extLst>
                    <a:ext uri="{9D8B030D-6E8A-4147-A177-3AD203B41FA5}">
                      <a16:colId xmlns:a16="http://schemas.microsoft.com/office/drawing/2014/main" val="3350478756"/>
                    </a:ext>
                  </a:extLst>
                </a:gridCol>
              </a:tblGrid>
              <a:tr h="976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 plan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 SCC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 ACA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Upper / Mid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 ACA Lower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 SI,SII)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Stomach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 SIII)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699304"/>
                  </a:ext>
                </a:extLst>
              </a:tr>
              <a:tr h="30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patients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3,996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1,521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9,524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6,376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21,417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411919"/>
                  </a:ext>
                </a:extLst>
              </a:tr>
              <a:tr h="30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Curative intent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39.2%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41.3%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33.8%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820833"/>
                  </a:ext>
                </a:extLst>
              </a:tr>
              <a:tr h="30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clinical stage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00127"/>
                  </a:ext>
                </a:extLst>
              </a:tr>
              <a:tr h="30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0/1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65.1%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61.4%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77.2%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67.4%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71.1%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000435"/>
                  </a:ext>
                </a:extLst>
              </a:tr>
              <a:tr h="30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2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60.8%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56.9%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63.8%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59.5%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61.3%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103"/>
                  </a:ext>
                </a:extLst>
              </a:tr>
              <a:tr h="30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41.7%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59.8%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52.8%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197775"/>
                  </a:ext>
                </a:extLst>
              </a:tr>
              <a:tr h="30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004416"/>
                  </a:ext>
                </a:extLst>
              </a:tr>
              <a:tr h="30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(missing data)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1394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1236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3575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087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/>
              <a:t>Planned curative treatment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5" y="2488709"/>
            <a:ext cx="655272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7544" y="1571611"/>
            <a:ext cx="5688632" cy="774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with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clinical stage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0-3 had curative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treatment plans (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Apr 2016 - Mar 2018)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887" y="1428606"/>
            <a:ext cx="248923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7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7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/>
              <a:t>Completeness of data on clinical stage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571892"/>
            <a:ext cx="5040560" cy="774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yy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patients had complete</a:t>
            </a: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clinical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stage data (Apr 2016 - Mar 2018)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84279"/>
            <a:ext cx="633670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345" y="1571892"/>
            <a:ext cx="297007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7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11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552" y="3140968"/>
          <a:ext cx="7884875" cy="16613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recommendations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waiting times through the </a:t>
                      </a:r>
                      <a:r>
                        <a:rPr kumimoji="0"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oesophago</a:t>
                      </a: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-gastric cancer care pathway and identify ways to improve the progression of patients from referral through to diagnosis and treatment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161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Time from referral to treatment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Among patients diagnosed with OG cancer in 2015-17, 13% were diagnosed following an emergency admission. There was substantial variation in emergency diagnoses by Cancer Alliance / Welsh region</a:t>
            </a:r>
          </a:p>
        </p:txBody>
      </p:sp>
    </p:spTree>
    <p:extLst>
      <p:ext uri="{BB962C8B-B14F-4D97-AF65-F5344CB8AC3E}">
        <p14:creationId xmlns:p14="http://schemas.microsoft.com/office/powerpoint/2010/main" val="42363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43134"/>
            <a:ext cx="7606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Time from referral to start of curative treatment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97" y="2519125"/>
            <a:ext cx="636140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70868" y="1636353"/>
            <a:ext cx="3736855" cy="774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median time was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 days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(Apr 2016 - Mar 2018)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1701273"/>
            <a:ext cx="357435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8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8118" y="897512"/>
            <a:ext cx="6807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Time from referral to start of </a:t>
            </a:r>
            <a:r>
              <a:rPr lang="en-GB" sz="2800" dirty="0" smtClean="0"/>
              <a:t>non-curative </a:t>
            </a:r>
          </a:p>
          <a:p>
            <a:pPr algn="ctr"/>
            <a:r>
              <a:rPr lang="en-GB" sz="2800" dirty="0" smtClean="0"/>
              <a:t>oncological treatment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3" y="2796002"/>
            <a:ext cx="5731510" cy="3734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35143" y="1879425"/>
            <a:ext cx="3736855" cy="774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median time was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 days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(Apr 2016 - Mar 2018)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1926259"/>
            <a:ext cx="357435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8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28054"/>
              </p:ext>
            </p:extLst>
          </p:nvPr>
        </p:nvGraphicFramePr>
        <p:xfrm>
          <a:off x="608415" y="3501008"/>
          <a:ext cx="7756648" cy="1455160"/>
        </p:xfrm>
        <a:graphic>
          <a:graphicData uri="http://schemas.openxmlformats.org/drawingml/2006/table">
            <a:tbl>
              <a:tblPr firstRow="1" firstCol="1" bandRow="1"/>
              <a:tblGrid>
                <a:gridCol w="2163385">
                  <a:extLst>
                    <a:ext uri="{9D8B030D-6E8A-4147-A177-3AD203B41FA5}">
                      <a16:colId xmlns:a16="http://schemas.microsoft.com/office/drawing/2014/main" val="16153822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29569254"/>
                    </a:ext>
                  </a:extLst>
                </a:gridCol>
                <a:gridCol w="1705331">
                  <a:extLst>
                    <a:ext uri="{9D8B030D-6E8A-4147-A177-3AD203B41FA5}">
                      <a16:colId xmlns:a16="http://schemas.microsoft.com/office/drawing/2014/main" val="3950487698"/>
                    </a:ext>
                  </a:extLst>
                </a:gridCol>
                <a:gridCol w="1799700">
                  <a:extLst>
                    <a:ext uri="{9D8B030D-6E8A-4147-A177-3AD203B41FA5}">
                      <a16:colId xmlns:a16="http://schemas.microsoft.com/office/drawing/2014/main" val="3274399839"/>
                    </a:ext>
                  </a:extLst>
                </a:gridCol>
              </a:tblGrid>
              <a:tr h="411474"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Oesophagectomy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Gastrectomy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40975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30-day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mortality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(95% CI)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2.1% (1.7 to 2.6)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1.5% (1.0 to 1.9)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1.9% (1.6 to 2.3)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09299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90-day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mortality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(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 CI)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3.8% (3.2 to 4.4)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2.5% (1.9 to 3.2)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3.4% (3.0 to 3.8)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9185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388175" y="1052736"/>
            <a:ext cx="7856233" cy="2244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Curative surgery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Among patients diagnosed between April 2015 and March 2018 (3-year period) who had curative surgery, there were: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4,417 </a:t>
            </a:r>
            <a:r>
              <a:rPr lang="en-GB" sz="2000" dirty="0" err="1" smtClean="0"/>
              <a:t>oesophagectomies</a:t>
            </a:r>
            <a:endParaRPr lang="en-GB" sz="2000" dirty="0" smtClean="0"/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2,334 </a:t>
            </a:r>
            <a:r>
              <a:rPr lang="en-GB" sz="2000" dirty="0" err="1" smtClean="0"/>
              <a:t>gastrectomies</a:t>
            </a:r>
            <a:r>
              <a:rPr lang="en-GB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48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80964"/>
            <a:ext cx="8722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Postoperative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</a:t>
            </a:r>
            <a:r>
              <a:rPr lang="en-GB" dirty="0"/>
              <a:t>NHS o</a:t>
            </a:r>
            <a:r>
              <a:rPr lang="en-GB" dirty="0" smtClean="0"/>
              <a:t>rganisations achieved similar 30-day and </a:t>
            </a:r>
            <a:r>
              <a:rPr lang="en-GB" dirty="0"/>
              <a:t>90-day mortality after curative </a:t>
            </a:r>
            <a:r>
              <a:rPr lang="en-GB" dirty="0" smtClean="0"/>
              <a:t>surgery </a:t>
            </a:r>
            <a:r>
              <a:rPr lang="en-GB" dirty="0"/>
              <a:t>for </a:t>
            </a:r>
            <a:r>
              <a:rPr lang="en-GB" dirty="0" smtClean="0"/>
              <a:t>patients </a:t>
            </a:r>
            <a:r>
              <a:rPr lang="en-GB" dirty="0"/>
              <a:t>diagnosed between </a:t>
            </a:r>
            <a:r>
              <a:rPr lang="en-GB" dirty="0" smtClean="0"/>
              <a:t>April </a:t>
            </a:r>
            <a:r>
              <a:rPr lang="en-GB" dirty="0"/>
              <a:t>2015 and March 2018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9021" y="2251389"/>
            <a:ext cx="4896544" cy="658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 30 day risk-adjusted mortality rate: </a:t>
            </a:r>
            <a:r>
              <a:rPr lang="en-GB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xx%</a:t>
            </a:r>
          </a:p>
          <a:p>
            <a:pPr algn="ctr"/>
            <a:r>
              <a:rPr lang="en-GB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 90 day risk-adjusted mortality rate: </a:t>
            </a:r>
            <a:r>
              <a:rPr lang="en-GB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xx%</a:t>
            </a:r>
            <a:endParaRPr lang="en-GB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35451"/>
            <a:ext cx="5029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67544" y="4264086"/>
            <a:ext cx="2890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Adjusted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90-day mortality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curative surgery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diagnosed between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and March 2018 </a:t>
            </a:r>
            <a:endParaRPr lang="en-GB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678" y="2165050"/>
            <a:ext cx="306530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9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38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38172"/>
              </p:ext>
            </p:extLst>
          </p:nvPr>
        </p:nvGraphicFramePr>
        <p:xfrm>
          <a:off x="467544" y="2276872"/>
          <a:ext cx="7884875" cy="16613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recommendations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 towards standardising the methods of preparing surgical specimens following resection, particularly in relation to circumferential margins.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Outcomes after curative surgery</a:t>
            </a:r>
          </a:p>
        </p:txBody>
      </p:sp>
    </p:spTree>
    <p:extLst>
      <p:ext uri="{BB962C8B-B14F-4D97-AF65-F5344CB8AC3E}">
        <p14:creationId xmlns:p14="http://schemas.microsoft.com/office/powerpoint/2010/main" val="42724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3" y="1197981"/>
            <a:ext cx="5441568" cy="419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2019 Annual Report covers</a:t>
            </a: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Patients diagnosed with </a:t>
            </a:r>
            <a:r>
              <a:rPr lang="en-GB" sz="2400" dirty="0" err="1" smtClean="0"/>
              <a:t>oesophago</a:t>
            </a:r>
            <a:r>
              <a:rPr lang="en-GB" sz="2400" dirty="0" smtClean="0"/>
              <a:t>-gastric (OG) cancer in England and Wales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Patients diagnosed with oesophageal high grade dysplasia (HGD) in England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13" t="10175" r="28738" b="9257"/>
          <a:stretch/>
        </p:blipFill>
        <p:spPr>
          <a:xfrm>
            <a:off x="5796136" y="2132856"/>
            <a:ext cx="2991719" cy="410445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34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1" y="980728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Pathology outcomes after surgery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23217"/>
              </p:ext>
            </p:extLst>
          </p:nvPr>
        </p:nvGraphicFramePr>
        <p:xfrm>
          <a:off x="539552" y="1916832"/>
          <a:ext cx="7848872" cy="33095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739712097"/>
                    </a:ext>
                  </a:extLst>
                </a:gridCol>
                <a:gridCol w="1586945">
                  <a:extLst>
                    <a:ext uri="{9D8B030D-6E8A-4147-A177-3AD203B41FA5}">
                      <a16:colId xmlns:a16="http://schemas.microsoft.com/office/drawing/2014/main" val="2189026684"/>
                    </a:ext>
                  </a:extLst>
                </a:gridCol>
                <a:gridCol w="1509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68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endParaRPr lang="en-GB" sz="16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organisation</a:t>
                      </a:r>
                      <a:endParaRPr lang="en-GB" sz="16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131655"/>
                  </a:ext>
                </a:extLst>
              </a:tr>
              <a:tr h="595255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</a:t>
                      </a:r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or</a:t>
                      </a:r>
                      <a:r>
                        <a:rPr lang="en-GB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</a:t>
                      </a:r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 nodes examined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36914"/>
                  </a:ext>
                </a:extLst>
              </a:tr>
              <a:tr h="73022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positive longitudinal </a:t>
                      </a:r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margins - </a:t>
                      </a:r>
                      <a:r>
                        <a:rPr lang="en-GB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oesophagectomy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(adjusted)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391490"/>
                  </a:ext>
                </a:extLst>
              </a:tr>
              <a:tr h="730220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positive </a:t>
                      </a:r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circumferential margins - </a:t>
                      </a:r>
                      <a:r>
                        <a:rPr lang="en-GB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oesophagectomy</a:t>
                      </a:r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(adjusted)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33357"/>
                  </a:ext>
                </a:extLst>
              </a:tr>
              <a:tr h="730220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positive longitudinal </a:t>
                      </a:r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margins - 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gastrectomy </a:t>
                      </a:r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(adjusted)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93155"/>
                  </a:ext>
                </a:extLst>
              </a:tr>
            </a:tbl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581538"/>
            <a:ext cx="66967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9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94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10445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36912"/>
            <a:ext cx="4248473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1560" y="932196"/>
            <a:ext cx="8208912" cy="112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rate of positive longitudinal </a:t>
            </a:r>
            <a:r>
              <a:rPr lang="en-GB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margins </a:t>
            </a:r>
            <a:r>
              <a:rPr lang="en-GB" dirty="0" smtClean="0"/>
              <a:t>All </a:t>
            </a:r>
            <a:r>
              <a:rPr lang="en-GB" dirty="0"/>
              <a:t>NHS organisations achieved similar </a:t>
            </a:r>
            <a:r>
              <a:rPr lang="en-GB" dirty="0" smtClean="0"/>
              <a:t>rates of longitudinal margins after </a:t>
            </a:r>
            <a:r>
              <a:rPr lang="en-GB" dirty="0"/>
              <a:t>curative surgery for patients diagnosed between April 2015 and March 2018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8144" y="2269696"/>
            <a:ext cx="1441420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gastrectomy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269696"/>
            <a:ext cx="1941557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oesophagectomy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5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31970"/>
              </p:ext>
            </p:extLst>
          </p:nvPr>
        </p:nvGraphicFramePr>
        <p:xfrm>
          <a:off x="539553" y="1844824"/>
          <a:ext cx="7776862" cy="4392490"/>
        </p:xfrm>
        <a:graphic>
          <a:graphicData uri="http://schemas.openxmlformats.org/drawingml/2006/table">
            <a:tbl>
              <a:tblPr firstRow="1" firstCol="1" bandRow="1"/>
              <a:tblGrid>
                <a:gridCol w="2282034">
                  <a:extLst>
                    <a:ext uri="{9D8B030D-6E8A-4147-A177-3AD203B41FA5}">
                      <a16:colId xmlns:a16="http://schemas.microsoft.com/office/drawing/2014/main" val="3510180332"/>
                    </a:ext>
                  </a:extLst>
                </a:gridCol>
                <a:gridCol w="1148579">
                  <a:extLst>
                    <a:ext uri="{9D8B030D-6E8A-4147-A177-3AD203B41FA5}">
                      <a16:colId xmlns:a16="http://schemas.microsoft.com/office/drawing/2014/main" val="2739924225"/>
                    </a:ext>
                  </a:extLst>
                </a:gridCol>
                <a:gridCol w="1344212">
                  <a:extLst>
                    <a:ext uri="{9D8B030D-6E8A-4147-A177-3AD203B41FA5}">
                      <a16:colId xmlns:a16="http://schemas.microsoft.com/office/drawing/2014/main" val="3089951733"/>
                    </a:ext>
                  </a:extLst>
                </a:gridCol>
                <a:gridCol w="1621100">
                  <a:extLst>
                    <a:ext uri="{9D8B030D-6E8A-4147-A177-3AD203B41FA5}">
                      <a16:colId xmlns:a16="http://schemas.microsoft.com/office/drawing/2014/main" val="3392018363"/>
                    </a:ext>
                  </a:extLst>
                </a:gridCol>
                <a:gridCol w="1380937">
                  <a:extLst>
                    <a:ext uri="{9D8B030D-6E8A-4147-A177-3AD203B41FA5}">
                      <a16:colId xmlns:a16="http://schemas.microsoft.com/office/drawing/2014/main" val="3655623411"/>
                    </a:ext>
                  </a:extLst>
                </a:gridCol>
              </a:tblGrid>
              <a:tr h="830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  <a:r>
                        <a:rPr lang="en-GB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treatments among patients 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 SCC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 ACA Upper/Mid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 ACA </a:t>
                      </a:r>
                      <a:endParaRPr lang="en-GB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Lower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 SI,SII)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Stomach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 SIII)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872759"/>
                  </a:ext>
                </a:extLst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Chemotherapy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623529"/>
                  </a:ext>
                </a:extLst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Radiotherapy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817516"/>
                  </a:ext>
                </a:extLst>
              </a:tr>
              <a:tr h="424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Chemo-radiotherapy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159319"/>
                  </a:ext>
                </a:extLst>
              </a:tr>
              <a:tr h="3137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Outcome of chemotherapy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36289"/>
                  </a:ext>
                </a:extLst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Completed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53.2%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60.5%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55.5%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53.5%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389767"/>
                  </a:ext>
                </a:extLst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Patient died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7.8%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7.9%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7.6%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9.5%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025935"/>
                  </a:ext>
                </a:extLst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Progressive disease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16.5%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16.4%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14.8%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13.5%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141464"/>
                  </a:ext>
                </a:extLst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Acute toxicity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6.2%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8.9%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9.5%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0739"/>
                  </a:ext>
                </a:extLst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Other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144541"/>
                  </a:ext>
                </a:extLst>
              </a:tr>
              <a:tr h="3137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Outcome of radiotherapy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096284"/>
                  </a:ext>
                </a:extLst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Completed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95.4%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92.6%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97.2%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96.5%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680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Patients receiving non-curative therapies</a:t>
            </a:r>
          </a:p>
        </p:txBody>
      </p:sp>
    </p:spTree>
    <p:extLst>
      <p:ext uri="{BB962C8B-B14F-4D97-AF65-F5344CB8AC3E}">
        <p14:creationId xmlns:p14="http://schemas.microsoft.com/office/powerpoint/2010/main" val="4156067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37669"/>
              </p:ext>
            </p:extLst>
          </p:nvPr>
        </p:nvGraphicFramePr>
        <p:xfrm>
          <a:off x="629561" y="1987224"/>
          <a:ext cx="7884875" cy="16613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recommendations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Explore the reasons why patients receiving palliative chemotherapy were unable to complete the regimen, and where appropriate develop plans to address the issues identified.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Patients receiving non-curative therapies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40552"/>
              </p:ext>
            </p:extLst>
          </p:nvPr>
        </p:nvGraphicFramePr>
        <p:xfrm>
          <a:off x="629561" y="4130431"/>
          <a:ext cx="7756648" cy="1344791"/>
        </p:xfrm>
        <a:graphic>
          <a:graphicData uri="http://schemas.openxmlformats.org/drawingml/2006/table">
            <a:tbl>
              <a:tblPr firstRow="1" firstCol="1" bandRow="1"/>
              <a:tblGrid>
                <a:gridCol w="2163385">
                  <a:extLst>
                    <a:ext uri="{9D8B030D-6E8A-4147-A177-3AD203B41FA5}">
                      <a16:colId xmlns:a16="http://schemas.microsoft.com/office/drawing/2014/main" val="161538227"/>
                    </a:ext>
                  </a:extLst>
                </a:gridCol>
                <a:gridCol w="1563030">
                  <a:extLst>
                    <a:ext uri="{9D8B030D-6E8A-4147-A177-3AD203B41FA5}">
                      <a16:colId xmlns:a16="http://schemas.microsoft.com/office/drawing/2014/main" val="52956925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950487698"/>
                    </a:ext>
                  </a:extLst>
                </a:gridCol>
                <a:gridCol w="2158025">
                  <a:extLst>
                    <a:ext uri="{9D8B030D-6E8A-4147-A177-3AD203B41FA5}">
                      <a16:colId xmlns:a16="http://schemas.microsoft.com/office/drawing/2014/main" val="3274399839"/>
                    </a:ext>
                  </a:extLst>
                </a:gridCol>
              </a:tblGrid>
              <a:tr h="411474"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treated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GB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with outcome data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Patients</a:t>
                      </a:r>
                      <a:r>
                        <a:rPr lang="en-GB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completing therapy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40975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Chemotherapy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09299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Radiotherapy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91852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5787849"/>
            <a:ext cx="66967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are </a:t>
            </a:r>
            <a:r>
              <a:rPr lang="en-GB" altLang="en-US" sz="1600" dirty="0">
                <a:latin typeface="Arial" panose="020B0604020202020204" pitchFamily="34" charset="0"/>
              </a:rPr>
              <a:t>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10 </a:t>
            </a:r>
            <a:r>
              <a:rPr lang="en-GB" altLang="en-US" sz="1600" dirty="0">
                <a:latin typeface="Arial" panose="020B0604020202020204" pitchFamily="34" charset="0"/>
              </a:rPr>
              <a:t>of </a:t>
            </a:r>
            <a:r>
              <a:rPr lang="en-GB" altLang="en-US" sz="1600" dirty="0" smtClean="0">
                <a:latin typeface="Arial" panose="020B0604020202020204" pitchFamily="34" charset="0"/>
              </a:rPr>
              <a:t>the Data Tables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For further details</a:t>
            </a:r>
            <a:r>
              <a:rPr lang="en-GB" sz="2400" dirty="0" smtClean="0"/>
              <a:t>:</a:t>
            </a:r>
            <a:r>
              <a:rPr lang="en-GB" sz="3200" dirty="0" smtClean="0"/>
              <a:t> </a:t>
            </a:r>
            <a:r>
              <a:rPr lang="en-GB" sz="3200" dirty="0" smtClean="0">
                <a:hlinkClick r:id="rId3"/>
              </a:rPr>
              <a:t>www.nogca.org.uk</a:t>
            </a:r>
            <a:r>
              <a:rPr lang="en-GB" sz="32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79" y="2229962"/>
            <a:ext cx="6732240" cy="36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739063"/>
              </p:ext>
            </p:extLst>
          </p:nvPr>
        </p:nvGraphicFramePr>
        <p:xfrm>
          <a:off x="457200" y="2060848"/>
          <a:ext cx="8075240" cy="22913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79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ages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9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cases submitted to the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regularly and ensure data collection practices are robust by focusing on 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case ascertainment in regions where it is currently low, and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completeness of data items, particularly those related to cancer stage.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19, 28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0048"/>
            <a:ext cx="8229600" cy="99933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  <a:effectLst/>
              </a:rPr>
              <a:t>Audit </a:t>
            </a:r>
            <a:r>
              <a:rPr lang="en-GB" sz="4400" dirty="0" smtClean="0">
                <a:solidFill>
                  <a:schemeClr val="tx1"/>
                </a:solidFill>
                <a:effectLst/>
              </a:rPr>
              <a:t>participation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8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81124"/>
              </p:ext>
            </p:extLst>
          </p:nvPr>
        </p:nvGraphicFramePr>
        <p:xfrm>
          <a:off x="1259631" y="1655730"/>
          <a:ext cx="6912770" cy="50222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 of  40+ </a:t>
                      </a: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in region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per million population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diagnosis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2014-16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2016-2018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Yorkshire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1,212,331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9.1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Humber, Coast &amp; Vale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738,834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Cheshire &amp; Mersey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1,293,334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Yorks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Bstlw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Derb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Hwk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970,385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Midlands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2,899,602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Midlands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2,140,600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England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3,336,805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London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748,380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Kent &amp; Medway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946,556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Surrey &amp; Sussex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1,632,582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9.2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Thames Valley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1,162,553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990,472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Soms, Wilt, Avon &amp; Glou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1,474,173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Wessex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1,386,472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East &amp; Cumbria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1,649,549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Lancs &amp; S Cumbria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890,521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Manchester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1,311,644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Cent / NE London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1,350,660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6.7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 / SW London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1,557,074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179512" y="980728"/>
            <a:ext cx="8722895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>
                <a:latin typeface="Calibri" panose="020F0502020204030204" pitchFamily="34" charset="0"/>
              </a:rPr>
              <a:t>High grade dysplasia submissions to Audit, by Cancer Alliance </a:t>
            </a:r>
          </a:p>
        </p:txBody>
      </p:sp>
    </p:spTree>
    <p:extLst>
      <p:ext uri="{BB962C8B-B14F-4D97-AF65-F5344CB8AC3E}">
        <p14:creationId xmlns:p14="http://schemas.microsoft.com/office/powerpoint/2010/main" val="91123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1" y="985838"/>
            <a:ext cx="8722895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Local OG cancer data submissions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/>
              <a:t>Review the </a:t>
            </a:r>
            <a:r>
              <a:rPr lang="en-GB" dirty="0" smtClean="0"/>
              <a:t>number of OG cancer records submitted by your NHS trust / local health board and </a:t>
            </a:r>
            <a:r>
              <a:rPr lang="en-GB" dirty="0"/>
              <a:t>compare these results with national </a:t>
            </a:r>
            <a:r>
              <a:rPr lang="en-GB" dirty="0" smtClean="0"/>
              <a:t>figures. 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C54B924-62DD-4828-8F23-4E995DEE2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126659"/>
              </p:ext>
            </p:extLst>
          </p:nvPr>
        </p:nvGraphicFramePr>
        <p:xfrm>
          <a:off x="431538" y="2708920"/>
          <a:ext cx="8280918" cy="1653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166">
                  <a:extLst>
                    <a:ext uri="{9D8B030D-6E8A-4147-A177-3AD203B41FA5}">
                      <a16:colId xmlns:a16="http://schemas.microsoft.com/office/drawing/2014/main" val="427630493"/>
                    </a:ext>
                  </a:extLst>
                </a:gridCol>
                <a:gridCol w="189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4" marR="91414" marT="45701" marB="45701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England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4" marR="91414" marT="45701" marB="45701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Wales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4" marR="91414" marT="45701" marB="45701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Your organisation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4" marR="91414" marT="45701" marB="45701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9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Patient records submitted</a:t>
                      </a:r>
                      <a:endParaRPr lang="en-GB" sz="1800" dirty="0"/>
                    </a:p>
                  </a:txBody>
                  <a:tcPr marL="91414" marR="91414" marT="45701" marB="457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20,080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4" marR="91414" marT="45701" marB="457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17">
                <a:tc>
                  <a:txBody>
                    <a:bodyPr/>
                    <a:lstStyle/>
                    <a:p>
                      <a:r>
                        <a:rPr lang="en-GB" sz="1800" dirty="0"/>
                        <a:t>% case</a:t>
                      </a:r>
                      <a:r>
                        <a:rPr lang="en-GB" sz="1800" baseline="0" dirty="0"/>
                        <a:t> ascertainment</a:t>
                      </a:r>
                      <a:endParaRPr lang="en-GB" sz="1800" dirty="0"/>
                    </a:p>
                  </a:txBody>
                  <a:tcPr marL="91414" marR="91414" marT="45701" marB="457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82.5%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80.5%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4" marR="91414" marT="45701" marB="457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112" y="4653136"/>
            <a:ext cx="601576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 smtClean="0">
                <a:latin typeface="Arial" panose="020B0604020202020204" pitchFamily="34" charset="0"/>
              </a:rPr>
              <a:t>Results for your Alliance are in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 </a:t>
            </a:r>
            <a:r>
              <a:rPr lang="en-GB" altLang="en-US" sz="1600" dirty="0" smtClean="0">
                <a:latin typeface="Arial" panose="020B0604020202020204" pitchFamily="34" charset="0"/>
              </a:rPr>
              <a:t>of the Data Tables</a:t>
            </a:r>
          </a:p>
        </p:txBody>
      </p:sp>
    </p:spTree>
    <p:extLst>
      <p:ext uri="{BB962C8B-B14F-4D97-AF65-F5344CB8AC3E}">
        <p14:creationId xmlns:p14="http://schemas.microsoft.com/office/powerpoint/2010/main" val="113352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1223628" y="908720"/>
            <a:ext cx="669674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smtClean="0"/>
              <a:t>High grade dysplasia (HGD)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19293"/>
              </p:ext>
            </p:extLst>
          </p:nvPr>
        </p:nvGraphicFramePr>
        <p:xfrm>
          <a:off x="1115616" y="1988840"/>
          <a:ext cx="6705753" cy="3900324"/>
        </p:xfrm>
        <a:graphic>
          <a:graphicData uri="http://schemas.openxmlformats.org/drawingml/2006/table">
            <a:tbl>
              <a:tblPr/>
              <a:tblGrid>
                <a:gridCol w="2902489">
                  <a:extLst>
                    <a:ext uri="{9D8B030D-6E8A-4147-A177-3AD203B41FA5}">
                      <a16:colId xmlns:a16="http://schemas.microsoft.com/office/drawing/2014/main" val="449724589"/>
                    </a:ext>
                  </a:extLst>
                </a:gridCol>
                <a:gridCol w="1901632">
                  <a:extLst>
                    <a:ext uri="{9D8B030D-6E8A-4147-A177-3AD203B41FA5}">
                      <a16:colId xmlns:a16="http://schemas.microsoft.com/office/drawing/2014/main" val="975452709"/>
                    </a:ext>
                  </a:extLst>
                </a:gridCol>
                <a:gridCol w="1901632">
                  <a:extLst>
                    <a:ext uri="{9D8B030D-6E8A-4147-A177-3AD203B41FA5}">
                      <a16:colId xmlns:a16="http://schemas.microsoft.com/office/drawing/2014/main" val="3857941589"/>
                    </a:ext>
                  </a:extLst>
                </a:gridCol>
              </a:tblGrid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characteristics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of diagnosis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149854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patients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135000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 </a:t>
                      </a:r>
                      <a:r>
                        <a:rPr kumimoji="0"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age, years </a:t>
                      </a: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(IQR)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(64-79)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(64-78)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74544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52526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of referral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0564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Symptomatic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7187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Surveillance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50.8%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469599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Comorbidities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988698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554952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Cardiovascular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571486"/>
                  </a:ext>
                </a:extLst>
              </a:tr>
              <a:tr h="325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COPD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90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57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1" y="898357"/>
            <a:ext cx="5174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Diagnosis of high grade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dysplasia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18577"/>
              </p:ext>
            </p:extLst>
          </p:nvPr>
        </p:nvGraphicFramePr>
        <p:xfrm>
          <a:off x="541209" y="3369031"/>
          <a:ext cx="7888192" cy="2477219"/>
        </p:xfrm>
        <a:graphic>
          <a:graphicData uri="http://schemas.openxmlformats.org/drawingml/2006/table">
            <a:tbl>
              <a:tblPr/>
              <a:tblGrid>
                <a:gridCol w="4536505">
                  <a:extLst>
                    <a:ext uri="{9D8B030D-6E8A-4147-A177-3AD203B41FA5}">
                      <a16:colId xmlns:a16="http://schemas.microsoft.com/office/drawing/2014/main" val="21514946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42674502"/>
                    </a:ext>
                  </a:extLst>
                </a:gridCol>
                <a:gridCol w="1479479">
                  <a:extLst>
                    <a:ext uri="{9D8B030D-6E8A-4147-A177-3AD203B41FA5}">
                      <a16:colId xmlns:a16="http://schemas.microsoft.com/office/drawing/2014/main" val="344788025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  <a:r>
                        <a:rPr lang="en-GB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iagnosed in 2014-18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Indicators (based on BSG guideline)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Alliance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776145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patients whose diagnosis was confirmed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pathologist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365464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patients discussed at the multidisciplinary team (MDT)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13197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0073"/>
              </p:ext>
            </p:extLst>
          </p:nvPr>
        </p:nvGraphicFramePr>
        <p:xfrm>
          <a:off x="542868" y="1764809"/>
          <a:ext cx="7884875" cy="12321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recommendation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6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that older patients with suspected high grade dysplasia have their diagnosis confirmed by a second pathologist.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 13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115" y="6049051"/>
            <a:ext cx="601576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 smtClean="0">
                <a:latin typeface="Arial" panose="020B0604020202020204" pitchFamily="34" charset="0"/>
              </a:rPr>
              <a:t>Results for your Alliance are in </a:t>
            </a:r>
            <a:r>
              <a:rPr lang="en-GB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Sheet 3 </a:t>
            </a:r>
            <a:r>
              <a:rPr lang="en-GB" altLang="en-US" sz="1600" dirty="0" smtClean="0">
                <a:latin typeface="Arial" panose="020B0604020202020204" pitchFamily="34" charset="0"/>
              </a:rPr>
              <a:t>of the Data Tables</a:t>
            </a:r>
          </a:p>
        </p:txBody>
      </p:sp>
    </p:spTree>
    <p:extLst>
      <p:ext uri="{BB962C8B-B14F-4D97-AF65-F5344CB8AC3E}">
        <p14:creationId xmlns:p14="http://schemas.microsoft.com/office/powerpoint/2010/main" val="8620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79751"/>
            <a:ext cx="872289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>
                <a:latin typeface="Calibri" panose="020F0502020204030204" pitchFamily="34" charset="0"/>
              </a:rPr>
              <a:t>Pattern of treatment intent for HGD patients</a:t>
            </a:r>
            <a:r>
              <a:rPr lang="en-GB" sz="2400" b="1" dirty="0">
                <a:latin typeface="Calibri" panose="020F0502020204030204" pitchFamily="34" charset="0"/>
              </a:rPr>
              <a:t>, by Cancer Alliance of diagnosis (Apr </a:t>
            </a:r>
            <a:r>
              <a:rPr lang="en-GB" sz="2400" b="1" dirty="0" smtClean="0">
                <a:latin typeface="Calibri" panose="020F0502020204030204" pitchFamily="34" charset="0"/>
              </a:rPr>
              <a:t>2014 - </a:t>
            </a:r>
            <a:r>
              <a:rPr lang="en-GB" sz="2400" b="1" dirty="0">
                <a:latin typeface="Calibri" panose="020F0502020204030204" pitchFamily="34" charset="0"/>
              </a:rPr>
              <a:t>Mar 2018)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14821"/>
            <a:ext cx="7344816" cy="430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802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14797</TotalTime>
  <Words>2051</Words>
  <Application>Microsoft Office PowerPoint</Application>
  <PresentationFormat>On-screen Show (4:3)</PresentationFormat>
  <Paragraphs>506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Audit participation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Steroid Withdrawal Following Renal Transplantation Increases the Risk of Acute Rejection</dc:title>
  <dc:creator>Simon Knight</dc:creator>
  <cp:lastModifiedBy>David Cromwell</cp:lastModifiedBy>
  <cp:revision>800</cp:revision>
  <cp:lastPrinted>2019-12-09T16:03:34Z</cp:lastPrinted>
  <dcterms:created xsi:type="dcterms:W3CDTF">2008-07-14T13:58:44Z</dcterms:created>
  <dcterms:modified xsi:type="dcterms:W3CDTF">2019-12-12T11:15:26Z</dcterms:modified>
</cp:coreProperties>
</file>