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6"/>
  </p:notesMasterIdLst>
  <p:handoutMasterIdLst>
    <p:handoutMasterId r:id="rId37"/>
  </p:handoutMasterIdLst>
  <p:sldIdLst>
    <p:sldId id="692" r:id="rId2"/>
    <p:sldId id="693" r:id="rId3"/>
    <p:sldId id="694" r:id="rId4"/>
    <p:sldId id="720" r:id="rId5"/>
    <p:sldId id="719" r:id="rId6"/>
    <p:sldId id="701" r:id="rId7"/>
    <p:sldId id="744" r:id="rId8"/>
    <p:sldId id="718" r:id="rId9"/>
    <p:sldId id="697" r:id="rId10"/>
    <p:sldId id="722" r:id="rId11"/>
    <p:sldId id="721" r:id="rId12"/>
    <p:sldId id="745" r:id="rId13"/>
    <p:sldId id="725" r:id="rId14"/>
    <p:sldId id="733" r:id="rId15"/>
    <p:sldId id="702" r:id="rId16"/>
    <p:sldId id="743" r:id="rId17"/>
    <p:sldId id="726" r:id="rId18"/>
    <p:sldId id="705" r:id="rId19"/>
    <p:sldId id="739" r:id="rId20"/>
    <p:sldId id="707" r:id="rId21"/>
    <p:sldId id="737" r:id="rId22"/>
    <p:sldId id="732" r:id="rId23"/>
    <p:sldId id="734" r:id="rId24"/>
    <p:sldId id="736" r:id="rId25"/>
    <p:sldId id="740" r:id="rId26"/>
    <p:sldId id="712" r:id="rId27"/>
    <p:sldId id="730" r:id="rId28"/>
    <p:sldId id="747" r:id="rId29"/>
    <p:sldId id="713" r:id="rId30"/>
    <p:sldId id="742" r:id="rId31"/>
    <p:sldId id="746" r:id="rId32"/>
    <p:sldId id="714" r:id="rId33"/>
    <p:sldId id="731" r:id="rId34"/>
    <p:sldId id="716" r:id="rId35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ABB1"/>
    <a:srgbClr val="C4AD67"/>
    <a:srgbClr val="7F4265"/>
    <a:srgbClr val="378C6C"/>
    <a:srgbClr val="088AC4"/>
    <a:srgbClr val="EB641B"/>
    <a:srgbClr val="F7D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2" autoAdjust="0"/>
    <p:restoredTop sz="90630" autoAdjust="0"/>
  </p:normalViewPr>
  <p:slideViewPr>
    <p:cSldViewPr>
      <p:cViewPr varScale="1">
        <p:scale>
          <a:sx n="66" d="100"/>
          <a:sy n="66" d="100"/>
        </p:scale>
        <p:origin x="81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2C0C5275-4FBD-4B7D-99BF-6012C34BF956}" type="datetimeFigureOut">
              <a:rPr lang="en-GB"/>
              <a:pPr>
                <a:defRPr/>
              </a:pPr>
              <a:t>08/12/2020</a:t>
            </a:fld>
            <a:endParaRPr lang="en-GB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A25A0CF6-61EC-4E1C-ABC8-772064F61D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84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0553A6A1-186D-4E03-9C34-6374318C69FF}" type="datetimeFigureOut">
              <a:rPr lang="en-GB"/>
              <a:pPr>
                <a:defRPr/>
              </a:pPr>
              <a:t>08/12/2020</a:t>
            </a:fld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6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8D4AF039-5DED-455C-B313-649C90AA83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57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00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71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005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3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42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45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451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02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85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55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51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80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47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4AF039-5DED-455C-B313-649C90AA832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8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2950"/>
            <a:ext cx="6619875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AF039-5DED-455C-B313-649C90AA8328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2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D863E80-9E02-4580-BFDF-4DDAA2A72A04}" type="datetimeFigureOut">
              <a:rPr lang="en-US"/>
              <a:pPr>
                <a:defRPr/>
              </a:pPr>
              <a:t>12/8/2020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F42156E-30AF-438A-8019-B7EFC54C0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5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8F2B-1E87-4B92-82B8-7418598E483A}" type="datetimeFigureOut">
              <a:rPr lang="en-US"/>
              <a:pPr>
                <a:defRPr/>
              </a:pPr>
              <a:t>12/8/2020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C03A-9EBA-4F22-9F4B-87D5694FE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8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2C85F-CB85-473C-8153-FA4B085A773A}" type="datetimeFigureOut">
              <a:rPr lang="en-US"/>
              <a:pPr>
                <a:defRPr/>
              </a:pPr>
              <a:t>12/8/2020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6C16-485D-4CEE-9CAD-797AC63451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3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4D1D-8532-4D43-AA88-A95CCC7FA94F}" type="datetimeFigureOut">
              <a:rPr lang="en-US"/>
              <a:pPr>
                <a:defRPr/>
              </a:pPr>
              <a:t>12/8/2020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CB3F-ADAE-43E6-B379-9B330A009D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1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DCF8-B3F3-4BF9-A8AB-786A3299C798}" type="datetimeFigureOut">
              <a:rPr lang="en-US"/>
              <a:pPr>
                <a:defRPr/>
              </a:pPr>
              <a:t>12/8/2020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4661C-C3D6-463A-AAA8-55819EB82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12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CCEB-8E91-4FFE-B5A0-B02367150295}" type="datetimeFigureOut">
              <a:rPr lang="en-US"/>
              <a:pPr>
                <a:defRPr/>
              </a:pPr>
              <a:t>12/8/2020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E318-9B30-4950-A6A0-827E26BC06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2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81138"/>
            <a:ext cx="5384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138"/>
            <a:ext cx="5384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674A0-39D8-4DAF-A898-2465FD65412A}" type="datetimeFigureOut">
              <a:rPr lang="en-US"/>
              <a:pPr>
                <a:defRPr/>
              </a:pPr>
              <a:t>12/8/2020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0EEB0-8EF1-4D70-B875-9C117CCFF4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1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1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0E1B-A7F8-4E6E-99EF-BD67A6DBF9F8}" type="datetimeFigureOut">
              <a:rPr lang="en-US"/>
              <a:pPr>
                <a:defRPr/>
              </a:pPr>
              <a:t>12/8/2020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4704-2D35-4A75-AB3B-E378D1C1FE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0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0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4042330-743E-45ED-90B7-08089885B297}" type="datetimeFigureOut">
              <a:rPr lang="en-US"/>
              <a:pPr>
                <a:defRPr/>
              </a:pPr>
              <a:t>12/8/2020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F81ADD8-36A1-49A3-8FAD-76A4FD46A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gca.org.uk/reports/2020-annual-repor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ogca.org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1C90C6F-E496-47D2-A158-5C1C9DA23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1"/>
          <a:stretch/>
        </p:blipFill>
        <p:spPr>
          <a:xfrm>
            <a:off x="0" y="1"/>
            <a:ext cx="12192000" cy="4941167"/>
          </a:xfrm>
          <a:prstGeom prst="rect">
            <a:avLst/>
          </a:prstGeom>
        </p:spPr>
      </p:pic>
      <p:pic>
        <p:nvPicPr>
          <p:cNvPr id="4" name="Picture 6" descr="BSG logo">
            <a:extLst>
              <a:ext uri="{FF2B5EF4-FFF2-40B4-BE49-F238E27FC236}">
                <a16:creationId xmlns:a16="http://schemas.microsoft.com/office/drawing/2014/main" id="{873F125F-74B6-47EC-AC66-A3E586833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94" y="6036594"/>
            <a:ext cx="476678" cy="53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CR Logo artwork (CMYK)">
            <a:extLst>
              <a:ext uri="{FF2B5EF4-FFF2-40B4-BE49-F238E27FC236}">
                <a16:creationId xmlns:a16="http://schemas.microsoft.com/office/drawing/2014/main" id="{D503CB0F-0259-4872-8CA0-E5844428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05" y="5993731"/>
            <a:ext cx="1055686" cy="57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UGISlogo">
            <a:extLst>
              <a:ext uri="{FF2B5EF4-FFF2-40B4-BE49-F238E27FC236}">
                <a16:creationId xmlns:a16="http://schemas.microsoft.com/office/drawing/2014/main" id="{9C18C642-50D0-424F-AF91-6EAC860C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51" y="6036594"/>
            <a:ext cx="1379934" cy="35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intranet.rcseng.ac.uk/information/working-guidelines/brand-guidelines/images/Royal%20College%20of%20Surgeons%20CMYK%20Colour%20Logo%20Large.jpg">
            <a:extLst>
              <a:ext uri="{FF2B5EF4-FFF2-40B4-BE49-F238E27FC236}">
                <a16:creationId xmlns:a16="http://schemas.microsoft.com/office/drawing/2014/main" id="{0BD0811D-DB60-4AF5-BE89-C5A696F6E40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58" y="5999381"/>
            <a:ext cx="13501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A33701D-8390-4F2B-A8C5-DA4B517C3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461" y="5993731"/>
            <a:ext cx="740929" cy="5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7D29F7-51C5-4866-9401-E1A13DBCE4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184" y="5953764"/>
            <a:ext cx="1379934" cy="7299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4558A2-1105-4D30-910B-901F665AD399}"/>
              </a:ext>
            </a:extLst>
          </p:cNvPr>
          <p:cNvSpPr txBox="1"/>
          <p:nvPr/>
        </p:nvSpPr>
        <p:spPr>
          <a:xfrm>
            <a:off x="1524000" y="206228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</a:rPr>
              <a:t>National Oesophago-Gastric Cancer Audit</a:t>
            </a:r>
          </a:p>
          <a:p>
            <a:pPr algn="ctr"/>
            <a:endParaRPr lang="de-DE" sz="3200" b="1" dirty="0">
              <a:solidFill>
                <a:schemeClr val="bg1"/>
              </a:solidFill>
            </a:endParaRPr>
          </a:p>
          <a:p>
            <a:pPr algn="ctr"/>
            <a:r>
              <a:rPr lang="de-DE" sz="3200" b="1" dirty="0">
                <a:solidFill>
                  <a:schemeClr val="bg1"/>
                </a:solidFill>
              </a:rPr>
              <a:t>2020 Annual Report: Slide set</a:t>
            </a:r>
          </a:p>
        </p:txBody>
      </p:sp>
    </p:spTree>
    <p:extLst>
      <p:ext uri="{BB962C8B-B14F-4D97-AF65-F5344CB8AC3E}">
        <p14:creationId xmlns:p14="http://schemas.microsoft.com/office/powerpoint/2010/main" val="31145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570" y="6002334"/>
            <a:ext cx="601576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Alliance are in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Sheet 3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26024"/>
              </p:ext>
            </p:extLst>
          </p:nvPr>
        </p:nvGraphicFramePr>
        <p:xfrm>
          <a:off x="1167235" y="1243627"/>
          <a:ext cx="9937104" cy="17178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Examine high rates of non-treatment among patients with HGD in a local audit to ensure offers of endoscopic treatment are consistent with British Society of Gastroenterology recommendations.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41350"/>
              </p:ext>
            </p:extLst>
          </p:nvPr>
        </p:nvGraphicFramePr>
        <p:xfrm>
          <a:off x="1167235" y="3289370"/>
          <a:ext cx="9937104" cy="2416259"/>
        </p:xfrm>
        <a:graphic>
          <a:graphicData uri="http://schemas.openxmlformats.org/drawingml/2006/table">
            <a:tbl>
              <a:tblPr/>
              <a:tblGrid>
                <a:gridCol w="5714835">
                  <a:extLst>
                    <a:ext uri="{9D8B030D-6E8A-4147-A177-3AD203B41FA5}">
                      <a16:colId xmlns:a16="http://schemas.microsoft.com/office/drawing/2014/main" val="215149461"/>
                    </a:ext>
                  </a:extLst>
                </a:gridCol>
                <a:gridCol w="2358504">
                  <a:extLst>
                    <a:ext uri="{9D8B030D-6E8A-4147-A177-3AD203B41FA5}">
                      <a16:colId xmlns:a16="http://schemas.microsoft.com/office/drawing/2014/main" val="2642674502"/>
                    </a:ext>
                  </a:extLst>
                </a:gridCol>
                <a:gridCol w="1863765">
                  <a:extLst>
                    <a:ext uri="{9D8B030D-6E8A-4147-A177-3AD203B41FA5}">
                      <a16:colId xmlns:a16="http://schemas.microsoft.com/office/drawing/2014/main" val="3447880257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GB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iagnosed in 2015-19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47">
                <a:tc v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76145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patients who had active treatment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365464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patients who had endoscopic treatment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13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6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362863"/>
              </p:ext>
            </p:extLst>
          </p:nvPr>
        </p:nvGraphicFramePr>
        <p:xfrm>
          <a:off x="983432" y="2204864"/>
          <a:ext cx="9937104" cy="17178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protocols on the referral of patients to local specialist centres for endoscopic treatment will produce annual volumes at these centres that meet recommended caseloads.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9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9403" y="314096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/>
              <a:t>Oesophago</a:t>
            </a:r>
            <a:r>
              <a:rPr lang="en-GB" sz="4000" b="1" dirty="0" smtClean="0"/>
              <a:t>-gastric cancer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1524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79376" y="1399819"/>
            <a:ext cx="11305256" cy="1713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Routes </a:t>
            </a:r>
            <a:r>
              <a:rPr lang="en-GB" sz="3200" b="1" dirty="0"/>
              <a:t>to diagnosis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Among patients diagnosed with OG cancer in 2017-19, 13% were diagnosed following an emergency admission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There was substantial variation in rates of emergency diagnosis by Cancer Alliance / Welsh region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134008"/>
              </p:ext>
            </p:extLst>
          </p:nvPr>
        </p:nvGraphicFramePr>
        <p:xfrm>
          <a:off x="1163452" y="3861048"/>
          <a:ext cx="9937104" cy="21028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patients who were diagnosed after emergency admission to identify opportunities for improving earlier detection.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6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623392" y="1275580"/>
            <a:ext cx="872289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Routes </a:t>
            </a:r>
            <a:r>
              <a:rPr lang="en-GB" sz="3200" b="1" dirty="0"/>
              <a:t>to diagnosis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94472"/>
              </p:ext>
            </p:extLst>
          </p:nvPr>
        </p:nvGraphicFramePr>
        <p:xfrm>
          <a:off x="623392" y="2132856"/>
          <a:ext cx="11089231" cy="30311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00749">
                  <a:extLst>
                    <a:ext uri="{9D8B030D-6E8A-4147-A177-3AD203B41FA5}">
                      <a16:colId xmlns:a16="http://schemas.microsoft.com/office/drawing/2014/main" val="3323745009"/>
                    </a:ext>
                  </a:extLst>
                </a:gridCol>
                <a:gridCol w="1517226">
                  <a:extLst>
                    <a:ext uri="{9D8B030D-6E8A-4147-A177-3AD203B41FA5}">
                      <a16:colId xmlns:a16="http://schemas.microsoft.com/office/drawing/2014/main" val="2412618087"/>
                    </a:ext>
                  </a:extLst>
                </a:gridCol>
                <a:gridCol w="1813994">
                  <a:extLst>
                    <a:ext uri="{9D8B030D-6E8A-4147-A177-3AD203B41FA5}">
                      <a16:colId xmlns:a16="http://schemas.microsoft.com/office/drawing/2014/main" val="2256501797"/>
                    </a:ext>
                  </a:extLst>
                </a:gridCol>
                <a:gridCol w="2332102">
                  <a:extLst>
                    <a:ext uri="{9D8B030D-6E8A-4147-A177-3AD203B41FA5}">
                      <a16:colId xmlns:a16="http://schemas.microsoft.com/office/drawing/2014/main" val="225337995"/>
                    </a:ext>
                  </a:extLst>
                </a:gridCol>
                <a:gridCol w="1576580">
                  <a:extLst>
                    <a:ext uri="{9D8B030D-6E8A-4147-A177-3AD203B41FA5}">
                      <a16:colId xmlns:a16="http://schemas.microsoft.com/office/drawing/2014/main" val="1633559625"/>
                    </a:ext>
                  </a:extLst>
                </a:gridCol>
                <a:gridCol w="1048580">
                  <a:extLst>
                    <a:ext uri="{9D8B030D-6E8A-4147-A177-3AD203B41FA5}">
                      <a16:colId xmlns:a16="http://schemas.microsoft.com/office/drawing/2014/main" val="1659446844"/>
                    </a:ext>
                  </a:extLst>
                </a:gridCol>
              </a:tblGrid>
              <a:tr h="724987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Route to diagnosis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SCC</a:t>
                      </a:r>
                    </a:p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ACA Upper/Mid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</a:t>
                      </a: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ACA Lower </a:t>
                      </a:r>
                    </a:p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 SI,SII)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Stomach</a:t>
                      </a:r>
                    </a:p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 SIII)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288393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GP referral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85021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GB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Urgent </a:t>
                      </a: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2 week wait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10776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GB" sz="18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Routine</a:t>
                      </a:r>
                      <a:endParaRPr kumimoji="0" lang="en-GB" sz="1800" b="0" i="1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204531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Emergency admission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090272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11360997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cases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3,796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1,527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9,233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5,972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20,528</a:t>
                      </a:r>
                    </a:p>
                  </a:txBody>
                  <a:tcPr marL="68580" marR="6858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2801326"/>
                  </a:ext>
                </a:extLst>
              </a:tr>
              <a:tr h="329453"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en-GB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Missing </a:t>
                      </a: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values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372</a:t>
                      </a: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5125952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5774" y="5402018"/>
            <a:ext cx="112328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oesophageal, SCC – squamous cell carcinoma, ACA – adenocarcinoma, SI, SII, SIII -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Siewert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classification of the gastro-oesophageal junction (GOJ). 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399" y="3693731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6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6399" y="1968012"/>
            <a:ext cx="3888432" cy="13883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were diagnosed following an 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emergency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admission (Apr 2017 - Mar 2019)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2104" y="4797152"/>
            <a:ext cx="5048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Adjusted rates of diagnosis after emergency admission with 95% confidence intervals, by region.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 line shows national average (13%).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872289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Routes </a:t>
            </a:r>
            <a:r>
              <a:rPr lang="en-GB" sz="3200" b="1" dirty="0"/>
              <a:t>to diagnosis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968012"/>
            <a:ext cx="5976664" cy="44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1438279" cy="211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Staging investigations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It is recommended that all patients with OG cancer have a CT scan to identify metastatic disease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There was substantial variation between NHS organisations in the completeness of information about staging investigations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23392" y="4077072"/>
            <a:ext cx="7366710" cy="7740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had a CT scan (Apr 2017 - Mar 2019)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941" y="4171730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6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</p:spTree>
    <p:extLst>
      <p:ext uri="{BB962C8B-B14F-4D97-AF65-F5344CB8AC3E}">
        <p14:creationId xmlns:p14="http://schemas.microsoft.com/office/powerpoint/2010/main" val="7933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Staging investigations</a:t>
            </a:r>
            <a:endParaRPr lang="en-GB" sz="3200" b="1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261350"/>
              </p:ext>
            </p:extLst>
          </p:nvPr>
        </p:nvGraphicFramePr>
        <p:xfrm>
          <a:off x="911424" y="2204864"/>
          <a:ext cx="9937104" cy="273380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Ensure all patients with oesophageal cancer being considered for curative treatment have a PET-CT scan. Hospitals with low reported use of PET-CT scans should investigate to determine the causes. Use of PET-CT scans for gastric cancer patients should be reviewed in line with recent evidence.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06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375147" y="1222774"/>
            <a:ext cx="11521279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/>
              <a:t>Use of PET-CT scans among patients </a:t>
            </a:r>
            <a:r>
              <a:rPr lang="en-GB" b="1" dirty="0"/>
              <a:t>with oesophageal cancer who had curative </a:t>
            </a:r>
            <a:r>
              <a:rPr lang="en-GB" b="1" dirty="0" smtClean="0"/>
              <a:t>treatment, </a:t>
            </a:r>
            <a:r>
              <a:rPr lang="en-GB" b="1" dirty="0"/>
              <a:t>by Cancer Alliance / Welsh region 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248128" y="5718881"/>
            <a:ext cx="4648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NOTE: </a:t>
            </a:r>
            <a:r>
              <a:rPr lang="en-GB" sz="1600" dirty="0">
                <a:latin typeface="Calibri" panose="020F0502020204030204" pitchFamily="34" charset="0"/>
              </a:rPr>
              <a:t>Figures on the use of PET-CT scans were only calculated for NHS organisations that had data on investigations for at least 80% of patients.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48128" y="2189122"/>
            <a:ext cx="4648298" cy="2173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PET-CT is recommended for all patients with oesophageal cancer being considered for curative treatment. </a:t>
            </a:r>
            <a:endParaRPr lang="en-GB" alt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with oesophageal cancer who had curative treatment had a record of PET-CT (Apr 2017 - Mar 2019)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127" y="4533032"/>
            <a:ext cx="464829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6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47" y="2032868"/>
            <a:ext cx="616359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663" y="5085184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7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09150" y="1984946"/>
            <a:ext cx="4032448" cy="194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of </a:t>
            </a:r>
            <a:r>
              <a:rPr lang="en-GB" altLang="en-US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yy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patients had complete clinical stage data </a:t>
            </a: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(Apr 2017 - Mar 2019)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Completeness of data on clinical stage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774151"/>
            <a:ext cx="6768752" cy="45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623392" y="1412776"/>
            <a:ext cx="10945216" cy="433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/>
              <a:t>This slide set has been created to help NHS organisations:</a:t>
            </a:r>
            <a:endParaRPr lang="en-GB" sz="28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Present the findings from the NOGCA 2020 Annual Report at local meetings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Review how their services and outcomes compare against other NHS trusts / local health boards and against national figures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</a:rPr>
              <a:t>Figures from your NHS organisation can be found in the online Data Tables for the 2020 Annual Report and added to the slides where indicated.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 smtClean="0"/>
              <a:t>Annual </a:t>
            </a:r>
            <a:r>
              <a:rPr lang="en-GB" sz="2400" dirty="0"/>
              <a:t>Report and Data </a:t>
            </a:r>
            <a:r>
              <a:rPr lang="en-GB" sz="2400" dirty="0" smtClean="0"/>
              <a:t>Tables: </a:t>
            </a:r>
            <a:r>
              <a:rPr lang="en-GB" sz="2400" dirty="0" smtClean="0">
                <a:solidFill>
                  <a:srgbClr val="FF0000"/>
                </a:solidFill>
                <a:hlinkClick r:id="rId3"/>
              </a:rPr>
              <a:t>www.nogca.org.uk/reports/2020-annual-report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11151" y="1147379"/>
            <a:ext cx="11449272" cy="1417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Treatment plans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Overall, 39% of patients with OG cancer diagnosed in 2017-19 had a plan for curative treatment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There was substantial variation </a:t>
            </a:r>
            <a:r>
              <a:rPr lang="en-GB" dirty="0" smtClean="0"/>
              <a:t>by clinical stage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72735"/>
              </p:ext>
            </p:extLst>
          </p:nvPr>
        </p:nvGraphicFramePr>
        <p:xfrm>
          <a:off x="911422" y="2900049"/>
          <a:ext cx="10369154" cy="30007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68979">
                  <a:extLst>
                    <a:ext uri="{9D8B030D-6E8A-4147-A177-3AD203B41FA5}">
                      <a16:colId xmlns:a16="http://schemas.microsoft.com/office/drawing/2014/main" val="451163214"/>
                    </a:ext>
                  </a:extLst>
                </a:gridCol>
                <a:gridCol w="1680035">
                  <a:extLst>
                    <a:ext uri="{9D8B030D-6E8A-4147-A177-3AD203B41FA5}">
                      <a16:colId xmlns:a16="http://schemas.microsoft.com/office/drawing/2014/main" val="321960185"/>
                    </a:ext>
                  </a:extLst>
                </a:gridCol>
                <a:gridCol w="1533945">
                  <a:extLst>
                    <a:ext uri="{9D8B030D-6E8A-4147-A177-3AD203B41FA5}">
                      <a16:colId xmlns:a16="http://schemas.microsoft.com/office/drawing/2014/main" val="476888925"/>
                    </a:ext>
                  </a:extLst>
                </a:gridCol>
                <a:gridCol w="1972215">
                  <a:extLst>
                    <a:ext uri="{9D8B030D-6E8A-4147-A177-3AD203B41FA5}">
                      <a16:colId xmlns:a16="http://schemas.microsoft.com/office/drawing/2014/main" val="35991085"/>
                    </a:ext>
                  </a:extLst>
                </a:gridCol>
                <a:gridCol w="1680035">
                  <a:extLst>
                    <a:ext uri="{9D8B030D-6E8A-4147-A177-3AD203B41FA5}">
                      <a16:colId xmlns:a16="http://schemas.microsoft.com/office/drawing/2014/main" val="2522409770"/>
                    </a:ext>
                  </a:extLst>
                </a:gridCol>
                <a:gridCol w="1533945">
                  <a:extLst>
                    <a:ext uri="{9D8B030D-6E8A-4147-A177-3AD203B41FA5}">
                      <a16:colId xmlns:a16="http://schemas.microsoft.com/office/drawing/2014/main" val="3723193578"/>
                    </a:ext>
                  </a:extLst>
                </a:gridCol>
              </a:tblGrid>
              <a:tr h="652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plan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SCC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ACA Upper/Mid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SI,SII)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Stomach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SIII)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03264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patients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3,796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1,527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9,233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5,972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20,528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0358435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Curative intent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40.4%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41.8%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33.9%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38.5%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607547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clinical stage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521413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0/1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72.9%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69.0%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64.6%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72.3%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785537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 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62.8%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56.4%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479599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44.9%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61.6%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55.4%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932933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3430495"/>
                  </a:ext>
                </a:extLst>
              </a:tr>
              <a:tr h="251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(missing data)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1,362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3,565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377194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11422" y="6020865"/>
            <a:ext cx="103691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kumimoji="0" lang="en-GB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Oes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oesophageal, SCC – squamous cell carcinoma, ACA – adenocarcinoma, SI, SII, SIII - </a:t>
            </a:r>
            <a:r>
              <a:rPr kumimoji="0" lang="en-GB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Siewert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classification of the gastro-oesophageal junction (GOJ) [</a:t>
            </a:r>
            <a:r>
              <a:rPr kumimoji="0" lang="en-GB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Siewert</a:t>
            </a:r>
            <a:r>
              <a:rPr kumimoji="0" lang="en-GB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al 1996]. See glossary for details. 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8208" y="2740568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7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945" y="2420888"/>
            <a:ext cx="736671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%</a:t>
            </a: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of patients with clinical stage 0-3 disease had a plan for curative treatment (Apr 2017 - Mar 2019)</a:t>
            </a:r>
          </a:p>
          <a:p>
            <a:pPr algn="ctr"/>
            <a:endParaRPr lang="en-GB" altLang="en-US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The national average was </a:t>
            </a: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60%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Treatment plans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920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11151" y="1147379"/>
            <a:ext cx="11449272" cy="350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Waiting times along the care pathway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Among patients diagnosed with OG cancer in 2017-19, the typical waiting time from referral to treatment was over two months for those receiving curative treatments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Overall</a:t>
            </a:r>
            <a:r>
              <a:rPr lang="en-GB" dirty="0"/>
              <a:t>, </a:t>
            </a:r>
            <a:r>
              <a:rPr lang="en-GB" dirty="0" smtClean="0"/>
              <a:t>60% </a:t>
            </a:r>
            <a:r>
              <a:rPr lang="en-GB" dirty="0"/>
              <a:t>of patients waited more than 62 days from referral to primary curative treatment, while </a:t>
            </a:r>
            <a:r>
              <a:rPr lang="en-GB" dirty="0" smtClean="0"/>
              <a:t>19% </a:t>
            </a:r>
            <a:r>
              <a:rPr lang="en-GB" dirty="0"/>
              <a:t>of patients waited more than 104 </a:t>
            </a:r>
            <a:r>
              <a:rPr lang="en-GB" dirty="0" smtClean="0"/>
              <a:t>days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/>
              <a:t>Among patients having non-curative oncological treatment, </a:t>
            </a:r>
            <a:r>
              <a:rPr lang="en-GB" dirty="0" smtClean="0"/>
              <a:t>42% </a:t>
            </a:r>
            <a:r>
              <a:rPr lang="en-GB" dirty="0"/>
              <a:t>waited longer than 62 days from referral to the start of treatment and </a:t>
            </a:r>
            <a:r>
              <a:rPr lang="en-GB" dirty="0" smtClean="0"/>
              <a:t>12% </a:t>
            </a:r>
            <a:r>
              <a:rPr lang="en-GB" dirty="0"/>
              <a:t>waited longer than 104 </a:t>
            </a:r>
            <a:r>
              <a:rPr lang="en-GB" dirty="0" smtClean="0"/>
              <a:t>days</a:t>
            </a: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535238"/>
              </p:ext>
            </p:extLst>
          </p:nvPr>
        </p:nvGraphicFramePr>
        <p:xfrm>
          <a:off x="1167235" y="4437112"/>
          <a:ext cx="9937104" cy="17178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waiting times through the </a:t>
                      </a:r>
                      <a:r>
                        <a:rPr kumimoji="0"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oesophago</a:t>
                      </a: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-gastric cancer care pathway and identify ways to reduce the proportion of patients waiting longer than 62 days from referral to treatment.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3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586" y="4365104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8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96200" y="1968012"/>
            <a:ext cx="3797609" cy="18930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median time from referral to start of curative treatment was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 days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(Apr 2017 - Mar 2019)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9452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Time from referral to start of curative treatment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989413"/>
            <a:ext cx="6840760" cy="44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179" y="3599979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8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392" y="3068960"/>
            <a:ext cx="7366710" cy="16468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Locally, median time from referral to start of non-curative oncological treatment was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 days </a:t>
            </a:r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(Apr 2017 - Mar 2019)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289458"/>
            <a:ext cx="1094521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Time from referral to start of non-curative oncological treatment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9358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1438279" cy="251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Curative surgery</a:t>
            </a: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Among patients diagnosed over three years (April 2016 - March 2019) who had curative surgery, there were: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4,112 </a:t>
            </a:r>
            <a:r>
              <a:rPr lang="en-GB" dirty="0" err="1" smtClean="0"/>
              <a:t>oesophagectomies</a:t>
            </a:r>
            <a:endParaRPr lang="en-GB" dirty="0" smtClean="0"/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2,163 </a:t>
            </a:r>
            <a:r>
              <a:rPr lang="en-GB" dirty="0" err="1" smtClean="0"/>
              <a:t>gastrectomies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97831"/>
              </p:ext>
            </p:extLst>
          </p:nvPr>
        </p:nvGraphicFramePr>
        <p:xfrm>
          <a:off x="983432" y="4005064"/>
          <a:ext cx="9505057" cy="18722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27960">
                  <a:extLst>
                    <a:ext uri="{9D8B030D-6E8A-4147-A177-3AD203B41FA5}">
                      <a16:colId xmlns:a16="http://schemas.microsoft.com/office/drawing/2014/main" val="1249613689"/>
                    </a:ext>
                  </a:extLst>
                </a:gridCol>
                <a:gridCol w="2268467">
                  <a:extLst>
                    <a:ext uri="{9D8B030D-6E8A-4147-A177-3AD203B41FA5}">
                      <a16:colId xmlns:a16="http://schemas.microsoft.com/office/drawing/2014/main" val="2575912078"/>
                    </a:ext>
                  </a:extLst>
                </a:gridCol>
                <a:gridCol w="2203263">
                  <a:extLst>
                    <a:ext uri="{9D8B030D-6E8A-4147-A177-3AD203B41FA5}">
                      <a16:colId xmlns:a16="http://schemas.microsoft.com/office/drawing/2014/main" val="608861364"/>
                    </a:ext>
                  </a:extLst>
                </a:gridCol>
                <a:gridCol w="2205367">
                  <a:extLst>
                    <a:ext uri="{9D8B030D-6E8A-4147-A177-3AD203B41FA5}">
                      <a16:colId xmlns:a16="http://schemas.microsoft.com/office/drawing/2014/main" val="3553883185"/>
                    </a:ext>
                  </a:extLst>
                </a:gridCol>
              </a:tblGrid>
              <a:tr h="467627">
                <a:tc>
                  <a:txBody>
                    <a:bodyPr/>
                    <a:lstStyle/>
                    <a:p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Oesophagectomy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Gastrectomy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10959"/>
                  </a:ext>
                </a:extLst>
              </a:tr>
              <a:tr h="70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30-day mortality (95%CI)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2.0% (1.6 to 2.4)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1.2% (0.7 to 1.7)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1.7% (1.4 to 2.1)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extLst>
                  <a:ext uri="{0D108BD9-81ED-4DB2-BD59-A6C34878D82A}">
                    <a16:rowId xmlns:a16="http://schemas.microsoft.com/office/drawing/2014/main" val="720064367"/>
                  </a:ext>
                </a:extLst>
              </a:tr>
              <a:tr h="70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90-day mortality (95% CI)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3.7% (3.1 to 4.3)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2.5% (1.8 to 3.1)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3.3% (2.8 to 3.7)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2475" marR="102475" marT="0" marB="0" anchor="ctr"/>
                </a:tc>
                <a:extLst>
                  <a:ext uri="{0D108BD9-81ED-4DB2-BD59-A6C34878D82A}">
                    <a16:rowId xmlns:a16="http://schemas.microsoft.com/office/drawing/2014/main" val="41867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947" y="4797152"/>
            <a:ext cx="373342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9</a:t>
            </a:r>
            <a:r>
              <a:rPr lang="en-GB" altLang="en-US" sz="16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1384" y="2694754"/>
            <a:ext cx="5112568" cy="13711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 30-day risk-adjusted mortality rate: </a:t>
            </a:r>
            <a:r>
              <a:rPr lang="en-GB" alt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xx%</a:t>
            </a:r>
          </a:p>
          <a:p>
            <a:pPr algn="ctr"/>
            <a:endParaRPr lang="en-GB" altLang="en-US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GB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Local 90-day risk-adjusted mortality rate: </a:t>
            </a:r>
            <a:r>
              <a:rPr lang="en-GB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xx%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Postoperative mortality</a:t>
            </a:r>
            <a:endParaRPr lang="en-GB" sz="3200" b="1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910959"/>
            <a:ext cx="5616624" cy="40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11151" y="1147379"/>
            <a:ext cx="11449272" cy="336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Enhanced recovery after surgery (ERAS)</a:t>
            </a: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use of ERAS protocols was clustered within NHS trusts, with 29 out of 35 English surgical centres adopting this approach </a:t>
            </a:r>
            <a:r>
              <a:rPr lang="en-GB" dirty="0" smtClean="0"/>
              <a:t>(2017-19)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expected mean length of stay following surgery was shorter for patients on an ERAS pathway, for both </a:t>
            </a:r>
            <a:r>
              <a:rPr lang="en-GB" dirty="0" err="1"/>
              <a:t>oesophagectomy</a:t>
            </a:r>
            <a:r>
              <a:rPr lang="en-GB" dirty="0"/>
              <a:t> and </a:t>
            </a:r>
            <a:r>
              <a:rPr lang="en-GB" dirty="0" smtClean="0"/>
              <a:t>gastrectomy</a:t>
            </a: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315151"/>
              </p:ext>
            </p:extLst>
          </p:nvPr>
        </p:nvGraphicFramePr>
        <p:xfrm>
          <a:off x="1167235" y="3933056"/>
          <a:ext cx="9937104" cy="21028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options for implementing enhanced recovery after surgery (ERAS) protocols as standard care.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4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Pathology outcomes after surgery</a:t>
            </a:r>
            <a:endParaRPr lang="en-GB" sz="3200" b="1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025392"/>
              </p:ext>
            </p:extLst>
          </p:nvPr>
        </p:nvGraphicFramePr>
        <p:xfrm>
          <a:off x="911424" y="2204864"/>
          <a:ext cx="9937104" cy="210286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Continue work towards standardising the methods of preparing surgical specimens following resection, particularly in relation to circumferential margins.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2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4144"/>
              </p:ext>
            </p:extLst>
          </p:nvPr>
        </p:nvGraphicFramePr>
        <p:xfrm>
          <a:off x="1127448" y="2170914"/>
          <a:ext cx="9505056" cy="33440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55355">
                  <a:extLst>
                    <a:ext uri="{9D8B030D-6E8A-4147-A177-3AD203B41FA5}">
                      <a16:colId xmlns:a16="http://schemas.microsoft.com/office/drawing/2014/main" val="739712097"/>
                    </a:ext>
                  </a:extLst>
                </a:gridCol>
                <a:gridCol w="1921805">
                  <a:extLst>
                    <a:ext uri="{9D8B030D-6E8A-4147-A177-3AD203B41FA5}">
                      <a16:colId xmlns:a16="http://schemas.microsoft.com/office/drawing/2014/main" val="2189026684"/>
                    </a:ext>
                  </a:extLst>
                </a:gridCol>
                <a:gridCol w="182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68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 </a:t>
                      </a:r>
                      <a:r>
                        <a:rPr lang="en-GB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(2016-19)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endParaRPr lang="en-GB" sz="18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en-GB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organisation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131655"/>
                  </a:ext>
                </a:extLst>
              </a:tr>
              <a:tr h="595255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or</a:t>
                      </a:r>
                      <a:r>
                        <a:rPr lang="en-GB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more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 nodes examined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86.6%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GB" sz="1800" b="1" i="0" kern="1200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36914"/>
                  </a:ext>
                </a:extLst>
              </a:tr>
              <a:tr h="730220">
                <a:tc>
                  <a:txBody>
                    <a:bodyPr/>
                    <a:lstStyle/>
                    <a:p>
                      <a:pPr marL="85725" indent="0" algn="l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positive longitudinal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margins - </a:t>
                      </a:r>
                      <a:r>
                        <a:rPr lang="en-GB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oesophagectomy</a:t>
                      </a: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(adjusted)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391490"/>
                  </a:ext>
                </a:extLst>
              </a:tr>
              <a:tr h="730220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positive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circumferential margins - </a:t>
                      </a:r>
                      <a:r>
                        <a:rPr lang="en-GB" sz="18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oesophagectomy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(adjusted)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33357"/>
                  </a:ext>
                </a:extLst>
              </a:tr>
              <a:tr h="730220">
                <a:tc>
                  <a:txBody>
                    <a:bodyPr/>
                    <a:lstStyle/>
                    <a:p>
                      <a:pPr marL="857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Proportion of patients with positive longitudinal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margins - </a:t>
                      </a: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gastrectomy </a:t>
                      </a:r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(adjusted)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093155"/>
                  </a:ext>
                </a:extLst>
              </a:tr>
            </a:tbl>
          </a:graphicData>
        </a:graphic>
      </p:graphicFrame>
      <p:sp>
        <p:nvSpPr>
          <p:cNvPr id="6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6" y="5619369"/>
            <a:ext cx="367240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9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9452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Pathology outcomes after surgery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6412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767408" y="1876071"/>
            <a:ext cx="6912768" cy="340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/>
              <a:t>The 2020 Annual Report includes:</a:t>
            </a:r>
            <a:endParaRPr lang="en-GB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Patients diagnosed with </a:t>
            </a:r>
            <a:r>
              <a:rPr lang="en-GB" sz="2400" dirty="0" err="1"/>
              <a:t>oesophago</a:t>
            </a:r>
            <a:r>
              <a:rPr lang="en-GB" sz="2400" dirty="0"/>
              <a:t>-gastric (OG) cancer in England and Wales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Patients diagnosed with oesophageal high grade dysplasia (HGD) in England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612450"/>
            <a:ext cx="2911939" cy="2664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96200" y="2699314"/>
            <a:ext cx="149271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astrectomy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866" y="2683926"/>
            <a:ext cx="1992853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GB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esophagectomy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11151" y="1147379"/>
            <a:ext cx="11449272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Adjusted rates of positive longitudinal margins</a:t>
            </a:r>
            <a:endParaRPr lang="en-GB" dirty="0" smtClean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All NHS organisations achieved similar rates of positive longitudinal margins (risk-adjusted) after curative surgery, for patients diagnosed 2016-19</a:t>
            </a:r>
            <a:endParaRPr lang="en-GB" dirty="0"/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066530"/>
            <a:ext cx="4931259" cy="358942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066530"/>
            <a:ext cx="5040560" cy="366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79376" y="2433192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For patients diagnosed between 2016-19, the 1-year survival after curative surgery was: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82.7% among patients with oesophageal cancer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85.7% among patients with gastric cancer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Most surgical centres </a:t>
            </a:r>
            <a:r>
              <a:rPr lang="en-GB" dirty="0"/>
              <a:t>had an adjusted 1-year survival rate that fell within the expected </a:t>
            </a:r>
            <a:r>
              <a:rPr lang="en-GB" dirty="0" smtClean="0"/>
              <a:t>range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95400" y="1346688"/>
            <a:ext cx="7244291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/>
              <a:t>Longer term outcomes after surgery</a:t>
            </a:r>
            <a:endParaRPr lang="en-GB" sz="32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236793"/>
            <a:ext cx="5544616" cy="40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9452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Non-curative oncological treatment by tumour type</a:t>
            </a:r>
            <a:endParaRPr lang="en-GB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740243"/>
              </p:ext>
            </p:extLst>
          </p:nvPr>
        </p:nvGraphicFramePr>
        <p:xfrm>
          <a:off x="875420" y="1995170"/>
          <a:ext cx="10477164" cy="42637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39340">
                  <a:extLst>
                    <a:ext uri="{9D8B030D-6E8A-4147-A177-3AD203B41FA5}">
                      <a16:colId xmlns:a16="http://schemas.microsoft.com/office/drawing/2014/main" val="570463652"/>
                    </a:ext>
                  </a:extLst>
                </a:gridCol>
                <a:gridCol w="181978">
                  <a:extLst>
                    <a:ext uri="{9D8B030D-6E8A-4147-A177-3AD203B41FA5}">
                      <a16:colId xmlns:a16="http://schemas.microsoft.com/office/drawing/2014/main" val="3339615199"/>
                    </a:ext>
                  </a:extLst>
                </a:gridCol>
                <a:gridCol w="1319346">
                  <a:extLst>
                    <a:ext uri="{9D8B030D-6E8A-4147-A177-3AD203B41FA5}">
                      <a16:colId xmlns:a16="http://schemas.microsoft.com/office/drawing/2014/main" val="3131922482"/>
                    </a:ext>
                  </a:extLst>
                </a:gridCol>
                <a:gridCol w="1544064">
                  <a:extLst>
                    <a:ext uri="{9D8B030D-6E8A-4147-A177-3AD203B41FA5}">
                      <a16:colId xmlns:a16="http://schemas.microsoft.com/office/drawing/2014/main" val="3437718268"/>
                    </a:ext>
                  </a:extLst>
                </a:gridCol>
                <a:gridCol w="1904308">
                  <a:extLst>
                    <a:ext uri="{9D8B030D-6E8A-4147-A177-3AD203B41FA5}">
                      <a16:colId xmlns:a16="http://schemas.microsoft.com/office/drawing/2014/main" val="337726302"/>
                    </a:ext>
                  </a:extLst>
                </a:gridCol>
                <a:gridCol w="1544064">
                  <a:extLst>
                    <a:ext uri="{9D8B030D-6E8A-4147-A177-3AD203B41FA5}">
                      <a16:colId xmlns:a16="http://schemas.microsoft.com/office/drawing/2014/main" val="3334495248"/>
                    </a:ext>
                  </a:extLst>
                </a:gridCol>
                <a:gridCol w="1544064">
                  <a:extLst>
                    <a:ext uri="{9D8B030D-6E8A-4147-A177-3AD203B41FA5}">
                      <a16:colId xmlns:a16="http://schemas.microsoft.com/office/drawing/2014/main" val="144543033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SCC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ACA Upper/Mid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</a:t>
                      </a: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ACA Lower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SI,SII)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Stomach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 SIII)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68429"/>
                  </a:ext>
                </a:extLst>
              </a:tr>
              <a:tr h="56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Chemotherapy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405 (51%)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(68%)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1,321 (68%)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 (76%)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2,744 (67%)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1564747"/>
                  </a:ext>
                </a:extLst>
              </a:tr>
              <a:tr h="56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Radiotherapy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 (43%)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(30%)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 (31%)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(23%)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1,276 (31%)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190238"/>
                  </a:ext>
                </a:extLst>
              </a:tr>
              <a:tr h="568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Chemo-radiotherapy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(5%)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(2%)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(2%)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622763"/>
                  </a:ext>
                </a:extLst>
              </a:tr>
              <a:tr h="466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Immunotherapy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(0.1%)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(0.1%)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(0.1%)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(0.1%)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59375413"/>
                  </a:ext>
                </a:extLst>
              </a:tr>
              <a:tr h="34500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of chemotherapy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933391"/>
                  </a:ext>
                </a:extLst>
              </a:tr>
              <a:tr h="33587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%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52.6%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58.9%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57.9%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54.2%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56.1%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823852"/>
                  </a:ext>
                </a:extLst>
              </a:tr>
              <a:tr h="34500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of radiotherapy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744308"/>
                  </a:ext>
                </a:extLst>
              </a:tr>
              <a:tr h="34500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% 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96.6%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97.1%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1557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0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961833"/>
              </p:ext>
            </p:extLst>
          </p:nvPr>
        </p:nvGraphicFramePr>
        <p:xfrm>
          <a:off x="1564550" y="4005064"/>
          <a:ext cx="8630852" cy="14099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67154">
                  <a:extLst>
                    <a:ext uri="{9D8B030D-6E8A-4147-A177-3AD203B41FA5}">
                      <a16:colId xmlns:a16="http://schemas.microsoft.com/office/drawing/2014/main" val="16153822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529569254"/>
                    </a:ext>
                  </a:extLst>
                </a:gridCol>
                <a:gridCol w="2202215">
                  <a:extLst>
                    <a:ext uri="{9D8B030D-6E8A-4147-A177-3AD203B41FA5}">
                      <a16:colId xmlns:a16="http://schemas.microsoft.com/office/drawing/2014/main" val="3950487698"/>
                    </a:ext>
                  </a:extLst>
                </a:gridCol>
                <a:gridCol w="2401243">
                  <a:extLst>
                    <a:ext uri="{9D8B030D-6E8A-4147-A177-3AD203B41FA5}">
                      <a16:colId xmlns:a16="http://schemas.microsoft.com/office/drawing/2014/main" val="3274399839"/>
                    </a:ext>
                  </a:extLst>
                </a:gridCol>
              </a:tblGrid>
              <a:tr h="411474">
                <a:tc>
                  <a:txBody>
                    <a:bodyPr/>
                    <a:lstStyle/>
                    <a:p>
                      <a:endParaRPr lang="en-GB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treated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outcome data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Patients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completing therapy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940975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Chemotherapy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9209299"/>
                  </a:ext>
                </a:extLst>
              </a:tr>
              <a:tr h="411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Radiotherapy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8891852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658" y="5517232"/>
            <a:ext cx="66967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organisation are in  </a:t>
            </a:r>
            <a:r>
              <a:rPr lang="en-GB" altLang="en-US" sz="1600" dirty="0">
                <a:solidFill>
                  <a:srgbClr val="FF0000"/>
                </a:solidFill>
                <a:latin typeface="Arial" panose="020B0604020202020204" pitchFamily="34" charset="0"/>
              </a:rPr>
              <a:t>Sheet 10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407368" y="1193158"/>
            <a:ext cx="10945216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Non-curative oncological treatment</a:t>
            </a:r>
            <a:endParaRPr lang="en-GB" sz="3200" b="1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996771"/>
              </p:ext>
            </p:extLst>
          </p:nvPr>
        </p:nvGraphicFramePr>
        <p:xfrm>
          <a:off x="911424" y="2022842"/>
          <a:ext cx="9937104" cy="135400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 towards consensus-based practice in the use of triplet and doublet palliative chemotherapy regimens.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2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1774339" y="2780928"/>
            <a:ext cx="8722895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/>
              <a:t>For further </a:t>
            </a:r>
            <a:r>
              <a:rPr lang="en-GB" sz="3200" b="1" dirty="0" smtClean="0"/>
              <a:t>details:</a:t>
            </a:r>
            <a:r>
              <a:rPr lang="en-GB" sz="3200" dirty="0" smtClean="0"/>
              <a:t> </a:t>
            </a:r>
            <a:r>
              <a:rPr lang="en-GB" sz="3200" dirty="0">
                <a:hlinkClick r:id="rId2"/>
              </a:rPr>
              <a:t>www.nogca.org.uk</a:t>
            </a:r>
            <a:r>
              <a:rPr lang="en-GB" sz="32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291508"/>
              </p:ext>
            </p:extLst>
          </p:nvPr>
        </p:nvGraphicFramePr>
        <p:xfrm>
          <a:off x="1199456" y="2770782"/>
          <a:ext cx="9937104" cy="241833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2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9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kumimoji="0" lang="en-GB" sz="18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Regularly review cases submitted to the National </a:t>
                      </a:r>
                      <a:r>
                        <a:rPr kumimoji="0" lang="en-GB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Oesophago</a:t>
                      </a: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-Gastric Cancer Audit to ensure (a) high case ascertainment, and (b) low levels of missing data on cancer stage, staging investigations and surgical pathology results.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endParaRPr lang="en-GB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13, 18, 26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99456" y="1405459"/>
            <a:ext cx="8229600" cy="99933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Audit participation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8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553275" y="1037576"/>
            <a:ext cx="1116502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" panose="020F0502020204030204" pitchFamily="34" charset="0"/>
              </a:rPr>
              <a:t>High grade dysplasia submissions to </a:t>
            </a:r>
            <a:r>
              <a:rPr lang="en-GB" sz="2400" b="1" dirty="0" smtClean="0">
                <a:latin typeface="Calibri" panose="020F0502020204030204" pitchFamily="34" charset="0"/>
              </a:rPr>
              <a:t>NOGCA per million population, </a:t>
            </a:r>
            <a:r>
              <a:rPr lang="en-GB" sz="2400" b="1" dirty="0">
                <a:latin typeface="Calibri" panose="020F0502020204030204" pitchFamily="34" charset="0"/>
              </a:rPr>
              <a:t>by Cancer Alliance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64214"/>
              </p:ext>
            </p:extLst>
          </p:nvPr>
        </p:nvGraphicFramePr>
        <p:xfrm>
          <a:off x="767408" y="1513768"/>
          <a:ext cx="10225136" cy="5202428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4529133">
                  <a:extLst>
                    <a:ext uri="{9D8B030D-6E8A-4147-A177-3AD203B41FA5}">
                      <a16:colId xmlns:a16="http://schemas.microsoft.com/office/drawing/2014/main" val="3091866603"/>
                    </a:ext>
                  </a:extLst>
                </a:gridCol>
                <a:gridCol w="1492908">
                  <a:extLst>
                    <a:ext uri="{9D8B030D-6E8A-4147-A177-3AD203B41FA5}">
                      <a16:colId xmlns:a16="http://schemas.microsoft.com/office/drawing/2014/main" val="2813829843"/>
                    </a:ext>
                  </a:extLst>
                </a:gridCol>
                <a:gridCol w="1399601">
                  <a:extLst>
                    <a:ext uri="{9D8B030D-6E8A-4147-A177-3AD203B41FA5}">
                      <a16:colId xmlns:a16="http://schemas.microsoft.com/office/drawing/2014/main" val="2277465276"/>
                    </a:ext>
                  </a:extLst>
                </a:gridCol>
                <a:gridCol w="1401747">
                  <a:extLst>
                    <a:ext uri="{9D8B030D-6E8A-4147-A177-3AD203B41FA5}">
                      <a16:colId xmlns:a16="http://schemas.microsoft.com/office/drawing/2014/main" val="1297030645"/>
                    </a:ext>
                  </a:extLst>
                </a:gridCol>
                <a:gridCol w="1401747">
                  <a:extLst>
                    <a:ext uri="{9D8B030D-6E8A-4147-A177-3AD203B41FA5}">
                      <a16:colId xmlns:a16="http://schemas.microsoft.com/office/drawing/2014/main" val="3989782889"/>
                    </a:ext>
                  </a:extLst>
                </a:gridCol>
              </a:tblGrid>
              <a:tr h="14986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</a:t>
                      </a:r>
                      <a:endParaRPr lang="en-GB" sz="14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Adults aged  40+ years</a:t>
                      </a:r>
                      <a:endParaRPr lang="en-GB" sz="14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HGD cases per million, </a:t>
                      </a:r>
                      <a:r>
                        <a:rPr lang="en-GB" sz="145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</a:t>
                      </a:r>
                      <a:r>
                        <a:rPr lang="en-GB" sz="14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of diagnosis</a:t>
                      </a:r>
                      <a:endParaRPr lang="en-GB" sz="14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999911"/>
                  </a:ext>
                </a:extLst>
              </a:tr>
              <a:tr h="157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2013-2015</a:t>
                      </a:r>
                      <a:endParaRPr lang="en-GB" sz="14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2015-17</a:t>
                      </a:r>
                      <a:endParaRPr lang="en-GB" sz="14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2017-2019</a:t>
                      </a:r>
                      <a:endParaRPr lang="en-GB" sz="145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6227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Cheshire and Merseyside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1,389,031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19.4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0388864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Midlands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1,570,650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50.9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38.8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33.7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9729602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of England - North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3,475,008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1420908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 of England - South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1,488,820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29.6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21.5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4494285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Manchester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1,441,967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8841358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Humber, Coast and Vale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958,930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14.6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331910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Kent and Medway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990,126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1110650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Lancashire and South Cumbria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936,934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17.1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33.1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6866025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Central / North East London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1,562,838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768181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West and South West London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1,097,679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23.7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40979155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1,634,735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48.9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50.2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7555963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1,037,742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8040837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Somerset, Wiltshire, Avon and Gloucester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1,333,184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37.5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46.5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0700950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East London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870,132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26.4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69.0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2781563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Yorkshire and Bassetlaw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1,178,359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25.5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8020003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Surrey and Sussex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1,192,789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869474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Thames Valley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938,388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32.0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84181001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Wessex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1,460,613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51.3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45.2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4449294"/>
                  </a:ext>
                </a:extLst>
              </a:tr>
              <a:tr h="14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Midlands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2,615,051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15.7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17.6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0670763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Yorkshire and Harrogate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1,217,768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23.0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18.9</a:t>
                      </a:r>
                      <a:endParaRPr lang="en-GB" sz="145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endParaRPr lang="en-GB" sz="14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60955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375147" y="1185053"/>
            <a:ext cx="11521280" cy="131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/>
              <a:t>OG </a:t>
            </a:r>
            <a:r>
              <a:rPr lang="en-GB" sz="3200" b="1" dirty="0"/>
              <a:t>cancer data submissions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dirty="0"/>
              <a:t>Review the </a:t>
            </a:r>
            <a:r>
              <a:rPr lang="en-GB" dirty="0" smtClean="0"/>
              <a:t>number of OG cancer records submitted by your NHS trust / local health board and </a:t>
            </a:r>
            <a:r>
              <a:rPr lang="en-GB" dirty="0"/>
              <a:t>compare these </a:t>
            </a:r>
            <a:r>
              <a:rPr lang="en-GB" dirty="0" smtClean="0"/>
              <a:t>with </a:t>
            </a:r>
            <a:r>
              <a:rPr lang="en-GB" dirty="0"/>
              <a:t>national </a:t>
            </a:r>
            <a:r>
              <a:rPr lang="en-GB" dirty="0" smtClean="0"/>
              <a:t>figures 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4C54B924-62DD-4828-8F23-4E995DEE2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986793"/>
              </p:ext>
            </p:extLst>
          </p:nvPr>
        </p:nvGraphicFramePr>
        <p:xfrm>
          <a:off x="767408" y="2708920"/>
          <a:ext cx="10585176" cy="1919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1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1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8282">
                  <a:extLst>
                    <a:ext uri="{9D8B030D-6E8A-4147-A177-3AD203B41FA5}">
                      <a16:colId xmlns:a16="http://schemas.microsoft.com/office/drawing/2014/main" val="427630493"/>
                    </a:ext>
                  </a:extLst>
                </a:gridCol>
                <a:gridCol w="2423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diagnosed with OG cancer, 1 April 2017 – 31 March</a:t>
                      </a:r>
                      <a:r>
                        <a:rPr lang="en-GB" sz="1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2019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England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Wales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organisation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797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records submitted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19,171  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1,357 </a:t>
                      </a:r>
                      <a:endParaRPr kumimoji="0" lang="en-GB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17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case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ascertainment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90.1% 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85.2% </a:t>
                      </a:r>
                      <a:endParaRPr kumimoji="0" lang="en-GB" sz="1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4" marR="91414" marT="45701" marB="457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4837772"/>
            <a:ext cx="648072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</a:t>
            </a:r>
            <a:r>
              <a:rPr lang="en-GB" altLang="en-US" sz="1600" dirty="0" smtClean="0">
                <a:latin typeface="Arial" panose="020B0604020202020204" pitchFamily="34" charset="0"/>
              </a:rPr>
              <a:t>organisation </a:t>
            </a:r>
            <a:r>
              <a:rPr lang="en-GB" altLang="en-US" sz="1600" dirty="0">
                <a:latin typeface="Arial" panose="020B0604020202020204" pitchFamily="34" charset="0"/>
              </a:rPr>
              <a:t>are in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Sheet 4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7408" y="5661248"/>
            <a:ext cx="10579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Note: </a:t>
            </a:r>
            <a:r>
              <a:rPr lang="en-GB" sz="1600" dirty="0"/>
              <a:t>Case ascertainment estimates for Wales will be slightly too low because it is not possible to identify and remove patients with non-epithelial cancers in PEDW</a:t>
            </a:r>
            <a:r>
              <a:rPr lang="en-GB" sz="1600" dirty="0" smtClean="0"/>
              <a:t>. Please see page 18 of the Annual Report for further details.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335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9403" y="314096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High grade dysplasia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0715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360" y="1151244"/>
            <a:ext cx="6117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of high grade dysplasia 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64536"/>
              </p:ext>
            </p:extLst>
          </p:nvPr>
        </p:nvGraphicFramePr>
        <p:xfrm>
          <a:off x="1167235" y="3781155"/>
          <a:ext cx="9937104" cy="2416259"/>
        </p:xfrm>
        <a:graphic>
          <a:graphicData uri="http://schemas.openxmlformats.org/drawingml/2006/table">
            <a:tbl>
              <a:tblPr/>
              <a:tblGrid>
                <a:gridCol w="5714835">
                  <a:extLst>
                    <a:ext uri="{9D8B030D-6E8A-4147-A177-3AD203B41FA5}">
                      <a16:colId xmlns:a16="http://schemas.microsoft.com/office/drawing/2014/main" val="215149461"/>
                    </a:ext>
                  </a:extLst>
                </a:gridCol>
                <a:gridCol w="2358504">
                  <a:extLst>
                    <a:ext uri="{9D8B030D-6E8A-4147-A177-3AD203B41FA5}">
                      <a16:colId xmlns:a16="http://schemas.microsoft.com/office/drawing/2014/main" val="2642674502"/>
                    </a:ext>
                  </a:extLst>
                </a:gridCol>
                <a:gridCol w="1863765">
                  <a:extLst>
                    <a:ext uri="{9D8B030D-6E8A-4147-A177-3AD203B41FA5}">
                      <a16:colId xmlns:a16="http://schemas.microsoft.com/office/drawing/2014/main" val="3447880257"/>
                    </a:ext>
                  </a:extLst>
                </a:gridCol>
              </a:tblGrid>
              <a:tr h="36004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Indicators (based on BSG guideline)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GB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</a:t>
                      </a:r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iagnosed in 2015-19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47">
                <a:tc vMerge="1"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Cancer Alliance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AB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76145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patients whose diagnosis was confirmed by a 2</a:t>
                      </a:r>
                      <a:r>
                        <a:rPr lang="en-GB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pathologist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2365464"/>
                  </a:ext>
                </a:extLst>
              </a:tr>
              <a:tr h="74902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patients discussed at the multidisciplinary team (MDT)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3131975"/>
                  </a:ext>
                </a:extLst>
              </a:tr>
            </a:tbl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4D275B96-FC6B-437E-8C5C-7E5DD283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570" y="6315559"/>
            <a:ext cx="6015769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60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600" dirty="0">
                <a:latin typeface="Arial" panose="020B0604020202020204" pitchFamily="34" charset="0"/>
              </a:rPr>
              <a:t>Results for your Alliance are in </a:t>
            </a:r>
            <a:r>
              <a:rPr lang="en-GB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Sheet 3 </a:t>
            </a:r>
            <a:r>
              <a:rPr lang="en-GB" altLang="en-US" sz="1600" dirty="0">
                <a:latin typeface="Arial" panose="020B0604020202020204" pitchFamily="34" charset="0"/>
              </a:rPr>
              <a:t>of the Data Tables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277311"/>
              </p:ext>
            </p:extLst>
          </p:nvPr>
        </p:nvGraphicFramePr>
        <p:xfrm>
          <a:off x="1167235" y="1775864"/>
          <a:ext cx="9937104" cy="17178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34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  <a:r>
                        <a:rPr lang="en-GB" sz="18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  <a:endParaRPr lang="en-GB" sz="18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087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en-GB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patients who do not have their diagnosis of high grade dysplasia (HGD) diagnosed by a second pathologist, and examine the reasons for this to ensure that all patients have their diagnosis confirmed by two pathologists.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08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FE1271D-2678-4664-A276-41FE49157944}"/>
              </a:ext>
            </a:extLst>
          </p:cNvPr>
          <p:cNvSpPr/>
          <p:nvPr/>
        </p:nvSpPr>
        <p:spPr>
          <a:xfrm>
            <a:off x="339143" y="1140449"/>
            <a:ext cx="1159328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Initial primary treatment for patients with HGD,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by Cancer Alliance of diagnosis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(2015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2019)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5A83D-2107-4A4E-ABF2-5ABFF062B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71572" cy="1037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552" y="1552908"/>
            <a:ext cx="7447685" cy="53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8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16580</TotalTime>
  <Words>2180</Words>
  <Application>Microsoft Office PowerPoint</Application>
  <PresentationFormat>Widescreen</PresentationFormat>
  <Paragraphs>534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Audit participation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Steroid Withdrawal Following Renal Transplantation Increases the Risk of Acute Rejection</dc:title>
  <dc:creator>Simon Knight</dc:creator>
  <cp:lastModifiedBy>Min Hae Park</cp:lastModifiedBy>
  <cp:revision>846</cp:revision>
  <cp:lastPrinted>2019-12-09T16:03:34Z</cp:lastPrinted>
  <dcterms:created xsi:type="dcterms:W3CDTF">2008-07-14T13:58:44Z</dcterms:created>
  <dcterms:modified xsi:type="dcterms:W3CDTF">2020-12-08T19:19:10Z</dcterms:modified>
</cp:coreProperties>
</file>