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0"/>
  </p:notesMasterIdLst>
  <p:handoutMasterIdLst>
    <p:handoutMasterId r:id="rId41"/>
  </p:handoutMasterIdLst>
  <p:sldIdLst>
    <p:sldId id="692" r:id="rId2"/>
    <p:sldId id="693" r:id="rId3"/>
    <p:sldId id="694" r:id="rId4"/>
    <p:sldId id="720" r:id="rId5"/>
    <p:sldId id="719" r:id="rId6"/>
    <p:sldId id="701" r:id="rId7"/>
    <p:sldId id="744" r:id="rId8"/>
    <p:sldId id="718" r:id="rId9"/>
    <p:sldId id="697" r:id="rId10"/>
    <p:sldId id="722" r:id="rId11"/>
    <p:sldId id="745" r:id="rId12"/>
    <p:sldId id="725" r:id="rId13"/>
    <p:sldId id="733" r:id="rId14"/>
    <p:sldId id="702" r:id="rId15"/>
    <p:sldId id="743" r:id="rId16"/>
    <p:sldId id="726" r:id="rId17"/>
    <p:sldId id="705" r:id="rId18"/>
    <p:sldId id="739" r:id="rId19"/>
    <p:sldId id="707" r:id="rId20"/>
    <p:sldId id="737" r:id="rId21"/>
    <p:sldId id="732" r:id="rId22"/>
    <p:sldId id="734" r:id="rId23"/>
    <p:sldId id="736" r:id="rId24"/>
    <p:sldId id="748" r:id="rId25"/>
    <p:sldId id="749" r:id="rId26"/>
    <p:sldId id="740" r:id="rId27"/>
    <p:sldId id="712" r:id="rId28"/>
    <p:sldId id="713" r:id="rId29"/>
    <p:sldId id="742" r:id="rId30"/>
    <p:sldId id="746" r:id="rId31"/>
    <p:sldId id="730" r:id="rId32"/>
    <p:sldId id="750" r:id="rId33"/>
    <p:sldId id="751" r:id="rId34"/>
    <p:sldId id="752" r:id="rId35"/>
    <p:sldId id="731" r:id="rId36"/>
    <p:sldId id="753" r:id="rId37"/>
    <p:sldId id="754" r:id="rId38"/>
    <p:sldId id="716" r:id="rId39"/>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BABB1"/>
    <a:srgbClr val="C4AD67"/>
    <a:srgbClr val="7F4265"/>
    <a:srgbClr val="378C6C"/>
    <a:srgbClr val="088AC4"/>
    <a:srgbClr val="EB641B"/>
    <a:srgbClr val="F7D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62" autoAdjust="0"/>
    <p:restoredTop sz="90563" autoAdjust="0"/>
  </p:normalViewPr>
  <p:slideViewPr>
    <p:cSldViewPr>
      <p:cViewPr varScale="1">
        <p:scale>
          <a:sx n="66" d="100"/>
          <a:sy n="66" d="100"/>
        </p:scale>
        <p:origin x="81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cseng.ac.uk\shares\Personal\Home\MHpark\NOGCA\NOGCA%202021\OGC_04_Referral-DX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rcseng.ac.uk\shares\Personal\Home\MHpark\NOGCA\NOGCA%202021\OGC_staging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rcseng.ac.uk\shares\Personal\Home\MHpark\NOGCA\NOGCA%202021\OGC_staging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rcseng.ac.uk\shares\Personal\Home\MHpark\NOGCA\NOGCA%202021\OGC_Waiting-times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rcseng.ac.uk\shares\Personal\Home\MHpark\NOGCA\NOGCA%202021\OGC_CT%20regimen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rcseng.ac.uk\shares\Personal\Home\MHpark\NOGCA\NOGCA%202021\OGC_RT%20regimen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Active treatment</c:v>
                </c:pt>
              </c:strCache>
            </c:strRef>
          </c:tx>
          <c:spPr>
            <a:solidFill>
              <a:schemeClr val="accent1"/>
            </a:solidFill>
            <a:ln>
              <a:noFill/>
            </a:ln>
            <a:effectLst/>
          </c:spPr>
          <c:invertIfNegative val="0"/>
          <c:cat>
            <c:strRef>
              <c:f>Sheet1!$A$2:$A$21</c:f>
              <c:strCache>
                <c:ptCount val="20"/>
                <c:pt idx="0">
                  <c:v>Cheshire and Merseyside (n=4)</c:v>
                </c:pt>
                <c:pt idx="1">
                  <c:v>West Midlands (n=33)</c:v>
                </c:pt>
                <c:pt idx="2">
                  <c:v>South East London (n=3)</c:v>
                </c:pt>
                <c:pt idx="3">
                  <c:v>Kent and Medway (n=4)</c:v>
                </c:pt>
                <c:pt idx="4">
                  <c:v>Surrey and Sussex (n=8)</c:v>
                </c:pt>
                <c:pt idx="5">
                  <c:v>Thames Valley (n=19)</c:v>
                </c:pt>
                <c:pt idx="6">
                  <c:v>Peninsula (n=11)</c:v>
                </c:pt>
                <c:pt idx="7">
                  <c:v>Somerset, Wiltshire, Avon and Gloucester (n=48)</c:v>
                </c:pt>
                <c:pt idx="8">
                  <c:v>Wessex (n=11)</c:v>
                </c:pt>
                <c:pt idx="9">
                  <c:v>Lancashire and South Cumbria (n=12)</c:v>
                </c:pt>
                <c:pt idx="10">
                  <c:v>Greater Manchester (n=3)</c:v>
                </c:pt>
                <c:pt idx="11">
                  <c:v>RM Partners West London (n=21)</c:v>
                </c:pt>
                <c:pt idx="12">
                  <c:v>East of England - North (n=35)</c:v>
                </c:pt>
                <c:pt idx="13">
                  <c:v>East of England - South (n=32)</c:v>
                </c:pt>
                <c:pt idx="14">
                  <c:v>East Midlands (n=41)</c:v>
                </c:pt>
                <c:pt idx="15">
                  <c:v>South Yorkshire and Bassetlaw (n=18)</c:v>
                </c:pt>
                <c:pt idx="16">
                  <c:v>Humber, Coast and Vale (n=10)</c:v>
                </c:pt>
                <c:pt idx="17">
                  <c:v>North Central / North East London (n=16)</c:v>
                </c:pt>
                <c:pt idx="18">
                  <c:v>Northern (n=63)</c:v>
                </c:pt>
                <c:pt idx="19">
                  <c:v>West Yorkshire and Harrogate (n=8)</c:v>
                </c:pt>
              </c:strCache>
            </c:strRef>
          </c:cat>
          <c:val>
            <c:numRef>
              <c:f>Sheet1!$B$2:$B$21</c:f>
              <c:numCache>
                <c:formatCode>0%</c:formatCode>
                <c:ptCount val="20"/>
                <c:pt idx="0">
                  <c:v>1</c:v>
                </c:pt>
                <c:pt idx="1">
                  <c:v>0.84848484848484851</c:v>
                </c:pt>
                <c:pt idx="2">
                  <c:v>1</c:v>
                </c:pt>
                <c:pt idx="3">
                  <c:v>1</c:v>
                </c:pt>
                <c:pt idx="4">
                  <c:v>0.875</c:v>
                </c:pt>
                <c:pt idx="5">
                  <c:v>0.94736842105263153</c:v>
                </c:pt>
                <c:pt idx="6">
                  <c:v>0.45454545454545453</c:v>
                </c:pt>
                <c:pt idx="7">
                  <c:v>0.89583333333333337</c:v>
                </c:pt>
                <c:pt idx="8">
                  <c:v>0.81818181818181823</c:v>
                </c:pt>
                <c:pt idx="9">
                  <c:v>0.75</c:v>
                </c:pt>
                <c:pt idx="10">
                  <c:v>0.66666666666666663</c:v>
                </c:pt>
                <c:pt idx="11">
                  <c:v>0.80952380952380953</c:v>
                </c:pt>
                <c:pt idx="12">
                  <c:v>0.82857142857142863</c:v>
                </c:pt>
                <c:pt idx="13">
                  <c:v>0.78125</c:v>
                </c:pt>
                <c:pt idx="14">
                  <c:v>0.82926829268292679</c:v>
                </c:pt>
                <c:pt idx="15">
                  <c:v>1</c:v>
                </c:pt>
                <c:pt idx="16">
                  <c:v>0.6</c:v>
                </c:pt>
                <c:pt idx="17">
                  <c:v>0.72727272727272729</c:v>
                </c:pt>
                <c:pt idx="18">
                  <c:v>0.61904761904761907</c:v>
                </c:pt>
                <c:pt idx="19">
                  <c:v>1</c:v>
                </c:pt>
              </c:numCache>
            </c:numRef>
          </c:val>
          <c:extLst>
            <c:ext xmlns:c16="http://schemas.microsoft.com/office/drawing/2014/chart" uri="{C3380CC4-5D6E-409C-BE32-E72D297353CC}">
              <c16:uniqueId val="{00000000-3FA0-4F9F-BA65-E29646022388}"/>
            </c:ext>
          </c:extLst>
        </c:ser>
        <c:ser>
          <c:idx val="1"/>
          <c:order val="1"/>
          <c:tx>
            <c:strRef>
              <c:f>Sheet1!$C$1</c:f>
              <c:strCache>
                <c:ptCount val="1"/>
                <c:pt idx="0">
                  <c:v>Surveillance</c:v>
                </c:pt>
              </c:strCache>
            </c:strRef>
          </c:tx>
          <c:spPr>
            <a:solidFill>
              <a:schemeClr val="accent2"/>
            </a:solidFill>
            <a:ln>
              <a:noFill/>
            </a:ln>
            <a:effectLst/>
          </c:spPr>
          <c:invertIfNegative val="0"/>
          <c:cat>
            <c:strRef>
              <c:f>Sheet1!$A$2:$A$21</c:f>
              <c:strCache>
                <c:ptCount val="20"/>
                <c:pt idx="0">
                  <c:v>Cheshire and Merseyside (n=4)</c:v>
                </c:pt>
                <c:pt idx="1">
                  <c:v>West Midlands (n=33)</c:v>
                </c:pt>
                <c:pt idx="2">
                  <c:v>South East London (n=3)</c:v>
                </c:pt>
                <c:pt idx="3">
                  <c:v>Kent and Medway (n=4)</c:v>
                </c:pt>
                <c:pt idx="4">
                  <c:v>Surrey and Sussex (n=8)</c:v>
                </c:pt>
                <c:pt idx="5">
                  <c:v>Thames Valley (n=19)</c:v>
                </c:pt>
                <c:pt idx="6">
                  <c:v>Peninsula (n=11)</c:v>
                </c:pt>
                <c:pt idx="7">
                  <c:v>Somerset, Wiltshire, Avon and Gloucester (n=48)</c:v>
                </c:pt>
                <c:pt idx="8">
                  <c:v>Wessex (n=11)</c:v>
                </c:pt>
                <c:pt idx="9">
                  <c:v>Lancashire and South Cumbria (n=12)</c:v>
                </c:pt>
                <c:pt idx="10">
                  <c:v>Greater Manchester (n=3)</c:v>
                </c:pt>
                <c:pt idx="11">
                  <c:v>RM Partners West London (n=21)</c:v>
                </c:pt>
                <c:pt idx="12">
                  <c:v>East of England - North (n=35)</c:v>
                </c:pt>
                <c:pt idx="13">
                  <c:v>East of England - South (n=32)</c:v>
                </c:pt>
                <c:pt idx="14">
                  <c:v>East Midlands (n=41)</c:v>
                </c:pt>
                <c:pt idx="15">
                  <c:v>South Yorkshire and Bassetlaw (n=18)</c:v>
                </c:pt>
                <c:pt idx="16">
                  <c:v>Humber, Coast and Vale (n=10)</c:v>
                </c:pt>
                <c:pt idx="17">
                  <c:v>North Central / North East London (n=16)</c:v>
                </c:pt>
                <c:pt idx="18">
                  <c:v>Northern (n=63)</c:v>
                </c:pt>
                <c:pt idx="19">
                  <c:v>West Yorkshire and Harrogate (n=8)</c:v>
                </c:pt>
              </c:strCache>
            </c:strRef>
          </c:cat>
          <c:val>
            <c:numRef>
              <c:f>Sheet1!$C$2:$C$21</c:f>
              <c:numCache>
                <c:formatCode>0%</c:formatCode>
                <c:ptCount val="20"/>
                <c:pt idx="0">
                  <c:v>0</c:v>
                </c:pt>
                <c:pt idx="1">
                  <c:v>0.12121212121212122</c:v>
                </c:pt>
                <c:pt idx="2">
                  <c:v>0</c:v>
                </c:pt>
                <c:pt idx="3">
                  <c:v>0</c:v>
                </c:pt>
                <c:pt idx="4">
                  <c:v>0.125</c:v>
                </c:pt>
                <c:pt idx="5">
                  <c:v>5.2631578947368418E-2</c:v>
                </c:pt>
                <c:pt idx="6">
                  <c:v>0.45454545454545453</c:v>
                </c:pt>
                <c:pt idx="7">
                  <c:v>6.25E-2</c:v>
                </c:pt>
                <c:pt idx="8">
                  <c:v>0.18181818181818182</c:v>
                </c:pt>
                <c:pt idx="9">
                  <c:v>0.25</c:v>
                </c:pt>
                <c:pt idx="10">
                  <c:v>0</c:v>
                </c:pt>
                <c:pt idx="11">
                  <c:v>4.7619047619047616E-2</c:v>
                </c:pt>
                <c:pt idx="12">
                  <c:v>0.11428571428571428</c:v>
                </c:pt>
                <c:pt idx="13">
                  <c:v>0.125</c:v>
                </c:pt>
                <c:pt idx="14">
                  <c:v>9.7560975609756101E-2</c:v>
                </c:pt>
                <c:pt idx="15">
                  <c:v>0</c:v>
                </c:pt>
                <c:pt idx="16">
                  <c:v>0.4</c:v>
                </c:pt>
                <c:pt idx="17">
                  <c:v>9.0909090909090912E-2</c:v>
                </c:pt>
                <c:pt idx="18">
                  <c:v>0.2857142857142857</c:v>
                </c:pt>
                <c:pt idx="19">
                  <c:v>0</c:v>
                </c:pt>
              </c:numCache>
            </c:numRef>
          </c:val>
          <c:extLst>
            <c:ext xmlns:c16="http://schemas.microsoft.com/office/drawing/2014/chart" uri="{C3380CC4-5D6E-409C-BE32-E72D297353CC}">
              <c16:uniqueId val="{00000001-3FA0-4F9F-BA65-E29646022388}"/>
            </c:ext>
          </c:extLst>
        </c:ser>
        <c:ser>
          <c:idx val="2"/>
          <c:order val="2"/>
          <c:tx>
            <c:strRef>
              <c:f>Sheet1!$D$1</c:f>
              <c:strCache>
                <c:ptCount val="1"/>
                <c:pt idx="0">
                  <c:v>No surveillance or active treatment</c:v>
                </c:pt>
              </c:strCache>
            </c:strRef>
          </c:tx>
          <c:spPr>
            <a:solidFill>
              <a:schemeClr val="accent3"/>
            </a:solidFill>
            <a:ln>
              <a:noFill/>
            </a:ln>
            <a:effectLst/>
          </c:spPr>
          <c:invertIfNegative val="0"/>
          <c:cat>
            <c:strRef>
              <c:f>Sheet1!$A$2:$A$21</c:f>
              <c:strCache>
                <c:ptCount val="20"/>
                <c:pt idx="0">
                  <c:v>Cheshire and Merseyside (n=4)</c:v>
                </c:pt>
                <c:pt idx="1">
                  <c:v>West Midlands (n=33)</c:v>
                </c:pt>
                <c:pt idx="2">
                  <c:v>South East London (n=3)</c:v>
                </c:pt>
                <c:pt idx="3">
                  <c:v>Kent and Medway (n=4)</c:v>
                </c:pt>
                <c:pt idx="4">
                  <c:v>Surrey and Sussex (n=8)</c:v>
                </c:pt>
                <c:pt idx="5">
                  <c:v>Thames Valley (n=19)</c:v>
                </c:pt>
                <c:pt idx="6">
                  <c:v>Peninsula (n=11)</c:v>
                </c:pt>
                <c:pt idx="7">
                  <c:v>Somerset, Wiltshire, Avon and Gloucester (n=48)</c:v>
                </c:pt>
                <c:pt idx="8">
                  <c:v>Wessex (n=11)</c:v>
                </c:pt>
                <c:pt idx="9">
                  <c:v>Lancashire and South Cumbria (n=12)</c:v>
                </c:pt>
                <c:pt idx="10">
                  <c:v>Greater Manchester (n=3)</c:v>
                </c:pt>
                <c:pt idx="11">
                  <c:v>RM Partners West London (n=21)</c:v>
                </c:pt>
                <c:pt idx="12">
                  <c:v>East of England - North (n=35)</c:v>
                </c:pt>
                <c:pt idx="13">
                  <c:v>East of England - South (n=32)</c:v>
                </c:pt>
                <c:pt idx="14">
                  <c:v>East Midlands (n=41)</c:v>
                </c:pt>
                <c:pt idx="15">
                  <c:v>South Yorkshire and Bassetlaw (n=18)</c:v>
                </c:pt>
                <c:pt idx="16">
                  <c:v>Humber, Coast and Vale (n=10)</c:v>
                </c:pt>
                <c:pt idx="17">
                  <c:v>North Central / North East London (n=16)</c:v>
                </c:pt>
                <c:pt idx="18">
                  <c:v>Northern (n=63)</c:v>
                </c:pt>
                <c:pt idx="19">
                  <c:v>West Yorkshire and Harrogate (n=8)</c:v>
                </c:pt>
              </c:strCache>
            </c:strRef>
          </c:cat>
          <c:val>
            <c:numRef>
              <c:f>Sheet1!$D$2:$D$21</c:f>
              <c:numCache>
                <c:formatCode>0%</c:formatCode>
                <c:ptCount val="20"/>
                <c:pt idx="0">
                  <c:v>0</c:v>
                </c:pt>
                <c:pt idx="1">
                  <c:v>3.0303030303030304E-2</c:v>
                </c:pt>
                <c:pt idx="2">
                  <c:v>0</c:v>
                </c:pt>
                <c:pt idx="3">
                  <c:v>0</c:v>
                </c:pt>
                <c:pt idx="4">
                  <c:v>0</c:v>
                </c:pt>
                <c:pt idx="5">
                  <c:v>0</c:v>
                </c:pt>
                <c:pt idx="6">
                  <c:v>9.0909090909090912E-2</c:v>
                </c:pt>
                <c:pt idx="7">
                  <c:v>4.1666666666666664E-2</c:v>
                </c:pt>
                <c:pt idx="8">
                  <c:v>0</c:v>
                </c:pt>
                <c:pt idx="9">
                  <c:v>0</c:v>
                </c:pt>
                <c:pt idx="10">
                  <c:v>0.33333333333333331</c:v>
                </c:pt>
                <c:pt idx="11">
                  <c:v>0.14285714285714285</c:v>
                </c:pt>
                <c:pt idx="12">
                  <c:v>5.7142857142857141E-2</c:v>
                </c:pt>
                <c:pt idx="13">
                  <c:v>9.375E-2</c:v>
                </c:pt>
                <c:pt idx="14">
                  <c:v>7.3170731707317069E-2</c:v>
                </c:pt>
                <c:pt idx="15">
                  <c:v>0</c:v>
                </c:pt>
                <c:pt idx="16">
                  <c:v>0</c:v>
                </c:pt>
                <c:pt idx="17">
                  <c:v>0.27272727272727271</c:v>
                </c:pt>
                <c:pt idx="18">
                  <c:v>9.5238095238095233E-2</c:v>
                </c:pt>
                <c:pt idx="19">
                  <c:v>0</c:v>
                </c:pt>
              </c:numCache>
            </c:numRef>
          </c:val>
          <c:extLst>
            <c:ext xmlns:c16="http://schemas.microsoft.com/office/drawing/2014/chart" uri="{C3380CC4-5D6E-409C-BE32-E72D297353CC}">
              <c16:uniqueId val="{00000002-3FA0-4F9F-BA65-E29646022388}"/>
            </c:ext>
          </c:extLst>
        </c:ser>
        <c:dLbls>
          <c:showLegendKey val="0"/>
          <c:showVal val="0"/>
          <c:showCatName val="0"/>
          <c:showSerName val="0"/>
          <c:showPercent val="0"/>
          <c:showBubbleSize val="0"/>
        </c:dLbls>
        <c:gapWidth val="150"/>
        <c:overlap val="100"/>
        <c:axId val="395002200"/>
        <c:axId val="395003840"/>
      </c:barChart>
      <c:catAx>
        <c:axId val="395002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5003840"/>
        <c:crosses val="autoZero"/>
        <c:auto val="1"/>
        <c:lblAlgn val="ctr"/>
        <c:lblOffset val="100"/>
        <c:noMultiLvlLbl val="0"/>
      </c:catAx>
      <c:valAx>
        <c:axId val="39500384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5002200"/>
        <c:crosses val="autoZero"/>
        <c:crossBetween val="between"/>
      </c:valAx>
      <c:spPr>
        <a:noFill/>
        <a:ln>
          <a:noFill/>
        </a:ln>
        <a:effectLst/>
      </c:spPr>
    </c:plotArea>
    <c:legend>
      <c:legendPos val="b"/>
      <c:layout>
        <c:manualLayout>
          <c:xMode val="edge"/>
          <c:yMode val="edge"/>
          <c:x val="0.26596899211574276"/>
          <c:y val="0.92472814047306273"/>
          <c:w val="0.6891762581270664"/>
          <c:h val="4.98968601721946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Emg_Adm!$I$9</c:f>
              <c:strCache>
                <c:ptCount val="1"/>
                <c:pt idx="0">
                  <c:v>England &amp; Wales</c:v>
                </c:pt>
              </c:strCache>
            </c:strRef>
          </c:tx>
          <c:spPr>
            <a:ln w="28575" cap="rnd">
              <a:solidFill>
                <a:schemeClr val="accent5"/>
              </a:solidFill>
              <a:round/>
            </a:ln>
            <a:effectLst/>
          </c:spPr>
          <c:marker>
            <c:symbol val="none"/>
          </c:marker>
          <c:cat>
            <c:strRef>
              <c:f>Emg_Adm!$G$10:$G$33</c:f>
              <c:strCache>
                <c:ptCount val="24"/>
                <c:pt idx="0">
                  <c:v>Cheshire &amp; Merseyside (n=664)</c:v>
                </c:pt>
                <c:pt idx="1">
                  <c:v>W Midlands (n=1995)</c:v>
                </c:pt>
                <c:pt idx="2">
                  <c:v>SE London (n=218)</c:v>
                </c:pt>
                <c:pt idx="3">
                  <c:v>Kent &amp; Medway (n=659)</c:v>
                </c:pt>
                <c:pt idx="4">
                  <c:v>Surrey &amp; Sussex (n=918)</c:v>
                </c:pt>
                <c:pt idx="5">
                  <c:v>Thames Valley (n=420)</c:v>
                </c:pt>
                <c:pt idx="6">
                  <c:v>Peninsula (n=712)</c:v>
                </c:pt>
                <c:pt idx="7">
                  <c:v>Somers, Wilts, Avon &amp; Glou (n=867)</c:v>
                </c:pt>
                <c:pt idx="8">
                  <c:v>Wessex (n=870)</c:v>
                </c:pt>
                <c:pt idx="9">
                  <c:v>Lancs &amp; S Cumbria (n=687)</c:v>
                </c:pt>
                <c:pt idx="10">
                  <c:v>Greater Manchester (n=1186)</c:v>
                </c:pt>
                <c:pt idx="11">
                  <c:v>RM Partners West London (n=777)</c:v>
                </c:pt>
                <c:pt idx="12">
                  <c:v>East of England - North (n=1122)</c:v>
                </c:pt>
                <c:pt idx="13">
                  <c:v>East of England - South (n=658)</c:v>
                </c:pt>
                <c:pt idx="14">
                  <c:v>East Midlands (n=1927)</c:v>
                </c:pt>
                <c:pt idx="15">
                  <c:v>S Yorkshire &amp; Bassetlaw (n=644)</c:v>
                </c:pt>
                <c:pt idx="16">
                  <c:v>Humber, Coast &amp; Vale (n=669)</c:v>
                </c:pt>
                <c:pt idx="17">
                  <c:v>North Central London (n=309)</c:v>
                </c:pt>
                <c:pt idx="18">
                  <c:v>NE London (n=428)</c:v>
                </c:pt>
                <c:pt idx="19">
                  <c:v>Northern (n=1432)</c:v>
                </c:pt>
                <c:pt idx="20">
                  <c:v>W Yorkshire &amp; Harrogate (n=737)</c:v>
                </c:pt>
                <c:pt idx="21">
                  <c:v>Wales: Swansea Bay (n=227)</c:v>
                </c:pt>
                <c:pt idx="22">
                  <c:v>Wales: North (n=367)</c:v>
                </c:pt>
                <c:pt idx="23">
                  <c:v>Wales: South (n=699)</c:v>
                </c:pt>
              </c:strCache>
            </c:strRef>
          </c:cat>
          <c:val>
            <c:numRef>
              <c:f>Emg_Adm!$I$10:$I$33</c:f>
              <c:numCache>
                <c:formatCode>0.0%</c:formatCode>
                <c:ptCount val="24"/>
                <c:pt idx="0">
                  <c:v>0.13261559833300257</c:v>
                </c:pt>
                <c:pt idx="1">
                  <c:v>0.13261559833300257</c:v>
                </c:pt>
                <c:pt idx="2">
                  <c:v>0.13261559833300257</c:v>
                </c:pt>
                <c:pt idx="3">
                  <c:v>0.13261559833300257</c:v>
                </c:pt>
                <c:pt idx="4">
                  <c:v>0.13261559833300257</c:v>
                </c:pt>
                <c:pt idx="5">
                  <c:v>0.13261559833300257</c:v>
                </c:pt>
                <c:pt idx="6">
                  <c:v>0.13261559833300257</c:v>
                </c:pt>
                <c:pt idx="7">
                  <c:v>0.13261559833300257</c:v>
                </c:pt>
                <c:pt idx="8">
                  <c:v>0.13261559833300257</c:v>
                </c:pt>
                <c:pt idx="9">
                  <c:v>0.13261559833300257</c:v>
                </c:pt>
                <c:pt idx="10">
                  <c:v>0.13261559833300257</c:v>
                </c:pt>
                <c:pt idx="11">
                  <c:v>0.13261559833300257</c:v>
                </c:pt>
                <c:pt idx="12">
                  <c:v>0.13261559833300257</c:v>
                </c:pt>
                <c:pt idx="13">
                  <c:v>0.13261559833300257</c:v>
                </c:pt>
                <c:pt idx="14">
                  <c:v>0.13261559833300257</c:v>
                </c:pt>
                <c:pt idx="15">
                  <c:v>0.13261559833300257</c:v>
                </c:pt>
                <c:pt idx="16">
                  <c:v>0.13261559833300257</c:v>
                </c:pt>
                <c:pt idx="17">
                  <c:v>0.13261559833300257</c:v>
                </c:pt>
                <c:pt idx="18">
                  <c:v>0.13261559833300257</c:v>
                </c:pt>
                <c:pt idx="19">
                  <c:v>0.13261559833300257</c:v>
                </c:pt>
                <c:pt idx="20">
                  <c:v>0.13261559833300257</c:v>
                </c:pt>
                <c:pt idx="21">
                  <c:v>0.13261559833300257</c:v>
                </c:pt>
                <c:pt idx="22">
                  <c:v>0.13261559833300257</c:v>
                </c:pt>
                <c:pt idx="23">
                  <c:v>0.13261559833300257</c:v>
                </c:pt>
              </c:numCache>
            </c:numRef>
          </c:val>
          <c:smooth val="0"/>
          <c:extLst>
            <c:ext xmlns:c16="http://schemas.microsoft.com/office/drawing/2014/chart" uri="{C3380CC4-5D6E-409C-BE32-E72D297353CC}">
              <c16:uniqueId val="{00000000-352C-4AB1-9D0F-777DE61D0BE8}"/>
            </c:ext>
          </c:extLst>
        </c:ser>
        <c:ser>
          <c:idx val="2"/>
          <c:order val="1"/>
          <c:tx>
            <c:strRef>
              <c:f>Emg_Adm!$J$9</c:f>
              <c:strCache>
                <c:ptCount val="1"/>
                <c:pt idx="0">
                  <c:v>Cancer Alliance / Welsh Region</c:v>
                </c:pt>
              </c:strCache>
            </c:strRef>
          </c:tx>
          <c:spPr>
            <a:ln w="28575" cap="rnd">
              <a:noFill/>
              <a:round/>
            </a:ln>
            <a:effectLst/>
          </c:spPr>
          <c:marker>
            <c:symbol val="circle"/>
            <c:size val="6"/>
            <c:spPr>
              <a:solidFill>
                <a:srgbClr val="C00000"/>
              </a:solidFill>
              <a:ln w="9525">
                <a:noFill/>
              </a:ln>
              <a:effectLst/>
            </c:spPr>
          </c:marker>
          <c:errBars>
            <c:errDir val="y"/>
            <c:errBarType val="both"/>
            <c:errValType val="cust"/>
            <c:noEndCap val="0"/>
            <c:plus>
              <c:numRef>
                <c:f>Emg_Adm!$L$10:$L$33</c:f>
                <c:numCache>
                  <c:formatCode>General</c:formatCode>
                  <c:ptCount val="24"/>
                  <c:pt idx="0">
                    <c:v>2.3032969950630883E-2</c:v>
                  </c:pt>
                  <c:pt idx="1">
                    <c:v>1.4184339909188227E-2</c:v>
                  </c:pt>
                  <c:pt idx="2">
                    <c:v>4.9594249391396845E-2</c:v>
                  </c:pt>
                  <c:pt idx="3">
                    <c:v>1.9866630064818688E-2</c:v>
                  </c:pt>
                  <c:pt idx="4">
                    <c:v>1.8008996762569302E-2</c:v>
                  </c:pt>
                  <c:pt idx="5">
                    <c:v>8.7244270984738852E-3</c:v>
                  </c:pt>
                  <c:pt idx="6">
                    <c:v>2.6139008589384897E-2</c:v>
                  </c:pt>
                  <c:pt idx="7">
                    <c:v>2.0189807501134676E-2</c:v>
                  </c:pt>
                  <c:pt idx="8">
                    <c:v>1.8735155694144662E-2</c:v>
                  </c:pt>
                  <c:pt idx="9">
                    <c:v>2.5741547260273282E-2</c:v>
                  </c:pt>
                  <c:pt idx="10">
                    <c:v>1.550103511812626E-2</c:v>
                  </c:pt>
                  <c:pt idx="11">
                    <c:v>2.1031673011035923E-2</c:v>
                  </c:pt>
                  <c:pt idx="12">
                    <c:v>2.17981761684671E-2</c:v>
                  </c:pt>
                  <c:pt idx="13">
                    <c:v>1.9667607398942091E-2</c:v>
                  </c:pt>
                  <c:pt idx="14">
                    <c:v>1.5212666894211932E-2</c:v>
                  </c:pt>
                  <c:pt idx="15">
                    <c:v>2.6861279902562332E-2</c:v>
                  </c:pt>
                  <c:pt idx="16">
                    <c:v>2.9820871264303776E-2</c:v>
                  </c:pt>
                  <c:pt idx="17">
                    <c:v>4.6995880023039074E-2</c:v>
                  </c:pt>
                  <c:pt idx="18">
                    <c:v>3.9779407138239874E-2</c:v>
                  </c:pt>
                  <c:pt idx="19">
                    <c:v>1.7771436159450215E-2</c:v>
                  </c:pt>
                  <c:pt idx="20">
                    <c:v>2.3967540492948268E-2</c:v>
                  </c:pt>
                  <c:pt idx="21">
                    <c:v>4.5202584596595555E-2</c:v>
                  </c:pt>
                  <c:pt idx="22">
                    <c:v>4.7468519885894699E-2</c:v>
                  </c:pt>
                  <c:pt idx="23">
                    <c:v>3.0348870791601805E-2</c:v>
                  </c:pt>
                </c:numCache>
              </c:numRef>
            </c:plus>
            <c:minus>
              <c:numRef>
                <c:f>Emg_Adm!$L$10:$L$33</c:f>
                <c:numCache>
                  <c:formatCode>General</c:formatCode>
                  <c:ptCount val="24"/>
                  <c:pt idx="0">
                    <c:v>2.3032969950630883E-2</c:v>
                  </c:pt>
                  <c:pt idx="1">
                    <c:v>1.4184339909188227E-2</c:v>
                  </c:pt>
                  <c:pt idx="2">
                    <c:v>4.9594249391396845E-2</c:v>
                  </c:pt>
                  <c:pt idx="3">
                    <c:v>1.9866630064818688E-2</c:v>
                  </c:pt>
                  <c:pt idx="4">
                    <c:v>1.8008996762569302E-2</c:v>
                  </c:pt>
                  <c:pt idx="5">
                    <c:v>8.7244270984738852E-3</c:v>
                  </c:pt>
                  <c:pt idx="6">
                    <c:v>2.6139008589384897E-2</c:v>
                  </c:pt>
                  <c:pt idx="7">
                    <c:v>2.0189807501134676E-2</c:v>
                  </c:pt>
                  <c:pt idx="8">
                    <c:v>1.8735155694144662E-2</c:v>
                  </c:pt>
                  <c:pt idx="9">
                    <c:v>2.5741547260273282E-2</c:v>
                  </c:pt>
                  <c:pt idx="10">
                    <c:v>1.550103511812626E-2</c:v>
                  </c:pt>
                  <c:pt idx="11">
                    <c:v>2.1031673011035923E-2</c:v>
                  </c:pt>
                  <c:pt idx="12">
                    <c:v>2.17981761684671E-2</c:v>
                  </c:pt>
                  <c:pt idx="13">
                    <c:v>1.9667607398942091E-2</c:v>
                  </c:pt>
                  <c:pt idx="14">
                    <c:v>1.5212666894211932E-2</c:v>
                  </c:pt>
                  <c:pt idx="15">
                    <c:v>2.6861279902562332E-2</c:v>
                  </c:pt>
                  <c:pt idx="16">
                    <c:v>2.9820871264303776E-2</c:v>
                  </c:pt>
                  <c:pt idx="17">
                    <c:v>4.6995880023039074E-2</c:v>
                  </c:pt>
                  <c:pt idx="18">
                    <c:v>3.9779407138239874E-2</c:v>
                  </c:pt>
                  <c:pt idx="19">
                    <c:v>1.7771436159450215E-2</c:v>
                  </c:pt>
                  <c:pt idx="20">
                    <c:v>2.3967540492948268E-2</c:v>
                  </c:pt>
                  <c:pt idx="21">
                    <c:v>4.5202584596595555E-2</c:v>
                  </c:pt>
                  <c:pt idx="22">
                    <c:v>4.7468519885894699E-2</c:v>
                  </c:pt>
                  <c:pt idx="23">
                    <c:v>3.0348870791601805E-2</c:v>
                  </c:pt>
                </c:numCache>
              </c:numRef>
            </c:minus>
            <c:spPr>
              <a:noFill/>
              <a:ln w="9525" cap="flat" cmpd="sng" algn="ctr">
                <a:solidFill>
                  <a:schemeClr val="tx1">
                    <a:lumMod val="65000"/>
                    <a:lumOff val="35000"/>
                  </a:schemeClr>
                </a:solidFill>
                <a:round/>
              </a:ln>
              <a:effectLst/>
            </c:spPr>
          </c:errBars>
          <c:cat>
            <c:strRef>
              <c:f>Emg_Adm!$G$10:$G$33</c:f>
              <c:strCache>
                <c:ptCount val="24"/>
                <c:pt idx="0">
                  <c:v>Cheshire &amp; Merseyside (n=664)</c:v>
                </c:pt>
                <c:pt idx="1">
                  <c:v>W Midlands (n=1995)</c:v>
                </c:pt>
                <c:pt idx="2">
                  <c:v>SE London (n=218)</c:v>
                </c:pt>
                <c:pt idx="3">
                  <c:v>Kent &amp; Medway (n=659)</c:v>
                </c:pt>
                <c:pt idx="4">
                  <c:v>Surrey &amp; Sussex (n=918)</c:v>
                </c:pt>
                <c:pt idx="5">
                  <c:v>Thames Valley (n=420)</c:v>
                </c:pt>
                <c:pt idx="6">
                  <c:v>Peninsula (n=712)</c:v>
                </c:pt>
                <c:pt idx="7">
                  <c:v>Somers, Wilts, Avon &amp; Glou (n=867)</c:v>
                </c:pt>
                <c:pt idx="8">
                  <c:v>Wessex (n=870)</c:v>
                </c:pt>
                <c:pt idx="9">
                  <c:v>Lancs &amp; S Cumbria (n=687)</c:v>
                </c:pt>
                <c:pt idx="10">
                  <c:v>Greater Manchester (n=1186)</c:v>
                </c:pt>
                <c:pt idx="11">
                  <c:v>RM Partners West London (n=777)</c:v>
                </c:pt>
                <c:pt idx="12">
                  <c:v>East of England - North (n=1122)</c:v>
                </c:pt>
                <c:pt idx="13">
                  <c:v>East of England - South (n=658)</c:v>
                </c:pt>
                <c:pt idx="14">
                  <c:v>East Midlands (n=1927)</c:v>
                </c:pt>
                <c:pt idx="15">
                  <c:v>S Yorkshire &amp; Bassetlaw (n=644)</c:v>
                </c:pt>
                <c:pt idx="16">
                  <c:v>Humber, Coast &amp; Vale (n=669)</c:v>
                </c:pt>
                <c:pt idx="17">
                  <c:v>North Central London (n=309)</c:v>
                </c:pt>
                <c:pt idx="18">
                  <c:v>NE London (n=428)</c:v>
                </c:pt>
                <c:pt idx="19">
                  <c:v>Northern (n=1432)</c:v>
                </c:pt>
                <c:pt idx="20">
                  <c:v>W Yorkshire &amp; Harrogate (n=737)</c:v>
                </c:pt>
                <c:pt idx="21">
                  <c:v>Wales: Swansea Bay (n=227)</c:v>
                </c:pt>
                <c:pt idx="22">
                  <c:v>Wales: North (n=367)</c:v>
                </c:pt>
                <c:pt idx="23">
                  <c:v>Wales: South (n=699)</c:v>
                </c:pt>
              </c:strCache>
            </c:strRef>
          </c:cat>
          <c:val>
            <c:numRef>
              <c:f>Emg_Adm!$J$10:$J$33</c:f>
              <c:numCache>
                <c:formatCode>0.0%</c:formatCode>
                <c:ptCount val="24"/>
                <c:pt idx="0">
                  <c:v>0.10212708809004191</c:v>
                </c:pt>
                <c:pt idx="1">
                  <c:v>0.11853416141204748</c:v>
                </c:pt>
                <c:pt idx="2">
                  <c:v>0.16769711637718165</c:v>
                </c:pt>
                <c:pt idx="3">
                  <c:v>7.3039985973677612E-2</c:v>
                </c:pt>
                <c:pt idx="4">
                  <c:v>8.4670498863505098E-2</c:v>
                </c:pt>
                <c:pt idx="5">
                  <c:v>8.3921069262177933E-3</c:v>
                </c:pt>
                <c:pt idx="6">
                  <c:v>0.1487632712504848</c:v>
                </c:pt>
                <c:pt idx="7">
                  <c:v>0.10250346078835494</c:v>
                </c:pt>
                <c:pt idx="8">
                  <c:v>8.7073479513510438E-2</c:v>
                </c:pt>
                <c:pt idx="9">
                  <c:v>0.13736903456833352</c:v>
                </c:pt>
                <c:pt idx="10">
                  <c:v>8.0692494402537243E-2</c:v>
                </c:pt>
                <c:pt idx="11">
                  <c:v>9.9332669750607117E-2</c:v>
                </c:pt>
                <c:pt idx="12">
                  <c:v>0.16650056938181476</c:v>
                </c:pt>
                <c:pt idx="13">
                  <c:v>7.1344798568277704E-2</c:v>
                </c:pt>
                <c:pt idx="14">
                  <c:v>0.13405754102322992</c:v>
                </c:pt>
                <c:pt idx="15">
                  <c:v>0.1407729409879083</c:v>
                </c:pt>
                <c:pt idx="16">
                  <c:v>0.19156116137118287</c:v>
                </c:pt>
                <c:pt idx="17">
                  <c:v>0.23102097739863117</c:v>
                </c:pt>
                <c:pt idx="18">
                  <c:v>0.22851951519324609</c:v>
                </c:pt>
                <c:pt idx="19">
                  <c:v>0.1363063916434292</c:v>
                </c:pt>
                <c:pt idx="20">
                  <c:v>0.12610863898077423</c:v>
                </c:pt>
                <c:pt idx="21">
                  <c:v>0.14046830965346074</c:v>
                </c:pt>
                <c:pt idx="22">
                  <c:v>0.31361591931821781</c:v>
                </c:pt>
                <c:pt idx="23">
                  <c:v>0.21292992817484518</c:v>
                </c:pt>
              </c:numCache>
            </c:numRef>
          </c:val>
          <c:smooth val="0"/>
          <c:extLst>
            <c:ext xmlns:c16="http://schemas.microsoft.com/office/drawing/2014/chart" uri="{C3380CC4-5D6E-409C-BE32-E72D297353CC}">
              <c16:uniqueId val="{00000001-352C-4AB1-9D0F-777DE61D0BE8}"/>
            </c:ext>
          </c:extLst>
        </c:ser>
        <c:dLbls>
          <c:showLegendKey val="0"/>
          <c:showVal val="0"/>
          <c:showCatName val="0"/>
          <c:showSerName val="0"/>
          <c:showPercent val="0"/>
          <c:showBubbleSize val="0"/>
        </c:dLbls>
        <c:smooth val="0"/>
        <c:axId val="588512368"/>
        <c:axId val="588512696"/>
      </c:lineChart>
      <c:catAx>
        <c:axId val="58851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588512696"/>
        <c:crosses val="autoZero"/>
        <c:auto val="1"/>
        <c:lblAlgn val="ctr"/>
        <c:lblOffset val="100"/>
        <c:noMultiLvlLbl val="0"/>
      </c:catAx>
      <c:valAx>
        <c:axId val="58851269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sz="1100"/>
                  <a:t>% patients diagnosed after emergency admission</a:t>
                </a:r>
              </a:p>
            </c:rich>
          </c:tx>
          <c:overlay val="0"/>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588512368"/>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'Region-PET'!$G$9:$G$32</c:f>
              <c:strCache>
                <c:ptCount val="24"/>
                <c:pt idx="0">
                  <c:v>Cheshire &amp; Merseyside (n=90)</c:v>
                </c:pt>
                <c:pt idx="1">
                  <c:v>W Midlands (n=342)</c:v>
                </c:pt>
                <c:pt idx="2">
                  <c:v>SE London (n=29)</c:v>
                </c:pt>
                <c:pt idx="3">
                  <c:v>Kent &amp; Medway (n=116)</c:v>
                </c:pt>
                <c:pt idx="4">
                  <c:v>Surrey &amp; Sussex (n=107)</c:v>
                </c:pt>
                <c:pt idx="5">
                  <c:v>Thames Valley (n=124)</c:v>
                </c:pt>
                <c:pt idx="6">
                  <c:v>Peninsula (n=99)</c:v>
                </c:pt>
                <c:pt idx="7">
                  <c:v>Somers, Wilts, Avon &amp; Glou (n=197)</c:v>
                </c:pt>
                <c:pt idx="8">
                  <c:v>Wessex (n=208)</c:v>
                </c:pt>
                <c:pt idx="9">
                  <c:v>Lancs &amp; S Cumbria (n=104)</c:v>
                </c:pt>
                <c:pt idx="10">
                  <c:v>Greater Manchester (n=146)</c:v>
                </c:pt>
                <c:pt idx="11">
                  <c:v>RM Partners West London (n=140)</c:v>
                </c:pt>
                <c:pt idx="12">
                  <c:v>East of England - North (n=259)</c:v>
                </c:pt>
                <c:pt idx="13">
                  <c:v>East of England - South (n=171)</c:v>
                </c:pt>
                <c:pt idx="14">
                  <c:v>East Midlands (n=408)</c:v>
                </c:pt>
                <c:pt idx="15">
                  <c:v>S Yorkshire &amp; Bassetlaw (n=98)</c:v>
                </c:pt>
                <c:pt idx="16">
                  <c:v>Humber, Coast &amp; Vale (n=176)</c:v>
                </c:pt>
                <c:pt idx="17">
                  <c:v>North Central London (n=53)</c:v>
                </c:pt>
                <c:pt idx="18">
                  <c:v>NE London (n=35)</c:v>
                </c:pt>
                <c:pt idx="19">
                  <c:v>Northern (n=321)</c:v>
                </c:pt>
                <c:pt idx="20">
                  <c:v>W Yorkshire &amp; Harrogate (n=184)</c:v>
                </c:pt>
                <c:pt idx="21">
                  <c:v>Wales: Swansea Bay (n=45)</c:v>
                </c:pt>
                <c:pt idx="22">
                  <c:v>Wales: North (n=80)</c:v>
                </c:pt>
                <c:pt idx="23">
                  <c:v>Wales: South (n=126)</c:v>
                </c:pt>
              </c:strCache>
            </c:strRef>
          </c:cat>
          <c:val>
            <c:numRef>
              <c:f>'Region-PET'!$H$9:$H$32</c:f>
              <c:numCache>
                <c:formatCode>0%</c:formatCode>
                <c:ptCount val="24"/>
                <c:pt idx="0" formatCode="0.0%">
                  <c:v>0.17777777777777778</c:v>
                </c:pt>
                <c:pt idx="1">
                  <c:v>0.82456140350877194</c:v>
                </c:pt>
                <c:pt idx="2">
                  <c:v>0.58620689655172409</c:v>
                </c:pt>
                <c:pt idx="3">
                  <c:v>0.53448275862068961</c:v>
                </c:pt>
                <c:pt idx="4">
                  <c:v>0.76635514018691586</c:v>
                </c:pt>
                <c:pt idx="5" formatCode="0.0%">
                  <c:v>0.9838709677419355</c:v>
                </c:pt>
                <c:pt idx="6">
                  <c:v>0.85858585858585856</c:v>
                </c:pt>
                <c:pt idx="7">
                  <c:v>0.62436548223350252</c:v>
                </c:pt>
                <c:pt idx="8">
                  <c:v>0.77403846153846156</c:v>
                </c:pt>
                <c:pt idx="9">
                  <c:v>0.79807692307692313</c:v>
                </c:pt>
                <c:pt idx="10">
                  <c:v>0.58904109589041098</c:v>
                </c:pt>
                <c:pt idx="11">
                  <c:v>0.20714285714285716</c:v>
                </c:pt>
                <c:pt idx="12">
                  <c:v>0.90347490347490345</c:v>
                </c:pt>
                <c:pt idx="13">
                  <c:v>0.8771929824561403</c:v>
                </c:pt>
                <c:pt idx="14">
                  <c:v>0.91666666666666663</c:v>
                </c:pt>
                <c:pt idx="15">
                  <c:v>0.89795918367346939</c:v>
                </c:pt>
                <c:pt idx="16">
                  <c:v>0.77272727272727271</c:v>
                </c:pt>
                <c:pt idx="17">
                  <c:v>0.86792452830188682</c:v>
                </c:pt>
                <c:pt idx="18">
                  <c:v>0.97142857142857142</c:v>
                </c:pt>
                <c:pt idx="19">
                  <c:v>0.85981308411214952</c:v>
                </c:pt>
                <c:pt idx="20">
                  <c:v>0.82608695652173914</c:v>
                </c:pt>
                <c:pt idx="21">
                  <c:v>0.55555555555555558</c:v>
                </c:pt>
                <c:pt idx="22">
                  <c:v>0.85</c:v>
                </c:pt>
                <c:pt idx="23">
                  <c:v>0.69841269841269837</c:v>
                </c:pt>
              </c:numCache>
            </c:numRef>
          </c:val>
          <c:extLst>
            <c:ext xmlns:c16="http://schemas.microsoft.com/office/drawing/2014/chart" uri="{C3380CC4-5D6E-409C-BE32-E72D297353CC}">
              <c16:uniqueId val="{00000000-2136-46F6-92E9-AFC36C832F82}"/>
            </c:ext>
          </c:extLst>
        </c:ser>
        <c:dLbls>
          <c:showLegendKey val="0"/>
          <c:showVal val="0"/>
          <c:showCatName val="0"/>
          <c:showSerName val="0"/>
          <c:showPercent val="0"/>
          <c:showBubbleSize val="0"/>
        </c:dLbls>
        <c:gapWidth val="219"/>
        <c:overlap val="-27"/>
        <c:axId val="413903040"/>
        <c:axId val="491916016"/>
      </c:barChart>
      <c:catAx>
        <c:axId val="41390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916016"/>
        <c:crosses val="autoZero"/>
        <c:auto val="1"/>
        <c:lblAlgn val="ctr"/>
        <c:lblOffset val="100"/>
        <c:noMultiLvlLbl val="0"/>
      </c:catAx>
      <c:valAx>
        <c:axId val="49191601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patients having</a:t>
                </a:r>
                <a:r>
                  <a:rPr lang="en-GB" baseline="0"/>
                  <a:t> PET-CT scan</a:t>
                </a:r>
                <a:endParaRPr lang="en-GB"/>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3903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5797159970387E-2"/>
          <c:y val="8.9587888061161414E-2"/>
          <c:w val="0.88910381586917009"/>
          <c:h val="0.54675538426974746"/>
        </c:manualLayout>
      </c:layout>
      <c:barChart>
        <c:barDir val="col"/>
        <c:grouping val="percentStacked"/>
        <c:varyColors val="0"/>
        <c:ser>
          <c:idx val="0"/>
          <c:order val="0"/>
          <c:tx>
            <c:strRef>
              <c:f>Miss_clinstage!$L$11</c:f>
              <c:strCache>
                <c:ptCount val="1"/>
                <c:pt idx="0">
                  <c:v>Stage 0-3</c:v>
                </c:pt>
              </c:strCache>
            </c:strRef>
          </c:tx>
          <c:spPr>
            <a:solidFill>
              <a:schemeClr val="accent1"/>
            </a:solidFill>
            <a:ln>
              <a:noFill/>
            </a:ln>
            <a:effectLst/>
          </c:spPr>
          <c:invertIfNegative val="0"/>
          <c:cat>
            <c:strRef>
              <c:f>Miss_clinstage!$K$12:$K$35</c:f>
              <c:strCache>
                <c:ptCount val="24"/>
                <c:pt idx="0">
                  <c:v>Cheshire &amp; Merseyside</c:v>
                </c:pt>
                <c:pt idx="1">
                  <c:v>W Midlands</c:v>
                </c:pt>
                <c:pt idx="2">
                  <c:v>SE London</c:v>
                </c:pt>
                <c:pt idx="3">
                  <c:v>Kent &amp; Medway</c:v>
                </c:pt>
                <c:pt idx="4">
                  <c:v>Surrey &amp; Sussex</c:v>
                </c:pt>
                <c:pt idx="5">
                  <c:v>Thames Valley</c:v>
                </c:pt>
                <c:pt idx="6">
                  <c:v>Peninsula</c:v>
                </c:pt>
                <c:pt idx="7">
                  <c:v>Somers, Wilts, Avon &amp; Glou</c:v>
                </c:pt>
                <c:pt idx="8">
                  <c:v>Wessex</c:v>
                </c:pt>
                <c:pt idx="9">
                  <c:v>Lancs &amp; S Cumbria</c:v>
                </c:pt>
                <c:pt idx="10">
                  <c:v>Greater Manchester</c:v>
                </c:pt>
                <c:pt idx="11">
                  <c:v>RM Partners West London</c:v>
                </c:pt>
                <c:pt idx="12">
                  <c:v>East of England - North</c:v>
                </c:pt>
                <c:pt idx="13">
                  <c:v>East of England - South</c:v>
                </c:pt>
                <c:pt idx="14">
                  <c:v>East Midlands</c:v>
                </c:pt>
                <c:pt idx="15">
                  <c:v>S Yorkshire &amp; Bassetlaw</c:v>
                </c:pt>
                <c:pt idx="16">
                  <c:v>Humber, Coast &amp; Vale</c:v>
                </c:pt>
                <c:pt idx="17">
                  <c:v>North Central London</c:v>
                </c:pt>
                <c:pt idx="18">
                  <c:v>NE London</c:v>
                </c:pt>
                <c:pt idx="19">
                  <c:v>Northern</c:v>
                </c:pt>
                <c:pt idx="20">
                  <c:v>W Yorkshire &amp; Harrogate</c:v>
                </c:pt>
                <c:pt idx="21">
                  <c:v>Wales: Swansea Bay</c:v>
                </c:pt>
                <c:pt idx="22">
                  <c:v>Wales: North</c:v>
                </c:pt>
                <c:pt idx="23">
                  <c:v>Wales: South</c:v>
                </c:pt>
              </c:strCache>
            </c:strRef>
          </c:cat>
          <c:val>
            <c:numRef>
              <c:f>Miss_clinstage!$L$12:$L$35</c:f>
              <c:numCache>
                <c:formatCode>General</c:formatCode>
                <c:ptCount val="24"/>
                <c:pt idx="0">
                  <c:v>401</c:v>
                </c:pt>
                <c:pt idx="1">
                  <c:v>1021</c:v>
                </c:pt>
                <c:pt idx="2">
                  <c:v>113</c:v>
                </c:pt>
                <c:pt idx="3">
                  <c:v>272</c:v>
                </c:pt>
                <c:pt idx="4">
                  <c:v>415</c:v>
                </c:pt>
                <c:pt idx="5">
                  <c:v>209</c:v>
                </c:pt>
                <c:pt idx="6">
                  <c:v>339</c:v>
                </c:pt>
                <c:pt idx="7">
                  <c:v>471</c:v>
                </c:pt>
                <c:pt idx="8">
                  <c:v>480</c:v>
                </c:pt>
                <c:pt idx="9">
                  <c:v>267</c:v>
                </c:pt>
                <c:pt idx="10">
                  <c:v>623</c:v>
                </c:pt>
                <c:pt idx="11">
                  <c:v>461</c:v>
                </c:pt>
                <c:pt idx="12">
                  <c:v>467</c:v>
                </c:pt>
                <c:pt idx="13">
                  <c:v>475</c:v>
                </c:pt>
                <c:pt idx="14">
                  <c:v>937</c:v>
                </c:pt>
                <c:pt idx="15">
                  <c:v>312</c:v>
                </c:pt>
                <c:pt idx="16">
                  <c:v>320</c:v>
                </c:pt>
                <c:pt idx="17">
                  <c:v>161</c:v>
                </c:pt>
                <c:pt idx="18">
                  <c:v>186</c:v>
                </c:pt>
                <c:pt idx="19">
                  <c:v>638</c:v>
                </c:pt>
                <c:pt idx="20">
                  <c:v>452</c:v>
                </c:pt>
                <c:pt idx="21">
                  <c:v>132</c:v>
                </c:pt>
                <c:pt idx="22">
                  <c:v>206</c:v>
                </c:pt>
                <c:pt idx="23">
                  <c:v>350</c:v>
                </c:pt>
              </c:numCache>
            </c:numRef>
          </c:val>
          <c:extLst>
            <c:ext xmlns:c16="http://schemas.microsoft.com/office/drawing/2014/chart" uri="{C3380CC4-5D6E-409C-BE32-E72D297353CC}">
              <c16:uniqueId val="{00000000-D0E0-45BE-B4BF-94D99708E9EF}"/>
            </c:ext>
          </c:extLst>
        </c:ser>
        <c:ser>
          <c:idx val="1"/>
          <c:order val="1"/>
          <c:tx>
            <c:strRef>
              <c:f>Miss_clinstage!$M$11</c:f>
              <c:strCache>
                <c:ptCount val="1"/>
                <c:pt idx="0">
                  <c:v>Stage 4</c:v>
                </c:pt>
              </c:strCache>
            </c:strRef>
          </c:tx>
          <c:spPr>
            <a:pattFill prst="pct25">
              <a:fgClr>
                <a:schemeClr val="accent2"/>
              </a:fgClr>
              <a:bgClr>
                <a:schemeClr val="bg1"/>
              </a:bgClr>
            </a:pattFill>
            <a:ln>
              <a:noFill/>
            </a:ln>
            <a:effectLst/>
          </c:spPr>
          <c:invertIfNegative val="0"/>
          <c:cat>
            <c:strRef>
              <c:f>Miss_clinstage!$K$12:$K$35</c:f>
              <c:strCache>
                <c:ptCount val="24"/>
                <c:pt idx="0">
                  <c:v>Cheshire &amp; Merseyside</c:v>
                </c:pt>
                <c:pt idx="1">
                  <c:v>W Midlands</c:v>
                </c:pt>
                <c:pt idx="2">
                  <c:v>SE London</c:v>
                </c:pt>
                <c:pt idx="3">
                  <c:v>Kent &amp; Medway</c:v>
                </c:pt>
                <c:pt idx="4">
                  <c:v>Surrey &amp; Sussex</c:v>
                </c:pt>
                <c:pt idx="5">
                  <c:v>Thames Valley</c:v>
                </c:pt>
                <c:pt idx="6">
                  <c:v>Peninsula</c:v>
                </c:pt>
                <c:pt idx="7">
                  <c:v>Somers, Wilts, Avon &amp; Glou</c:v>
                </c:pt>
                <c:pt idx="8">
                  <c:v>Wessex</c:v>
                </c:pt>
                <c:pt idx="9">
                  <c:v>Lancs &amp; S Cumbria</c:v>
                </c:pt>
                <c:pt idx="10">
                  <c:v>Greater Manchester</c:v>
                </c:pt>
                <c:pt idx="11">
                  <c:v>RM Partners West London</c:v>
                </c:pt>
                <c:pt idx="12">
                  <c:v>East of England - North</c:v>
                </c:pt>
                <c:pt idx="13">
                  <c:v>East of England - South</c:v>
                </c:pt>
                <c:pt idx="14">
                  <c:v>East Midlands</c:v>
                </c:pt>
                <c:pt idx="15">
                  <c:v>S Yorkshire &amp; Bassetlaw</c:v>
                </c:pt>
                <c:pt idx="16">
                  <c:v>Humber, Coast &amp; Vale</c:v>
                </c:pt>
                <c:pt idx="17">
                  <c:v>North Central London</c:v>
                </c:pt>
                <c:pt idx="18">
                  <c:v>NE London</c:v>
                </c:pt>
                <c:pt idx="19">
                  <c:v>Northern</c:v>
                </c:pt>
                <c:pt idx="20">
                  <c:v>W Yorkshire &amp; Harrogate</c:v>
                </c:pt>
                <c:pt idx="21">
                  <c:v>Wales: Swansea Bay</c:v>
                </c:pt>
                <c:pt idx="22">
                  <c:v>Wales: North</c:v>
                </c:pt>
                <c:pt idx="23">
                  <c:v>Wales: South</c:v>
                </c:pt>
              </c:strCache>
            </c:strRef>
          </c:cat>
          <c:val>
            <c:numRef>
              <c:f>Miss_clinstage!$M$12:$M$35</c:f>
              <c:numCache>
                <c:formatCode>General</c:formatCode>
                <c:ptCount val="24"/>
                <c:pt idx="0">
                  <c:v>273</c:v>
                </c:pt>
                <c:pt idx="1">
                  <c:v>652</c:v>
                </c:pt>
                <c:pt idx="2">
                  <c:v>54</c:v>
                </c:pt>
                <c:pt idx="3">
                  <c:v>219</c:v>
                </c:pt>
                <c:pt idx="4">
                  <c:v>260</c:v>
                </c:pt>
                <c:pt idx="5">
                  <c:v>188</c:v>
                </c:pt>
                <c:pt idx="6">
                  <c:v>254</c:v>
                </c:pt>
                <c:pt idx="7">
                  <c:v>329</c:v>
                </c:pt>
                <c:pt idx="8">
                  <c:v>287</c:v>
                </c:pt>
                <c:pt idx="9">
                  <c:v>247</c:v>
                </c:pt>
                <c:pt idx="10">
                  <c:v>397</c:v>
                </c:pt>
                <c:pt idx="11">
                  <c:v>239</c:v>
                </c:pt>
                <c:pt idx="12">
                  <c:v>420</c:v>
                </c:pt>
                <c:pt idx="13">
                  <c:v>370</c:v>
                </c:pt>
                <c:pt idx="14">
                  <c:v>706</c:v>
                </c:pt>
                <c:pt idx="15">
                  <c:v>193</c:v>
                </c:pt>
                <c:pt idx="16">
                  <c:v>308</c:v>
                </c:pt>
                <c:pt idx="17">
                  <c:v>126</c:v>
                </c:pt>
                <c:pt idx="18">
                  <c:v>144</c:v>
                </c:pt>
                <c:pt idx="19">
                  <c:v>545</c:v>
                </c:pt>
                <c:pt idx="20">
                  <c:v>273</c:v>
                </c:pt>
                <c:pt idx="21">
                  <c:v>70</c:v>
                </c:pt>
                <c:pt idx="22">
                  <c:v>130</c:v>
                </c:pt>
                <c:pt idx="23">
                  <c:v>282</c:v>
                </c:pt>
              </c:numCache>
            </c:numRef>
          </c:val>
          <c:extLst>
            <c:ext xmlns:c16="http://schemas.microsoft.com/office/drawing/2014/chart" uri="{C3380CC4-5D6E-409C-BE32-E72D297353CC}">
              <c16:uniqueId val="{00000001-D0E0-45BE-B4BF-94D99708E9EF}"/>
            </c:ext>
          </c:extLst>
        </c:ser>
        <c:ser>
          <c:idx val="2"/>
          <c:order val="2"/>
          <c:tx>
            <c:strRef>
              <c:f>Miss_clinstage!$N$11</c:f>
              <c:strCache>
                <c:ptCount val="1"/>
                <c:pt idx="0">
                  <c:v>Missing</c:v>
                </c:pt>
              </c:strCache>
            </c:strRef>
          </c:tx>
          <c:spPr>
            <a:solidFill>
              <a:schemeClr val="bg1">
                <a:lumMod val="50000"/>
              </a:schemeClr>
            </a:solidFill>
            <a:ln>
              <a:noFill/>
            </a:ln>
            <a:effectLst/>
          </c:spPr>
          <c:invertIfNegative val="0"/>
          <c:cat>
            <c:strRef>
              <c:f>Miss_clinstage!$K$12:$K$35</c:f>
              <c:strCache>
                <c:ptCount val="24"/>
                <c:pt idx="0">
                  <c:v>Cheshire &amp; Merseyside</c:v>
                </c:pt>
                <c:pt idx="1">
                  <c:v>W Midlands</c:v>
                </c:pt>
                <c:pt idx="2">
                  <c:v>SE London</c:v>
                </c:pt>
                <c:pt idx="3">
                  <c:v>Kent &amp; Medway</c:v>
                </c:pt>
                <c:pt idx="4">
                  <c:v>Surrey &amp; Sussex</c:v>
                </c:pt>
                <c:pt idx="5">
                  <c:v>Thames Valley</c:v>
                </c:pt>
                <c:pt idx="6">
                  <c:v>Peninsula</c:v>
                </c:pt>
                <c:pt idx="7">
                  <c:v>Somers, Wilts, Avon &amp; Glou</c:v>
                </c:pt>
                <c:pt idx="8">
                  <c:v>Wessex</c:v>
                </c:pt>
                <c:pt idx="9">
                  <c:v>Lancs &amp; S Cumbria</c:v>
                </c:pt>
                <c:pt idx="10">
                  <c:v>Greater Manchester</c:v>
                </c:pt>
                <c:pt idx="11">
                  <c:v>RM Partners West London</c:v>
                </c:pt>
                <c:pt idx="12">
                  <c:v>East of England - North</c:v>
                </c:pt>
                <c:pt idx="13">
                  <c:v>East of England - South</c:v>
                </c:pt>
                <c:pt idx="14">
                  <c:v>East Midlands</c:v>
                </c:pt>
                <c:pt idx="15">
                  <c:v>S Yorkshire &amp; Bassetlaw</c:v>
                </c:pt>
                <c:pt idx="16">
                  <c:v>Humber, Coast &amp; Vale</c:v>
                </c:pt>
                <c:pt idx="17">
                  <c:v>North Central London</c:v>
                </c:pt>
                <c:pt idx="18">
                  <c:v>NE London</c:v>
                </c:pt>
                <c:pt idx="19">
                  <c:v>Northern</c:v>
                </c:pt>
                <c:pt idx="20">
                  <c:v>W Yorkshire &amp; Harrogate</c:v>
                </c:pt>
                <c:pt idx="21">
                  <c:v>Wales: Swansea Bay</c:v>
                </c:pt>
                <c:pt idx="22">
                  <c:v>Wales: North</c:v>
                </c:pt>
                <c:pt idx="23">
                  <c:v>Wales: South</c:v>
                </c:pt>
              </c:strCache>
            </c:strRef>
          </c:cat>
          <c:val>
            <c:numRef>
              <c:f>Miss_clinstage!$N$12:$N$35</c:f>
              <c:numCache>
                <c:formatCode>General</c:formatCode>
                <c:ptCount val="24"/>
                <c:pt idx="0">
                  <c:v>311</c:v>
                </c:pt>
                <c:pt idx="1">
                  <c:v>344</c:v>
                </c:pt>
                <c:pt idx="2">
                  <c:v>51</c:v>
                </c:pt>
                <c:pt idx="3">
                  <c:v>220</c:v>
                </c:pt>
                <c:pt idx="4">
                  <c:v>245</c:v>
                </c:pt>
                <c:pt idx="5">
                  <c:v>24</c:v>
                </c:pt>
                <c:pt idx="6">
                  <c:v>119</c:v>
                </c:pt>
                <c:pt idx="7">
                  <c:v>189</c:v>
                </c:pt>
                <c:pt idx="8">
                  <c:v>103</c:v>
                </c:pt>
                <c:pt idx="9">
                  <c:v>173</c:v>
                </c:pt>
                <c:pt idx="10">
                  <c:v>178</c:v>
                </c:pt>
                <c:pt idx="11">
                  <c:v>85</c:v>
                </c:pt>
                <c:pt idx="12">
                  <c:v>240</c:v>
                </c:pt>
                <c:pt idx="13">
                  <c:v>130</c:v>
                </c:pt>
                <c:pt idx="14">
                  <c:v>287</c:v>
                </c:pt>
                <c:pt idx="15">
                  <c:v>141</c:v>
                </c:pt>
                <c:pt idx="16">
                  <c:v>101</c:v>
                </c:pt>
                <c:pt idx="17">
                  <c:v>26</c:v>
                </c:pt>
                <c:pt idx="18">
                  <c:v>100</c:v>
                </c:pt>
                <c:pt idx="19">
                  <c:v>258</c:v>
                </c:pt>
                <c:pt idx="20">
                  <c:v>173</c:v>
                </c:pt>
                <c:pt idx="21">
                  <c:v>25</c:v>
                </c:pt>
                <c:pt idx="22">
                  <c:v>33</c:v>
                </c:pt>
                <c:pt idx="23">
                  <c:v>89</c:v>
                </c:pt>
              </c:numCache>
            </c:numRef>
          </c:val>
          <c:extLst>
            <c:ext xmlns:c16="http://schemas.microsoft.com/office/drawing/2014/chart" uri="{C3380CC4-5D6E-409C-BE32-E72D297353CC}">
              <c16:uniqueId val="{00000002-D0E0-45BE-B4BF-94D99708E9EF}"/>
            </c:ext>
          </c:extLst>
        </c:ser>
        <c:dLbls>
          <c:showLegendKey val="0"/>
          <c:showVal val="0"/>
          <c:showCatName val="0"/>
          <c:showSerName val="0"/>
          <c:showPercent val="0"/>
          <c:showBubbleSize val="0"/>
        </c:dLbls>
        <c:gapWidth val="150"/>
        <c:overlap val="100"/>
        <c:axId val="463508432"/>
        <c:axId val="463523520"/>
      </c:barChart>
      <c:catAx>
        <c:axId val="46350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463523520"/>
        <c:crosses val="autoZero"/>
        <c:auto val="1"/>
        <c:lblAlgn val="ctr"/>
        <c:lblOffset val="100"/>
        <c:noMultiLvlLbl val="0"/>
      </c:catAx>
      <c:valAx>
        <c:axId val="463523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GB" sz="1200"/>
                  <a:t>% Patients with clinical stage</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4635084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'Delays-Alli'!$O$9</c:f>
              <c:strCache>
                <c:ptCount val="1"/>
                <c:pt idx="0">
                  <c:v>% waiting &gt;104 days</c:v>
                </c:pt>
              </c:strCache>
            </c:strRef>
          </c:tx>
          <c:spPr>
            <a:solidFill>
              <a:schemeClr val="accent1"/>
            </a:solidFill>
            <a:ln w="25400">
              <a:noFill/>
            </a:ln>
            <a:effectLst/>
          </c:spPr>
          <c:invertIfNegative val="0"/>
          <c:cat>
            <c:strRef>
              <c:f>'Delays-Alli'!$K$10:$K$33</c:f>
              <c:strCache>
                <c:ptCount val="24"/>
                <c:pt idx="0">
                  <c:v>Cheshire &amp; Merseyside (n=155)</c:v>
                </c:pt>
                <c:pt idx="1">
                  <c:v>W Midlands (n=303)</c:v>
                </c:pt>
                <c:pt idx="2">
                  <c:v>SE London (n=8)</c:v>
                </c:pt>
                <c:pt idx="3">
                  <c:v>Kent &amp; Medway (n=75)</c:v>
                </c:pt>
                <c:pt idx="4">
                  <c:v>Surrey &amp; Sussex (n=145)</c:v>
                </c:pt>
                <c:pt idx="5">
                  <c:v>Thames Valley (n=152)</c:v>
                </c:pt>
                <c:pt idx="6">
                  <c:v>Peninsula (n=152)</c:v>
                </c:pt>
                <c:pt idx="7">
                  <c:v>Somers, Wilts, Avon &amp; Glou (n=180)</c:v>
                </c:pt>
                <c:pt idx="8">
                  <c:v>Wessex (n=222)</c:v>
                </c:pt>
                <c:pt idx="9">
                  <c:v>Lancs &amp; S Cumbria (n=118)</c:v>
                </c:pt>
                <c:pt idx="10">
                  <c:v>Greater Manchester (n=161)</c:v>
                </c:pt>
                <c:pt idx="11">
                  <c:v>RM Partners West London (n=89)</c:v>
                </c:pt>
                <c:pt idx="12">
                  <c:v>East of England - North (n=258)</c:v>
                </c:pt>
                <c:pt idx="13">
                  <c:v>East of England - South (n=162)</c:v>
                </c:pt>
                <c:pt idx="14">
                  <c:v>East Midlands (n=413)</c:v>
                </c:pt>
                <c:pt idx="15">
                  <c:v>S Yorkshire &amp; Bassetlaw (n=127)</c:v>
                </c:pt>
                <c:pt idx="16">
                  <c:v>Humber, Coast &amp; Vale (n=143)</c:v>
                </c:pt>
                <c:pt idx="17">
                  <c:v>North Central London (n=55)</c:v>
                </c:pt>
                <c:pt idx="18">
                  <c:v>NE London (n=66)</c:v>
                </c:pt>
                <c:pt idx="19">
                  <c:v>Northern (n=344)</c:v>
                </c:pt>
                <c:pt idx="20">
                  <c:v>W Yorkshire &amp; Harrogate (n=150)</c:v>
                </c:pt>
                <c:pt idx="21">
                  <c:v>Wales: Swansea Bay (n=29)</c:v>
                </c:pt>
                <c:pt idx="22">
                  <c:v>Wales: North (n=71)</c:v>
                </c:pt>
                <c:pt idx="23">
                  <c:v>Wales: South (n=78)</c:v>
                </c:pt>
              </c:strCache>
            </c:strRef>
          </c:cat>
          <c:val>
            <c:numRef>
              <c:f>'Delays-Alli'!$O$10:$O$33</c:f>
              <c:numCache>
                <c:formatCode>General</c:formatCode>
                <c:ptCount val="24"/>
                <c:pt idx="0">
                  <c:v>14.838710000000001</c:v>
                </c:pt>
                <c:pt idx="1">
                  <c:v>28.712869999999999</c:v>
                </c:pt>
                <c:pt idx="2">
                  <c:v>50</c:v>
                </c:pt>
                <c:pt idx="3">
                  <c:v>29.33333</c:v>
                </c:pt>
                <c:pt idx="4">
                  <c:v>23.44828</c:v>
                </c:pt>
                <c:pt idx="5">
                  <c:v>13.1579</c:v>
                </c:pt>
                <c:pt idx="6">
                  <c:v>17.763159999999999</c:v>
                </c:pt>
                <c:pt idx="7">
                  <c:v>11.66667</c:v>
                </c:pt>
                <c:pt idx="8">
                  <c:v>9.90991</c:v>
                </c:pt>
                <c:pt idx="9">
                  <c:v>18.644069999999999</c:v>
                </c:pt>
                <c:pt idx="10">
                  <c:v>30.43478</c:v>
                </c:pt>
                <c:pt idx="11">
                  <c:v>38.202249999999999</c:v>
                </c:pt>
                <c:pt idx="12">
                  <c:v>11.240309999999999</c:v>
                </c:pt>
                <c:pt idx="13">
                  <c:v>22.839510000000001</c:v>
                </c:pt>
                <c:pt idx="14">
                  <c:v>20.823239999999998</c:v>
                </c:pt>
                <c:pt idx="15">
                  <c:v>7.8740160000000001</c:v>
                </c:pt>
                <c:pt idx="16">
                  <c:v>27.272729999999999</c:v>
                </c:pt>
                <c:pt idx="17">
                  <c:v>23.63636</c:v>
                </c:pt>
                <c:pt idx="18">
                  <c:v>15.15152</c:v>
                </c:pt>
                <c:pt idx="19">
                  <c:v>24.12791</c:v>
                </c:pt>
                <c:pt idx="20">
                  <c:v>9.3333329999999997</c:v>
                </c:pt>
                <c:pt idx="21">
                  <c:v>27.586210000000001</c:v>
                </c:pt>
                <c:pt idx="22">
                  <c:v>38.028170000000003</c:v>
                </c:pt>
                <c:pt idx="23">
                  <c:v>15.38461</c:v>
                </c:pt>
              </c:numCache>
            </c:numRef>
          </c:val>
          <c:extLst>
            <c:ext xmlns:c16="http://schemas.microsoft.com/office/drawing/2014/chart" uri="{C3380CC4-5D6E-409C-BE32-E72D297353CC}">
              <c16:uniqueId val="{00000000-FE5B-4E06-93E2-037783BE6E77}"/>
            </c:ext>
          </c:extLst>
        </c:ser>
        <c:dLbls>
          <c:showLegendKey val="0"/>
          <c:showVal val="0"/>
          <c:showCatName val="0"/>
          <c:showSerName val="0"/>
          <c:showPercent val="0"/>
          <c:showBubbleSize val="0"/>
        </c:dLbls>
        <c:gapWidth val="150"/>
        <c:axId val="476743368"/>
        <c:axId val="476745008"/>
      </c:barChart>
      <c:lineChart>
        <c:grouping val="standard"/>
        <c:varyColors val="0"/>
        <c:ser>
          <c:idx val="0"/>
          <c:order val="0"/>
          <c:tx>
            <c:strRef>
              <c:f>'Delays-Alli'!$L$9</c:f>
              <c:strCache>
                <c:ptCount val="1"/>
                <c:pt idx="0">
                  <c:v>p25</c:v>
                </c:pt>
              </c:strCache>
            </c:strRef>
          </c:tx>
          <c:spPr>
            <a:ln w="28575" cap="rnd">
              <a:noFill/>
              <a:round/>
            </a:ln>
            <a:effectLst/>
          </c:spPr>
          <c:marker>
            <c:symbol val="dash"/>
            <c:size val="5"/>
            <c:spPr>
              <a:solidFill>
                <a:schemeClr val="accent1"/>
              </a:solidFill>
              <a:ln w="9525">
                <a:solidFill>
                  <a:schemeClr val="tx1"/>
                </a:solidFill>
              </a:ln>
              <a:effectLst/>
            </c:spPr>
          </c:marker>
          <c:cat>
            <c:strRef>
              <c:f>'Delays-Alli'!$K$10:$K$33</c:f>
              <c:strCache>
                <c:ptCount val="24"/>
                <c:pt idx="0">
                  <c:v>Cheshire &amp; Merseyside (n=155)</c:v>
                </c:pt>
                <c:pt idx="1">
                  <c:v>W Midlands (n=303)</c:v>
                </c:pt>
                <c:pt idx="2">
                  <c:v>SE London (n=8)</c:v>
                </c:pt>
                <c:pt idx="3">
                  <c:v>Kent &amp; Medway (n=75)</c:v>
                </c:pt>
                <c:pt idx="4">
                  <c:v>Surrey &amp; Sussex (n=145)</c:v>
                </c:pt>
                <c:pt idx="5">
                  <c:v>Thames Valley (n=152)</c:v>
                </c:pt>
                <c:pt idx="6">
                  <c:v>Peninsula (n=152)</c:v>
                </c:pt>
                <c:pt idx="7">
                  <c:v>Somers, Wilts, Avon &amp; Glou (n=180)</c:v>
                </c:pt>
                <c:pt idx="8">
                  <c:v>Wessex (n=222)</c:v>
                </c:pt>
                <c:pt idx="9">
                  <c:v>Lancs &amp; S Cumbria (n=118)</c:v>
                </c:pt>
                <c:pt idx="10">
                  <c:v>Greater Manchester (n=161)</c:v>
                </c:pt>
                <c:pt idx="11">
                  <c:v>RM Partners West London (n=89)</c:v>
                </c:pt>
                <c:pt idx="12">
                  <c:v>East of England - North (n=258)</c:v>
                </c:pt>
                <c:pt idx="13">
                  <c:v>East of England - South (n=162)</c:v>
                </c:pt>
                <c:pt idx="14">
                  <c:v>East Midlands (n=413)</c:v>
                </c:pt>
                <c:pt idx="15">
                  <c:v>S Yorkshire &amp; Bassetlaw (n=127)</c:v>
                </c:pt>
                <c:pt idx="16">
                  <c:v>Humber, Coast &amp; Vale (n=143)</c:v>
                </c:pt>
                <c:pt idx="17">
                  <c:v>North Central London (n=55)</c:v>
                </c:pt>
                <c:pt idx="18">
                  <c:v>NE London (n=66)</c:v>
                </c:pt>
                <c:pt idx="19">
                  <c:v>Northern (n=344)</c:v>
                </c:pt>
                <c:pt idx="20">
                  <c:v>W Yorkshire &amp; Harrogate (n=150)</c:v>
                </c:pt>
                <c:pt idx="21">
                  <c:v>Wales: Swansea Bay (n=29)</c:v>
                </c:pt>
                <c:pt idx="22">
                  <c:v>Wales: North (n=71)</c:v>
                </c:pt>
                <c:pt idx="23">
                  <c:v>Wales: South (n=78)</c:v>
                </c:pt>
              </c:strCache>
            </c:strRef>
          </c:cat>
          <c:val>
            <c:numRef>
              <c:f>'Delays-Alli'!$L$10:$L$33</c:f>
              <c:numCache>
                <c:formatCode>General</c:formatCode>
                <c:ptCount val="24"/>
                <c:pt idx="0">
                  <c:v>56</c:v>
                </c:pt>
                <c:pt idx="1">
                  <c:v>61</c:v>
                </c:pt>
                <c:pt idx="2">
                  <c:v>65</c:v>
                </c:pt>
                <c:pt idx="3">
                  <c:v>51</c:v>
                </c:pt>
                <c:pt idx="4">
                  <c:v>62</c:v>
                </c:pt>
                <c:pt idx="5">
                  <c:v>58</c:v>
                </c:pt>
                <c:pt idx="6">
                  <c:v>56</c:v>
                </c:pt>
                <c:pt idx="7">
                  <c:v>56</c:v>
                </c:pt>
                <c:pt idx="8">
                  <c:v>48</c:v>
                </c:pt>
                <c:pt idx="9">
                  <c:v>56</c:v>
                </c:pt>
                <c:pt idx="10">
                  <c:v>69</c:v>
                </c:pt>
                <c:pt idx="11">
                  <c:v>55</c:v>
                </c:pt>
                <c:pt idx="12">
                  <c:v>57</c:v>
                </c:pt>
                <c:pt idx="13">
                  <c:v>57</c:v>
                </c:pt>
                <c:pt idx="14">
                  <c:v>62</c:v>
                </c:pt>
                <c:pt idx="15">
                  <c:v>56</c:v>
                </c:pt>
                <c:pt idx="16">
                  <c:v>66</c:v>
                </c:pt>
                <c:pt idx="17">
                  <c:v>57</c:v>
                </c:pt>
                <c:pt idx="18">
                  <c:v>50</c:v>
                </c:pt>
                <c:pt idx="19">
                  <c:v>62</c:v>
                </c:pt>
                <c:pt idx="20">
                  <c:v>55</c:v>
                </c:pt>
                <c:pt idx="21">
                  <c:v>70</c:v>
                </c:pt>
                <c:pt idx="22">
                  <c:v>63</c:v>
                </c:pt>
                <c:pt idx="23">
                  <c:v>56</c:v>
                </c:pt>
              </c:numCache>
            </c:numRef>
          </c:val>
          <c:smooth val="0"/>
          <c:extLst>
            <c:ext xmlns:c16="http://schemas.microsoft.com/office/drawing/2014/chart" uri="{C3380CC4-5D6E-409C-BE32-E72D297353CC}">
              <c16:uniqueId val="{00000001-FE5B-4E06-93E2-037783BE6E77}"/>
            </c:ext>
          </c:extLst>
        </c:ser>
        <c:ser>
          <c:idx val="1"/>
          <c:order val="1"/>
          <c:tx>
            <c:strRef>
              <c:f>'Delays-Alli'!$M$9</c:f>
              <c:strCache>
                <c:ptCount val="1"/>
                <c:pt idx="0">
                  <c:v>Median</c:v>
                </c:pt>
              </c:strCache>
            </c:strRef>
          </c:tx>
          <c:spPr>
            <a:ln w="28575" cap="rnd">
              <a:noFill/>
              <a:round/>
            </a:ln>
            <a:effectLst/>
          </c:spPr>
          <c:marker>
            <c:symbol val="circle"/>
            <c:size val="6"/>
            <c:spPr>
              <a:solidFill>
                <a:srgbClr val="C00000"/>
              </a:solidFill>
              <a:ln w="9525">
                <a:noFill/>
              </a:ln>
              <a:effectLst/>
            </c:spPr>
          </c:marker>
          <c:cat>
            <c:strRef>
              <c:f>'Delays-Alli'!$K$10:$K$33</c:f>
              <c:strCache>
                <c:ptCount val="24"/>
                <c:pt idx="0">
                  <c:v>Cheshire &amp; Merseyside (n=155)</c:v>
                </c:pt>
                <c:pt idx="1">
                  <c:v>W Midlands (n=303)</c:v>
                </c:pt>
                <c:pt idx="2">
                  <c:v>SE London (n=8)</c:v>
                </c:pt>
                <c:pt idx="3">
                  <c:v>Kent &amp; Medway (n=75)</c:v>
                </c:pt>
                <c:pt idx="4">
                  <c:v>Surrey &amp; Sussex (n=145)</c:v>
                </c:pt>
                <c:pt idx="5">
                  <c:v>Thames Valley (n=152)</c:v>
                </c:pt>
                <c:pt idx="6">
                  <c:v>Peninsula (n=152)</c:v>
                </c:pt>
                <c:pt idx="7">
                  <c:v>Somers, Wilts, Avon &amp; Glou (n=180)</c:v>
                </c:pt>
                <c:pt idx="8">
                  <c:v>Wessex (n=222)</c:v>
                </c:pt>
                <c:pt idx="9">
                  <c:v>Lancs &amp; S Cumbria (n=118)</c:v>
                </c:pt>
                <c:pt idx="10">
                  <c:v>Greater Manchester (n=161)</c:v>
                </c:pt>
                <c:pt idx="11">
                  <c:v>RM Partners West London (n=89)</c:v>
                </c:pt>
                <c:pt idx="12">
                  <c:v>East of England - North (n=258)</c:v>
                </c:pt>
                <c:pt idx="13">
                  <c:v>East of England - South (n=162)</c:v>
                </c:pt>
                <c:pt idx="14">
                  <c:v>East Midlands (n=413)</c:v>
                </c:pt>
                <c:pt idx="15">
                  <c:v>S Yorkshire &amp; Bassetlaw (n=127)</c:v>
                </c:pt>
                <c:pt idx="16">
                  <c:v>Humber, Coast &amp; Vale (n=143)</c:v>
                </c:pt>
                <c:pt idx="17">
                  <c:v>North Central London (n=55)</c:v>
                </c:pt>
                <c:pt idx="18">
                  <c:v>NE London (n=66)</c:v>
                </c:pt>
                <c:pt idx="19">
                  <c:v>Northern (n=344)</c:v>
                </c:pt>
                <c:pt idx="20">
                  <c:v>W Yorkshire &amp; Harrogate (n=150)</c:v>
                </c:pt>
                <c:pt idx="21">
                  <c:v>Wales: Swansea Bay (n=29)</c:v>
                </c:pt>
                <c:pt idx="22">
                  <c:v>Wales: North (n=71)</c:v>
                </c:pt>
                <c:pt idx="23">
                  <c:v>Wales: South (n=78)</c:v>
                </c:pt>
              </c:strCache>
            </c:strRef>
          </c:cat>
          <c:val>
            <c:numRef>
              <c:f>'Delays-Alli'!$M$10:$M$33</c:f>
              <c:numCache>
                <c:formatCode>General</c:formatCode>
                <c:ptCount val="24"/>
                <c:pt idx="0">
                  <c:v>69</c:v>
                </c:pt>
                <c:pt idx="1">
                  <c:v>81</c:v>
                </c:pt>
                <c:pt idx="2">
                  <c:v>100</c:v>
                </c:pt>
                <c:pt idx="3">
                  <c:v>70</c:v>
                </c:pt>
                <c:pt idx="4">
                  <c:v>76</c:v>
                </c:pt>
                <c:pt idx="5">
                  <c:v>69</c:v>
                </c:pt>
                <c:pt idx="6">
                  <c:v>70</c:v>
                </c:pt>
                <c:pt idx="7">
                  <c:v>65</c:v>
                </c:pt>
                <c:pt idx="8">
                  <c:v>60</c:v>
                </c:pt>
                <c:pt idx="9">
                  <c:v>73</c:v>
                </c:pt>
                <c:pt idx="10">
                  <c:v>89</c:v>
                </c:pt>
                <c:pt idx="11">
                  <c:v>86</c:v>
                </c:pt>
                <c:pt idx="12">
                  <c:v>68</c:v>
                </c:pt>
                <c:pt idx="13">
                  <c:v>74</c:v>
                </c:pt>
                <c:pt idx="14">
                  <c:v>78</c:v>
                </c:pt>
                <c:pt idx="15">
                  <c:v>65</c:v>
                </c:pt>
                <c:pt idx="16">
                  <c:v>85</c:v>
                </c:pt>
                <c:pt idx="17">
                  <c:v>66</c:v>
                </c:pt>
                <c:pt idx="18">
                  <c:v>62</c:v>
                </c:pt>
                <c:pt idx="19">
                  <c:v>76</c:v>
                </c:pt>
                <c:pt idx="20">
                  <c:v>66</c:v>
                </c:pt>
                <c:pt idx="21">
                  <c:v>83</c:v>
                </c:pt>
                <c:pt idx="22">
                  <c:v>88</c:v>
                </c:pt>
                <c:pt idx="23">
                  <c:v>73</c:v>
                </c:pt>
              </c:numCache>
            </c:numRef>
          </c:val>
          <c:smooth val="0"/>
          <c:extLst>
            <c:ext xmlns:c16="http://schemas.microsoft.com/office/drawing/2014/chart" uri="{C3380CC4-5D6E-409C-BE32-E72D297353CC}">
              <c16:uniqueId val="{00000002-FE5B-4E06-93E2-037783BE6E77}"/>
            </c:ext>
          </c:extLst>
        </c:ser>
        <c:ser>
          <c:idx val="2"/>
          <c:order val="2"/>
          <c:tx>
            <c:v>IQR</c:v>
          </c:tx>
          <c:spPr>
            <a:ln w="28575" cap="rnd">
              <a:noFill/>
              <a:round/>
            </a:ln>
            <a:effectLst/>
          </c:spPr>
          <c:marker>
            <c:symbol val="dash"/>
            <c:size val="5"/>
            <c:spPr>
              <a:solidFill>
                <a:schemeClr val="accent3"/>
              </a:solidFill>
              <a:ln w="9525">
                <a:solidFill>
                  <a:schemeClr val="tx1"/>
                </a:solidFill>
              </a:ln>
              <a:effectLst/>
            </c:spPr>
          </c:marker>
          <c:cat>
            <c:strRef>
              <c:f>'Delays-Alli'!$K$10:$K$33</c:f>
              <c:strCache>
                <c:ptCount val="24"/>
                <c:pt idx="0">
                  <c:v>Cheshire &amp; Merseyside (n=155)</c:v>
                </c:pt>
                <c:pt idx="1">
                  <c:v>W Midlands (n=303)</c:v>
                </c:pt>
                <c:pt idx="2">
                  <c:v>SE London (n=8)</c:v>
                </c:pt>
                <c:pt idx="3">
                  <c:v>Kent &amp; Medway (n=75)</c:v>
                </c:pt>
                <c:pt idx="4">
                  <c:v>Surrey &amp; Sussex (n=145)</c:v>
                </c:pt>
                <c:pt idx="5">
                  <c:v>Thames Valley (n=152)</c:v>
                </c:pt>
                <c:pt idx="6">
                  <c:v>Peninsula (n=152)</c:v>
                </c:pt>
                <c:pt idx="7">
                  <c:v>Somers, Wilts, Avon &amp; Glou (n=180)</c:v>
                </c:pt>
                <c:pt idx="8">
                  <c:v>Wessex (n=222)</c:v>
                </c:pt>
                <c:pt idx="9">
                  <c:v>Lancs &amp; S Cumbria (n=118)</c:v>
                </c:pt>
                <c:pt idx="10">
                  <c:v>Greater Manchester (n=161)</c:v>
                </c:pt>
                <c:pt idx="11">
                  <c:v>RM Partners West London (n=89)</c:v>
                </c:pt>
                <c:pt idx="12">
                  <c:v>East of England - North (n=258)</c:v>
                </c:pt>
                <c:pt idx="13">
                  <c:v>East of England - South (n=162)</c:v>
                </c:pt>
                <c:pt idx="14">
                  <c:v>East Midlands (n=413)</c:v>
                </c:pt>
                <c:pt idx="15">
                  <c:v>S Yorkshire &amp; Bassetlaw (n=127)</c:v>
                </c:pt>
                <c:pt idx="16">
                  <c:v>Humber, Coast &amp; Vale (n=143)</c:v>
                </c:pt>
                <c:pt idx="17">
                  <c:v>North Central London (n=55)</c:v>
                </c:pt>
                <c:pt idx="18">
                  <c:v>NE London (n=66)</c:v>
                </c:pt>
                <c:pt idx="19">
                  <c:v>Northern (n=344)</c:v>
                </c:pt>
                <c:pt idx="20">
                  <c:v>W Yorkshire &amp; Harrogate (n=150)</c:v>
                </c:pt>
                <c:pt idx="21">
                  <c:v>Wales: Swansea Bay (n=29)</c:v>
                </c:pt>
                <c:pt idx="22">
                  <c:v>Wales: North (n=71)</c:v>
                </c:pt>
                <c:pt idx="23">
                  <c:v>Wales: South (n=78)</c:v>
                </c:pt>
              </c:strCache>
            </c:strRef>
          </c:cat>
          <c:val>
            <c:numRef>
              <c:f>'Delays-Alli'!$N$10:$N$33</c:f>
              <c:numCache>
                <c:formatCode>General</c:formatCode>
                <c:ptCount val="24"/>
                <c:pt idx="0">
                  <c:v>85</c:v>
                </c:pt>
                <c:pt idx="1">
                  <c:v>110</c:v>
                </c:pt>
                <c:pt idx="2">
                  <c:v>123</c:v>
                </c:pt>
                <c:pt idx="3">
                  <c:v>122</c:v>
                </c:pt>
                <c:pt idx="4">
                  <c:v>102</c:v>
                </c:pt>
                <c:pt idx="5">
                  <c:v>87</c:v>
                </c:pt>
                <c:pt idx="6">
                  <c:v>98</c:v>
                </c:pt>
                <c:pt idx="7">
                  <c:v>84</c:v>
                </c:pt>
                <c:pt idx="8">
                  <c:v>79</c:v>
                </c:pt>
                <c:pt idx="9">
                  <c:v>91</c:v>
                </c:pt>
                <c:pt idx="10">
                  <c:v>113</c:v>
                </c:pt>
                <c:pt idx="11">
                  <c:v>140</c:v>
                </c:pt>
                <c:pt idx="12">
                  <c:v>84</c:v>
                </c:pt>
                <c:pt idx="13">
                  <c:v>99</c:v>
                </c:pt>
                <c:pt idx="14">
                  <c:v>100</c:v>
                </c:pt>
                <c:pt idx="15">
                  <c:v>83</c:v>
                </c:pt>
                <c:pt idx="16">
                  <c:v>107</c:v>
                </c:pt>
                <c:pt idx="17">
                  <c:v>102</c:v>
                </c:pt>
                <c:pt idx="18">
                  <c:v>85</c:v>
                </c:pt>
                <c:pt idx="19">
                  <c:v>102</c:v>
                </c:pt>
                <c:pt idx="20">
                  <c:v>86</c:v>
                </c:pt>
                <c:pt idx="21">
                  <c:v>105</c:v>
                </c:pt>
                <c:pt idx="22">
                  <c:v>125</c:v>
                </c:pt>
                <c:pt idx="23">
                  <c:v>91</c:v>
                </c:pt>
              </c:numCache>
            </c:numRef>
          </c:val>
          <c:smooth val="0"/>
          <c:extLst>
            <c:ext xmlns:c16="http://schemas.microsoft.com/office/drawing/2014/chart" uri="{C3380CC4-5D6E-409C-BE32-E72D297353CC}">
              <c16:uniqueId val="{00000003-FE5B-4E06-93E2-037783BE6E77}"/>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marker val="1"/>
        <c:smooth val="0"/>
        <c:axId val="439767200"/>
        <c:axId val="439768512"/>
      </c:lineChart>
      <c:catAx>
        <c:axId val="43976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en-US"/>
          </a:p>
        </c:txPr>
        <c:crossAx val="439768512"/>
        <c:crosses val="autoZero"/>
        <c:auto val="1"/>
        <c:lblAlgn val="ctr"/>
        <c:lblOffset val="100"/>
        <c:noMultiLvlLbl val="0"/>
      </c:catAx>
      <c:valAx>
        <c:axId val="439768512"/>
        <c:scaling>
          <c:orientation val="minMax"/>
          <c:max val="1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r>
                  <a:rPr lang="en-US" sz="1050"/>
                  <a:t>Waiting time (days)</a:t>
                </a:r>
              </a:p>
            </c:rich>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39767200"/>
        <c:crosses val="autoZero"/>
        <c:crossBetween val="between"/>
      </c:valAx>
      <c:valAx>
        <c:axId val="476745008"/>
        <c:scaling>
          <c:orientation val="minMax"/>
          <c:max val="140"/>
        </c:scaling>
        <c:delete val="0"/>
        <c:axPos val="r"/>
        <c:title>
          <c:tx>
            <c:rich>
              <a:bodyPr rot="-54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r>
                  <a:rPr lang="en-GB" sz="1050"/>
                  <a:t>% waiting &gt;104 days</a:t>
                </a:r>
              </a:p>
            </c:rich>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76743368"/>
        <c:crosses val="max"/>
        <c:crossBetween val="between"/>
      </c:valAx>
      <c:catAx>
        <c:axId val="476743368"/>
        <c:scaling>
          <c:orientation val="minMax"/>
        </c:scaling>
        <c:delete val="1"/>
        <c:axPos val="b"/>
        <c:numFmt formatCode="General" sourceLinked="1"/>
        <c:majorTickMark val="out"/>
        <c:minorTickMark val="none"/>
        <c:tickLblPos val="nextTo"/>
        <c:crossAx val="476745008"/>
        <c:crosses val="autoZero"/>
        <c:auto val="1"/>
        <c:lblAlgn val="ctr"/>
        <c:lblOffset val="100"/>
        <c:noMultiLvlLbl val="0"/>
      </c:catAx>
      <c:spPr>
        <a:noFill/>
        <a:ln>
          <a:noFill/>
        </a:ln>
        <a:effectLst/>
      </c:spPr>
    </c:plotArea>
    <c:legend>
      <c:legendPos val="t"/>
      <c:legendEntry>
        <c:idx val="1"/>
        <c:delete val="1"/>
      </c:legendEntry>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Sheet2!$C$5</c:f>
              <c:strCache>
                <c:ptCount val="1"/>
                <c:pt idx="0">
                  <c:v>FLOT</c:v>
                </c:pt>
              </c:strCache>
            </c:strRef>
          </c:tx>
          <c:spPr>
            <a:solidFill>
              <a:schemeClr val="accent1"/>
            </a:solidFill>
            <a:ln>
              <a:noFill/>
            </a:ln>
            <a:effectLst/>
          </c:spPr>
          <c:invertIfNegative val="0"/>
          <c:cat>
            <c:strRef>
              <c:f>Sheet2!$B$6:$B$26</c:f>
              <c:strCache>
                <c:ptCount val="20"/>
                <c:pt idx="0">
                  <c:v>Cheshire and Merseyside</c:v>
                </c:pt>
                <c:pt idx="1">
                  <c:v>West Midlands</c:v>
                </c:pt>
                <c:pt idx="2">
                  <c:v>South East London</c:v>
                </c:pt>
                <c:pt idx="3">
                  <c:v>Surrey and Sussex</c:v>
                </c:pt>
                <c:pt idx="4">
                  <c:v>Thames Valley</c:v>
                </c:pt>
                <c:pt idx="5">
                  <c:v>Peninsula</c:v>
                </c:pt>
                <c:pt idx="6">
                  <c:v>Somers, Wilts, Avon &amp; Glouces</c:v>
                </c:pt>
                <c:pt idx="7">
                  <c:v>Wessex</c:v>
                </c:pt>
                <c:pt idx="8">
                  <c:v>Lancashire &amp; S Cumbria</c:v>
                </c:pt>
                <c:pt idx="9">
                  <c:v>Greater Manchester</c:v>
                </c:pt>
                <c:pt idx="10">
                  <c:v>RM Partners West London</c:v>
                </c:pt>
                <c:pt idx="11">
                  <c:v>East of England - North</c:v>
                </c:pt>
                <c:pt idx="12">
                  <c:v>East of England - South</c:v>
                </c:pt>
                <c:pt idx="13">
                  <c:v>East Midlands</c:v>
                </c:pt>
                <c:pt idx="14">
                  <c:v>South Yorks &amp; Bassetlaw</c:v>
                </c:pt>
                <c:pt idx="15">
                  <c:v>Humber, Coast and Vale</c:v>
                </c:pt>
                <c:pt idx="16">
                  <c:v>North Central London</c:v>
                </c:pt>
                <c:pt idx="17">
                  <c:v>North East London</c:v>
                </c:pt>
                <c:pt idx="18">
                  <c:v>Northern</c:v>
                </c:pt>
                <c:pt idx="19">
                  <c:v>West Yorks &amp; Harrogate</c:v>
                </c:pt>
              </c:strCache>
            </c:strRef>
          </c:cat>
          <c:val>
            <c:numRef>
              <c:f>Sheet2!$C$6:$C$26</c:f>
              <c:numCache>
                <c:formatCode>General</c:formatCode>
                <c:ptCount val="20"/>
                <c:pt idx="0">
                  <c:v>33</c:v>
                </c:pt>
                <c:pt idx="1">
                  <c:v>226</c:v>
                </c:pt>
                <c:pt idx="2">
                  <c:v>120</c:v>
                </c:pt>
                <c:pt idx="3">
                  <c:v>55</c:v>
                </c:pt>
                <c:pt idx="4">
                  <c:v>39</c:v>
                </c:pt>
                <c:pt idx="5">
                  <c:v>55</c:v>
                </c:pt>
                <c:pt idx="6">
                  <c:v>51</c:v>
                </c:pt>
                <c:pt idx="7">
                  <c:v>44</c:v>
                </c:pt>
                <c:pt idx="8">
                  <c:v>52</c:v>
                </c:pt>
                <c:pt idx="9">
                  <c:v>149</c:v>
                </c:pt>
                <c:pt idx="10">
                  <c:v>96</c:v>
                </c:pt>
                <c:pt idx="11">
                  <c:v>86</c:v>
                </c:pt>
                <c:pt idx="12">
                  <c:v>33</c:v>
                </c:pt>
                <c:pt idx="13">
                  <c:v>90</c:v>
                </c:pt>
                <c:pt idx="14">
                  <c:v>86</c:v>
                </c:pt>
                <c:pt idx="15">
                  <c:v>18</c:v>
                </c:pt>
                <c:pt idx="16">
                  <c:v>58</c:v>
                </c:pt>
                <c:pt idx="17">
                  <c:v>17</c:v>
                </c:pt>
                <c:pt idx="18">
                  <c:v>90</c:v>
                </c:pt>
                <c:pt idx="19">
                  <c:v>101</c:v>
                </c:pt>
              </c:numCache>
            </c:numRef>
          </c:val>
          <c:extLst>
            <c:ext xmlns:c16="http://schemas.microsoft.com/office/drawing/2014/chart" uri="{C3380CC4-5D6E-409C-BE32-E72D297353CC}">
              <c16:uniqueId val="{00000000-28F9-49CE-9FB6-417DD37CD23B}"/>
            </c:ext>
          </c:extLst>
        </c:ser>
        <c:ser>
          <c:idx val="1"/>
          <c:order val="1"/>
          <c:tx>
            <c:strRef>
              <c:f>Sheet2!$D$5</c:f>
              <c:strCache>
                <c:ptCount val="1"/>
                <c:pt idx="0">
                  <c:v>Other</c:v>
                </c:pt>
              </c:strCache>
            </c:strRef>
          </c:tx>
          <c:spPr>
            <a:solidFill>
              <a:schemeClr val="accent2"/>
            </a:solidFill>
            <a:ln>
              <a:noFill/>
            </a:ln>
            <a:effectLst/>
          </c:spPr>
          <c:invertIfNegative val="0"/>
          <c:cat>
            <c:strRef>
              <c:f>Sheet2!$B$6:$B$26</c:f>
              <c:strCache>
                <c:ptCount val="20"/>
                <c:pt idx="0">
                  <c:v>Cheshire and Merseyside</c:v>
                </c:pt>
                <c:pt idx="1">
                  <c:v>West Midlands</c:v>
                </c:pt>
                <c:pt idx="2">
                  <c:v>South East London</c:v>
                </c:pt>
                <c:pt idx="3">
                  <c:v>Surrey and Sussex</c:v>
                </c:pt>
                <c:pt idx="4">
                  <c:v>Thames Valley</c:v>
                </c:pt>
                <c:pt idx="5">
                  <c:v>Peninsula</c:v>
                </c:pt>
                <c:pt idx="6">
                  <c:v>Somers, Wilts, Avon &amp; Glouces</c:v>
                </c:pt>
                <c:pt idx="7">
                  <c:v>Wessex</c:v>
                </c:pt>
                <c:pt idx="8">
                  <c:v>Lancashire &amp; S Cumbria</c:v>
                </c:pt>
                <c:pt idx="9">
                  <c:v>Greater Manchester</c:v>
                </c:pt>
                <c:pt idx="10">
                  <c:v>RM Partners West London</c:v>
                </c:pt>
                <c:pt idx="11">
                  <c:v>East of England - North</c:v>
                </c:pt>
                <c:pt idx="12">
                  <c:v>East of England - South</c:v>
                </c:pt>
                <c:pt idx="13">
                  <c:v>East Midlands</c:v>
                </c:pt>
                <c:pt idx="14">
                  <c:v>South Yorks &amp; Bassetlaw</c:v>
                </c:pt>
                <c:pt idx="15">
                  <c:v>Humber, Coast and Vale</c:v>
                </c:pt>
                <c:pt idx="16">
                  <c:v>North Central London</c:v>
                </c:pt>
                <c:pt idx="17">
                  <c:v>North East London</c:v>
                </c:pt>
                <c:pt idx="18">
                  <c:v>Northern</c:v>
                </c:pt>
                <c:pt idx="19">
                  <c:v>West Yorks &amp; Harrogate</c:v>
                </c:pt>
              </c:strCache>
            </c:strRef>
          </c:cat>
          <c:val>
            <c:numRef>
              <c:f>Sheet2!$D$6:$D$26</c:f>
              <c:numCache>
                <c:formatCode>General</c:formatCode>
                <c:ptCount val="20"/>
                <c:pt idx="0">
                  <c:v>35</c:v>
                </c:pt>
                <c:pt idx="1">
                  <c:v>154</c:v>
                </c:pt>
                <c:pt idx="2">
                  <c:v>86</c:v>
                </c:pt>
                <c:pt idx="3">
                  <c:v>73</c:v>
                </c:pt>
                <c:pt idx="4">
                  <c:v>132</c:v>
                </c:pt>
                <c:pt idx="5">
                  <c:v>89</c:v>
                </c:pt>
                <c:pt idx="6">
                  <c:v>155</c:v>
                </c:pt>
                <c:pt idx="7">
                  <c:v>153</c:v>
                </c:pt>
                <c:pt idx="8">
                  <c:v>55</c:v>
                </c:pt>
                <c:pt idx="9">
                  <c:v>43</c:v>
                </c:pt>
                <c:pt idx="10">
                  <c:v>110</c:v>
                </c:pt>
                <c:pt idx="11">
                  <c:v>170</c:v>
                </c:pt>
                <c:pt idx="12">
                  <c:v>149</c:v>
                </c:pt>
                <c:pt idx="13">
                  <c:v>268</c:v>
                </c:pt>
                <c:pt idx="14">
                  <c:v>32</c:v>
                </c:pt>
                <c:pt idx="15">
                  <c:v>59</c:v>
                </c:pt>
                <c:pt idx="16">
                  <c:v>64</c:v>
                </c:pt>
                <c:pt idx="17">
                  <c:v>27</c:v>
                </c:pt>
                <c:pt idx="18">
                  <c:v>178</c:v>
                </c:pt>
                <c:pt idx="19">
                  <c:v>88</c:v>
                </c:pt>
              </c:numCache>
            </c:numRef>
          </c:val>
          <c:extLst>
            <c:ext xmlns:c16="http://schemas.microsoft.com/office/drawing/2014/chart" uri="{C3380CC4-5D6E-409C-BE32-E72D297353CC}">
              <c16:uniqueId val="{00000001-28F9-49CE-9FB6-417DD37CD23B}"/>
            </c:ext>
          </c:extLst>
        </c:ser>
        <c:dLbls>
          <c:showLegendKey val="0"/>
          <c:showVal val="0"/>
          <c:showCatName val="0"/>
          <c:showSerName val="0"/>
          <c:showPercent val="0"/>
          <c:showBubbleSize val="0"/>
        </c:dLbls>
        <c:gapWidth val="150"/>
        <c:overlap val="100"/>
        <c:axId val="410554624"/>
        <c:axId val="410553640"/>
      </c:barChart>
      <c:lineChart>
        <c:grouping val="standard"/>
        <c:varyColors val="0"/>
        <c:ser>
          <c:idx val="2"/>
          <c:order val="2"/>
          <c:tx>
            <c:strRef>
              <c:f>Sheet2!$E$5</c:f>
              <c:strCache>
                <c:ptCount val="1"/>
                <c:pt idx="0">
                  <c:v>National average</c:v>
                </c:pt>
              </c:strCache>
            </c:strRef>
          </c:tx>
          <c:spPr>
            <a:ln w="28575" cap="rnd">
              <a:solidFill>
                <a:schemeClr val="accent3"/>
              </a:solidFill>
              <a:round/>
            </a:ln>
            <a:effectLst/>
          </c:spPr>
          <c:marker>
            <c:symbol val="none"/>
          </c:marker>
          <c:cat>
            <c:strRef>
              <c:f>Sheet2!$B$6:$B$26</c:f>
              <c:strCache>
                <c:ptCount val="20"/>
                <c:pt idx="0">
                  <c:v>Cheshire and Merseyside</c:v>
                </c:pt>
                <c:pt idx="1">
                  <c:v>West Midlands</c:v>
                </c:pt>
                <c:pt idx="2">
                  <c:v>South East London</c:v>
                </c:pt>
                <c:pt idx="3">
                  <c:v>Surrey and Sussex</c:v>
                </c:pt>
                <c:pt idx="4">
                  <c:v>Thames Valley</c:v>
                </c:pt>
                <c:pt idx="5">
                  <c:v>Peninsula</c:v>
                </c:pt>
                <c:pt idx="6">
                  <c:v>Somers, Wilts, Avon &amp; Glouces</c:v>
                </c:pt>
                <c:pt idx="7">
                  <c:v>Wessex</c:v>
                </c:pt>
                <c:pt idx="8">
                  <c:v>Lancashire &amp; S Cumbria</c:v>
                </c:pt>
                <c:pt idx="9">
                  <c:v>Greater Manchester</c:v>
                </c:pt>
                <c:pt idx="10">
                  <c:v>RM Partners West London</c:v>
                </c:pt>
                <c:pt idx="11">
                  <c:v>East of England - North</c:v>
                </c:pt>
                <c:pt idx="12">
                  <c:v>East of England - South</c:v>
                </c:pt>
                <c:pt idx="13">
                  <c:v>East Midlands</c:v>
                </c:pt>
                <c:pt idx="14">
                  <c:v>South Yorks &amp; Bassetlaw</c:v>
                </c:pt>
                <c:pt idx="15">
                  <c:v>Humber, Coast and Vale</c:v>
                </c:pt>
                <c:pt idx="16">
                  <c:v>North Central London</c:v>
                </c:pt>
                <c:pt idx="17">
                  <c:v>North East London</c:v>
                </c:pt>
                <c:pt idx="18">
                  <c:v>Northern</c:v>
                </c:pt>
                <c:pt idx="19">
                  <c:v>West Yorks &amp; Harrogate</c:v>
                </c:pt>
              </c:strCache>
            </c:strRef>
          </c:cat>
          <c:val>
            <c:numRef>
              <c:f>Sheet2!$E$6:$E$26</c:f>
              <c:numCache>
                <c:formatCode>0.00%</c:formatCode>
                <c:ptCount val="20"/>
                <c:pt idx="0">
                  <c:v>0.41399999999999998</c:v>
                </c:pt>
                <c:pt idx="1">
                  <c:v>0.41399999999999998</c:v>
                </c:pt>
                <c:pt idx="2">
                  <c:v>0.41399999999999998</c:v>
                </c:pt>
                <c:pt idx="3">
                  <c:v>0.41399999999999998</c:v>
                </c:pt>
                <c:pt idx="4">
                  <c:v>0.41399999999999998</c:v>
                </c:pt>
                <c:pt idx="5">
                  <c:v>0.41399999999999998</c:v>
                </c:pt>
                <c:pt idx="6">
                  <c:v>0.41399999999999998</c:v>
                </c:pt>
                <c:pt idx="7">
                  <c:v>0.41399999999999998</c:v>
                </c:pt>
                <c:pt idx="8">
                  <c:v>0.41399999999999998</c:v>
                </c:pt>
                <c:pt idx="9">
                  <c:v>0.41399999999999998</c:v>
                </c:pt>
                <c:pt idx="10">
                  <c:v>0.41399999999999998</c:v>
                </c:pt>
                <c:pt idx="11">
                  <c:v>0.41399999999999998</c:v>
                </c:pt>
                <c:pt idx="12">
                  <c:v>0.41399999999999998</c:v>
                </c:pt>
                <c:pt idx="13">
                  <c:v>0.41399999999999998</c:v>
                </c:pt>
                <c:pt idx="14">
                  <c:v>0.41399999999999998</c:v>
                </c:pt>
                <c:pt idx="15">
                  <c:v>0.41399999999999998</c:v>
                </c:pt>
                <c:pt idx="16">
                  <c:v>0.41399999999999998</c:v>
                </c:pt>
                <c:pt idx="17">
                  <c:v>0.41399999999999998</c:v>
                </c:pt>
                <c:pt idx="18">
                  <c:v>0.41399999999999998</c:v>
                </c:pt>
                <c:pt idx="19">
                  <c:v>0.41399999999999998</c:v>
                </c:pt>
              </c:numCache>
            </c:numRef>
          </c:val>
          <c:smooth val="0"/>
          <c:extLst>
            <c:ext xmlns:c16="http://schemas.microsoft.com/office/drawing/2014/chart" uri="{C3380CC4-5D6E-409C-BE32-E72D297353CC}">
              <c16:uniqueId val="{00000002-28F9-49CE-9FB6-417DD37CD23B}"/>
            </c:ext>
          </c:extLst>
        </c:ser>
        <c:dLbls>
          <c:showLegendKey val="0"/>
          <c:showVal val="0"/>
          <c:showCatName val="0"/>
          <c:showSerName val="0"/>
          <c:showPercent val="0"/>
          <c:showBubbleSize val="0"/>
        </c:dLbls>
        <c:marker val="1"/>
        <c:smooth val="0"/>
        <c:axId val="410554624"/>
        <c:axId val="410553640"/>
      </c:lineChart>
      <c:catAx>
        <c:axId val="41055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10553640"/>
        <c:crosses val="autoZero"/>
        <c:auto val="1"/>
        <c:lblAlgn val="ctr"/>
        <c:lblOffset val="100"/>
        <c:noMultiLvlLbl val="0"/>
      </c:catAx>
      <c:valAx>
        <c:axId val="410553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10554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Sheet3!$D$4</c:f>
              <c:strCache>
                <c:ptCount val="1"/>
                <c:pt idx="0">
                  <c:v>27Gy/6F</c:v>
                </c:pt>
              </c:strCache>
            </c:strRef>
          </c:tx>
          <c:spPr>
            <a:solidFill>
              <a:schemeClr val="accent1"/>
            </a:solidFill>
            <a:ln>
              <a:noFill/>
            </a:ln>
            <a:effectLst/>
          </c:spPr>
          <c:invertIfNegative val="0"/>
          <c:cat>
            <c:strRef>
              <c:f>Sheet3!$C$5:$C$25</c:f>
              <c:strCache>
                <c:ptCount val="12"/>
                <c:pt idx="0">
                  <c:v>Cheshire and Merseyside (n=21)</c:v>
                </c:pt>
                <c:pt idx="1">
                  <c:v>West Midlands (n=41)</c:v>
                </c:pt>
                <c:pt idx="2">
                  <c:v>Kent and Medway (n=61)</c:v>
                </c:pt>
                <c:pt idx="3">
                  <c:v>Somers, Wilts, Avon &amp; Glouces (n=108)</c:v>
                </c:pt>
                <c:pt idx="4">
                  <c:v>Lancashire &amp; S Cumbria (n=21)</c:v>
                </c:pt>
                <c:pt idx="5">
                  <c:v>Greater Manchester (n=36)</c:v>
                </c:pt>
                <c:pt idx="6">
                  <c:v>RM Partners West London (n=96)</c:v>
                </c:pt>
                <c:pt idx="7">
                  <c:v>East of England - North (n=124)</c:v>
                </c:pt>
                <c:pt idx="8">
                  <c:v>East of England - South (n=91)</c:v>
                </c:pt>
                <c:pt idx="9">
                  <c:v>East Midlands (n=33)</c:v>
                </c:pt>
                <c:pt idx="10">
                  <c:v>North Central London (n=38)</c:v>
                </c:pt>
                <c:pt idx="11">
                  <c:v>Northern (n=155)</c:v>
                </c:pt>
              </c:strCache>
            </c:strRef>
          </c:cat>
          <c:val>
            <c:numRef>
              <c:f>Sheet3!$D$5:$D$25</c:f>
              <c:numCache>
                <c:formatCode>General</c:formatCode>
                <c:ptCount val="12"/>
                <c:pt idx="0">
                  <c:v>0</c:v>
                </c:pt>
                <c:pt idx="1">
                  <c:v>0</c:v>
                </c:pt>
                <c:pt idx="2">
                  <c:v>0</c:v>
                </c:pt>
                <c:pt idx="3">
                  <c:v>2</c:v>
                </c:pt>
                <c:pt idx="4">
                  <c:v>0</c:v>
                </c:pt>
                <c:pt idx="5">
                  <c:v>0</c:v>
                </c:pt>
                <c:pt idx="6">
                  <c:v>1</c:v>
                </c:pt>
                <c:pt idx="7">
                  <c:v>78</c:v>
                </c:pt>
                <c:pt idx="8">
                  <c:v>76</c:v>
                </c:pt>
                <c:pt idx="9">
                  <c:v>0</c:v>
                </c:pt>
                <c:pt idx="10">
                  <c:v>9</c:v>
                </c:pt>
                <c:pt idx="11">
                  <c:v>0</c:v>
                </c:pt>
              </c:numCache>
            </c:numRef>
          </c:val>
          <c:extLst>
            <c:ext xmlns:c16="http://schemas.microsoft.com/office/drawing/2014/chart" uri="{C3380CC4-5D6E-409C-BE32-E72D297353CC}">
              <c16:uniqueId val="{00000000-CF9A-4DA7-8AE1-8255DE678F3F}"/>
            </c:ext>
          </c:extLst>
        </c:ser>
        <c:ser>
          <c:idx val="1"/>
          <c:order val="1"/>
          <c:tx>
            <c:strRef>
              <c:f>Sheet3!$E$4</c:f>
              <c:strCache>
                <c:ptCount val="1"/>
                <c:pt idx="0">
                  <c:v>20Gy/4F</c:v>
                </c:pt>
              </c:strCache>
            </c:strRef>
          </c:tx>
          <c:spPr>
            <a:solidFill>
              <a:schemeClr val="accent2"/>
            </a:solidFill>
            <a:ln>
              <a:noFill/>
            </a:ln>
            <a:effectLst/>
          </c:spPr>
          <c:invertIfNegative val="0"/>
          <c:cat>
            <c:strRef>
              <c:f>Sheet3!$C$5:$C$25</c:f>
              <c:strCache>
                <c:ptCount val="12"/>
                <c:pt idx="0">
                  <c:v>Cheshire and Merseyside (n=21)</c:v>
                </c:pt>
                <c:pt idx="1">
                  <c:v>West Midlands (n=41)</c:v>
                </c:pt>
                <c:pt idx="2">
                  <c:v>Kent and Medway (n=61)</c:v>
                </c:pt>
                <c:pt idx="3">
                  <c:v>Somers, Wilts, Avon &amp; Glouces (n=108)</c:v>
                </c:pt>
                <c:pt idx="4">
                  <c:v>Lancashire &amp; S Cumbria (n=21)</c:v>
                </c:pt>
                <c:pt idx="5">
                  <c:v>Greater Manchester (n=36)</c:v>
                </c:pt>
                <c:pt idx="6">
                  <c:v>RM Partners West London (n=96)</c:v>
                </c:pt>
                <c:pt idx="7">
                  <c:v>East of England - North (n=124)</c:v>
                </c:pt>
                <c:pt idx="8">
                  <c:v>East of England - South (n=91)</c:v>
                </c:pt>
                <c:pt idx="9">
                  <c:v>East Midlands (n=33)</c:v>
                </c:pt>
                <c:pt idx="10">
                  <c:v>North Central London (n=38)</c:v>
                </c:pt>
                <c:pt idx="11">
                  <c:v>Northern (n=155)</c:v>
                </c:pt>
              </c:strCache>
            </c:strRef>
          </c:cat>
          <c:val>
            <c:numRef>
              <c:f>Sheet3!$E$5:$E$25</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122</c:v>
                </c:pt>
              </c:numCache>
            </c:numRef>
          </c:val>
          <c:extLst>
            <c:ext xmlns:c16="http://schemas.microsoft.com/office/drawing/2014/chart" uri="{C3380CC4-5D6E-409C-BE32-E72D297353CC}">
              <c16:uniqueId val="{00000001-CF9A-4DA7-8AE1-8255DE678F3F}"/>
            </c:ext>
          </c:extLst>
        </c:ser>
        <c:ser>
          <c:idx val="2"/>
          <c:order val="2"/>
          <c:tx>
            <c:strRef>
              <c:f>Sheet3!$F$4</c:f>
              <c:strCache>
                <c:ptCount val="1"/>
                <c:pt idx="0">
                  <c:v>36Gy/12F</c:v>
                </c:pt>
              </c:strCache>
            </c:strRef>
          </c:tx>
          <c:spPr>
            <a:solidFill>
              <a:schemeClr val="accent3"/>
            </a:solidFill>
            <a:ln>
              <a:noFill/>
            </a:ln>
            <a:effectLst/>
          </c:spPr>
          <c:invertIfNegative val="0"/>
          <c:cat>
            <c:strRef>
              <c:f>Sheet3!$C$5:$C$25</c:f>
              <c:strCache>
                <c:ptCount val="12"/>
                <c:pt idx="0">
                  <c:v>Cheshire and Merseyside (n=21)</c:v>
                </c:pt>
                <c:pt idx="1">
                  <c:v>West Midlands (n=41)</c:v>
                </c:pt>
                <c:pt idx="2">
                  <c:v>Kent and Medway (n=61)</c:v>
                </c:pt>
                <c:pt idx="3">
                  <c:v>Somers, Wilts, Avon &amp; Glouces (n=108)</c:v>
                </c:pt>
                <c:pt idx="4">
                  <c:v>Lancashire &amp; S Cumbria (n=21)</c:v>
                </c:pt>
                <c:pt idx="5">
                  <c:v>Greater Manchester (n=36)</c:v>
                </c:pt>
                <c:pt idx="6">
                  <c:v>RM Partners West London (n=96)</c:v>
                </c:pt>
                <c:pt idx="7">
                  <c:v>East of England - North (n=124)</c:v>
                </c:pt>
                <c:pt idx="8">
                  <c:v>East of England - South (n=91)</c:v>
                </c:pt>
                <c:pt idx="9">
                  <c:v>East Midlands (n=33)</c:v>
                </c:pt>
                <c:pt idx="10">
                  <c:v>North Central London (n=38)</c:v>
                </c:pt>
                <c:pt idx="11">
                  <c:v>Northern (n=155)</c:v>
                </c:pt>
              </c:strCache>
            </c:strRef>
          </c:cat>
          <c:val>
            <c:numRef>
              <c:f>Sheet3!$F$5:$F$25</c:f>
              <c:numCache>
                <c:formatCode>General</c:formatCode>
                <c:ptCount val="12"/>
                <c:pt idx="0">
                  <c:v>0</c:v>
                </c:pt>
                <c:pt idx="1">
                  <c:v>5</c:v>
                </c:pt>
                <c:pt idx="2">
                  <c:v>34</c:v>
                </c:pt>
                <c:pt idx="3">
                  <c:v>9</c:v>
                </c:pt>
                <c:pt idx="4">
                  <c:v>0</c:v>
                </c:pt>
                <c:pt idx="5">
                  <c:v>0</c:v>
                </c:pt>
                <c:pt idx="6">
                  <c:v>74</c:v>
                </c:pt>
                <c:pt idx="7">
                  <c:v>2</c:v>
                </c:pt>
                <c:pt idx="8">
                  <c:v>3</c:v>
                </c:pt>
                <c:pt idx="9">
                  <c:v>0</c:v>
                </c:pt>
                <c:pt idx="10">
                  <c:v>2</c:v>
                </c:pt>
                <c:pt idx="11">
                  <c:v>3</c:v>
                </c:pt>
              </c:numCache>
            </c:numRef>
          </c:val>
          <c:extLst>
            <c:ext xmlns:c16="http://schemas.microsoft.com/office/drawing/2014/chart" uri="{C3380CC4-5D6E-409C-BE32-E72D297353CC}">
              <c16:uniqueId val="{00000002-CF9A-4DA7-8AE1-8255DE678F3F}"/>
            </c:ext>
          </c:extLst>
        </c:ser>
        <c:ser>
          <c:idx val="3"/>
          <c:order val="3"/>
          <c:tx>
            <c:strRef>
              <c:f>Sheet3!$G$4</c:f>
              <c:strCache>
                <c:ptCount val="1"/>
                <c:pt idx="0">
                  <c:v>Other</c:v>
                </c:pt>
              </c:strCache>
            </c:strRef>
          </c:tx>
          <c:spPr>
            <a:solidFill>
              <a:schemeClr val="accent4"/>
            </a:solidFill>
            <a:ln>
              <a:noFill/>
            </a:ln>
            <a:effectLst/>
          </c:spPr>
          <c:invertIfNegative val="0"/>
          <c:cat>
            <c:strRef>
              <c:f>Sheet3!$C$5:$C$25</c:f>
              <c:strCache>
                <c:ptCount val="12"/>
                <c:pt idx="0">
                  <c:v>Cheshire and Merseyside (n=21)</c:v>
                </c:pt>
                <c:pt idx="1">
                  <c:v>West Midlands (n=41)</c:v>
                </c:pt>
                <c:pt idx="2">
                  <c:v>Kent and Medway (n=61)</c:v>
                </c:pt>
                <c:pt idx="3">
                  <c:v>Somers, Wilts, Avon &amp; Glouces (n=108)</c:v>
                </c:pt>
                <c:pt idx="4">
                  <c:v>Lancashire &amp; S Cumbria (n=21)</c:v>
                </c:pt>
                <c:pt idx="5">
                  <c:v>Greater Manchester (n=36)</c:v>
                </c:pt>
                <c:pt idx="6">
                  <c:v>RM Partners West London (n=96)</c:v>
                </c:pt>
                <c:pt idx="7">
                  <c:v>East of England - North (n=124)</c:v>
                </c:pt>
                <c:pt idx="8">
                  <c:v>East of England - South (n=91)</c:v>
                </c:pt>
                <c:pt idx="9">
                  <c:v>East Midlands (n=33)</c:v>
                </c:pt>
                <c:pt idx="10">
                  <c:v>North Central London (n=38)</c:v>
                </c:pt>
                <c:pt idx="11">
                  <c:v>Northern (n=155)</c:v>
                </c:pt>
              </c:strCache>
            </c:strRef>
          </c:cat>
          <c:val>
            <c:numRef>
              <c:f>Sheet3!$G$5:$G$25</c:f>
              <c:numCache>
                <c:formatCode>General</c:formatCode>
                <c:ptCount val="12"/>
                <c:pt idx="0">
                  <c:v>21</c:v>
                </c:pt>
                <c:pt idx="1">
                  <c:v>36</c:v>
                </c:pt>
                <c:pt idx="2">
                  <c:v>27</c:v>
                </c:pt>
                <c:pt idx="3">
                  <c:v>97</c:v>
                </c:pt>
                <c:pt idx="4">
                  <c:v>21</c:v>
                </c:pt>
                <c:pt idx="5">
                  <c:v>36</c:v>
                </c:pt>
                <c:pt idx="6">
                  <c:v>21</c:v>
                </c:pt>
                <c:pt idx="7">
                  <c:v>44</c:v>
                </c:pt>
                <c:pt idx="8">
                  <c:v>12</c:v>
                </c:pt>
                <c:pt idx="9">
                  <c:v>33</c:v>
                </c:pt>
                <c:pt idx="10">
                  <c:v>27</c:v>
                </c:pt>
                <c:pt idx="11">
                  <c:v>30</c:v>
                </c:pt>
              </c:numCache>
            </c:numRef>
          </c:val>
          <c:extLst>
            <c:ext xmlns:c16="http://schemas.microsoft.com/office/drawing/2014/chart" uri="{C3380CC4-5D6E-409C-BE32-E72D297353CC}">
              <c16:uniqueId val="{00000003-CF9A-4DA7-8AE1-8255DE678F3F}"/>
            </c:ext>
          </c:extLst>
        </c:ser>
        <c:dLbls>
          <c:showLegendKey val="0"/>
          <c:showVal val="0"/>
          <c:showCatName val="0"/>
          <c:showSerName val="0"/>
          <c:showPercent val="0"/>
          <c:showBubbleSize val="0"/>
        </c:dLbls>
        <c:gapWidth val="150"/>
        <c:overlap val="100"/>
        <c:axId val="381756464"/>
        <c:axId val="381746624"/>
      </c:barChart>
      <c:catAx>
        <c:axId val="38175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81746624"/>
        <c:crosses val="autoZero"/>
        <c:auto val="1"/>
        <c:lblAlgn val="ctr"/>
        <c:lblOffset val="100"/>
        <c:noMultiLvlLbl val="0"/>
      </c:catAx>
      <c:valAx>
        <c:axId val="381746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81756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eaLnBrk="0" hangingPunct="0">
              <a:defRPr sz="1200" b="1">
                <a:latin typeface="Arial" charset="0"/>
              </a:defRPr>
            </a:lvl1pPr>
          </a:lstStyle>
          <a:p>
            <a:pPr>
              <a:defRPr/>
            </a:pPr>
            <a:endParaRPr lang="en-GB"/>
          </a:p>
        </p:txBody>
      </p:sp>
      <p:sp>
        <p:nvSpPr>
          <p:cNvPr id="74755"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r" eaLnBrk="0" hangingPunct="0">
              <a:defRPr sz="1200" b="1">
                <a:latin typeface="Arial" charset="0"/>
              </a:defRPr>
            </a:lvl1pPr>
          </a:lstStyle>
          <a:p>
            <a:pPr>
              <a:defRPr/>
            </a:pPr>
            <a:fld id="{2C0C5275-4FBD-4B7D-99BF-6012C34BF956}" type="datetimeFigureOut">
              <a:rPr lang="en-GB"/>
              <a:pPr>
                <a:defRPr/>
              </a:pPr>
              <a:t>08/12/2021</a:t>
            </a:fld>
            <a:endParaRPr lang="en-GB"/>
          </a:p>
        </p:txBody>
      </p:sp>
      <p:sp>
        <p:nvSpPr>
          <p:cNvPr id="74756" name="Rectangle 4"/>
          <p:cNvSpPr>
            <a:spLocks noGrp="1" noChangeArrowheads="1"/>
          </p:cNvSpPr>
          <p:nvPr>
            <p:ph type="ftr" sz="quarter" idx="2"/>
          </p:nvPr>
        </p:nvSpPr>
        <p:spPr bwMode="auto">
          <a:xfrm>
            <a:off x="0" y="9428164"/>
            <a:ext cx="2946400" cy="496887"/>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eaLnBrk="0" hangingPunct="0">
              <a:defRPr sz="1200" b="1">
                <a:latin typeface="Arial" charset="0"/>
              </a:defRPr>
            </a:lvl1pPr>
          </a:lstStyle>
          <a:p>
            <a:pPr>
              <a:defRPr/>
            </a:pPr>
            <a:endParaRPr lang="en-GB"/>
          </a:p>
        </p:txBody>
      </p:sp>
      <p:sp>
        <p:nvSpPr>
          <p:cNvPr id="74757" name="Rectangle 5"/>
          <p:cNvSpPr>
            <a:spLocks noGrp="1" noChangeArrowheads="1"/>
          </p:cNvSpPr>
          <p:nvPr>
            <p:ph type="sldNum" sz="quarter" idx="3"/>
          </p:nvPr>
        </p:nvSpPr>
        <p:spPr bwMode="auto">
          <a:xfrm>
            <a:off x="3849689" y="9428164"/>
            <a:ext cx="2946400" cy="496887"/>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r" eaLnBrk="0" hangingPunct="0">
              <a:defRPr sz="1200" b="1">
                <a:latin typeface="Arial" charset="0"/>
              </a:defRPr>
            </a:lvl1pPr>
          </a:lstStyle>
          <a:p>
            <a:pPr>
              <a:defRPr/>
            </a:pPr>
            <a:fld id="{A25A0CF6-61EC-4E1C-ABC8-772064F61DE3}" type="slidenum">
              <a:rPr lang="en-GB"/>
              <a:pPr>
                <a:defRPr/>
              </a:pPr>
              <a:t>‹#›</a:t>
            </a:fld>
            <a:endParaRPr lang="en-GB"/>
          </a:p>
        </p:txBody>
      </p:sp>
    </p:spTree>
    <p:extLst>
      <p:ext uri="{BB962C8B-B14F-4D97-AF65-F5344CB8AC3E}">
        <p14:creationId xmlns:p14="http://schemas.microsoft.com/office/powerpoint/2010/main" val="3564584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defRPr sz="1200" b="1">
                <a:latin typeface="Arial" charset="0"/>
              </a:defRPr>
            </a:lvl1pPr>
          </a:lstStyle>
          <a:p>
            <a:pPr>
              <a:defRPr/>
            </a:pPr>
            <a:endParaRPr lang="en-GB"/>
          </a:p>
        </p:txBody>
      </p:sp>
      <p:sp>
        <p:nvSpPr>
          <p:cNvPr id="102403" name="Rectangle 3"/>
          <p:cNvSpPr>
            <a:spLocks noGrp="1" noChangeArrowheads="1"/>
          </p:cNvSpPr>
          <p:nvPr>
            <p:ph type="dt" idx="1"/>
          </p:nvPr>
        </p:nvSpPr>
        <p:spPr bwMode="auto">
          <a:xfrm>
            <a:off x="3851276" y="0"/>
            <a:ext cx="2946400" cy="496888"/>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r">
              <a:defRPr sz="1200" b="1">
                <a:latin typeface="Arial" charset="0"/>
              </a:defRPr>
            </a:lvl1pPr>
          </a:lstStyle>
          <a:p>
            <a:pPr>
              <a:defRPr/>
            </a:pPr>
            <a:fld id="{0553A6A1-186D-4E03-9C34-6374318C69FF}" type="datetimeFigureOut">
              <a:rPr lang="en-GB"/>
              <a:pPr>
                <a:defRPr/>
              </a:pPr>
              <a:t>08/12/2021</a:t>
            </a:fld>
            <a:endParaRPr lang="en-GB"/>
          </a:p>
        </p:txBody>
      </p:sp>
      <p:sp>
        <p:nvSpPr>
          <p:cNvPr id="30724"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5"/>
          <p:cNvSpPr>
            <a:spLocks noGrp="1" noChangeArrowheads="1"/>
          </p:cNvSpPr>
          <p:nvPr>
            <p:ph type="body" sz="quarter" idx="3"/>
          </p:nvPr>
        </p:nvSpPr>
        <p:spPr bwMode="auto">
          <a:xfrm>
            <a:off x="906463" y="4714876"/>
            <a:ext cx="4984750" cy="446881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0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defRPr sz="1200" b="1">
                <a:latin typeface="Arial" charset="0"/>
              </a:defRPr>
            </a:lvl1pPr>
          </a:lstStyle>
          <a:p>
            <a:pPr>
              <a:defRPr/>
            </a:pPr>
            <a:endParaRPr lang="en-GB"/>
          </a:p>
        </p:txBody>
      </p:sp>
      <p:sp>
        <p:nvSpPr>
          <p:cNvPr id="102407" name="Rectangle 7"/>
          <p:cNvSpPr>
            <a:spLocks noGrp="1" noChangeArrowheads="1"/>
          </p:cNvSpPr>
          <p:nvPr>
            <p:ph type="sldNum" sz="quarter" idx="5"/>
          </p:nvPr>
        </p:nvSpPr>
        <p:spPr bwMode="auto">
          <a:xfrm>
            <a:off x="3851276" y="9429750"/>
            <a:ext cx="2946400" cy="496888"/>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r">
              <a:defRPr sz="1200" b="1">
                <a:latin typeface="Arial" charset="0"/>
              </a:defRPr>
            </a:lvl1pPr>
          </a:lstStyle>
          <a:p>
            <a:pPr>
              <a:defRPr/>
            </a:pPr>
            <a:fld id="{8D4AF039-5DED-455C-B313-649C90AA8328}" type="slidenum">
              <a:rPr lang="en-GB"/>
              <a:pPr>
                <a:defRPr/>
              </a:pPr>
              <a:t>‹#›</a:t>
            </a:fld>
            <a:endParaRPr lang="en-GB"/>
          </a:p>
        </p:txBody>
      </p:sp>
    </p:spTree>
    <p:extLst>
      <p:ext uri="{BB962C8B-B14F-4D97-AF65-F5344CB8AC3E}">
        <p14:creationId xmlns:p14="http://schemas.microsoft.com/office/powerpoint/2010/main" val="2718357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500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23</a:t>
            </a:fld>
            <a:endParaRPr lang="en-GB"/>
          </a:p>
        </p:txBody>
      </p:sp>
    </p:spTree>
    <p:extLst>
      <p:ext uri="{BB962C8B-B14F-4D97-AF65-F5344CB8AC3E}">
        <p14:creationId xmlns:p14="http://schemas.microsoft.com/office/powerpoint/2010/main" val="160300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1087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3676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26</a:t>
            </a:fld>
            <a:endParaRPr lang="en-GB"/>
          </a:p>
        </p:txBody>
      </p:sp>
    </p:spTree>
    <p:extLst>
      <p:ext uri="{BB962C8B-B14F-4D97-AF65-F5344CB8AC3E}">
        <p14:creationId xmlns:p14="http://schemas.microsoft.com/office/powerpoint/2010/main" val="1223935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642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56068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35087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34</a:t>
            </a:fld>
            <a:endParaRPr lang="en-GB"/>
          </a:p>
        </p:txBody>
      </p:sp>
    </p:spTree>
    <p:extLst>
      <p:ext uri="{BB962C8B-B14F-4D97-AF65-F5344CB8AC3E}">
        <p14:creationId xmlns:p14="http://schemas.microsoft.com/office/powerpoint/2010/main" val="3429849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5027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5134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1856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1273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8260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551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15</a:t>
            </a:fld>
            <a:endParaRPr lang="en-GB"/>
          </a:p>
        </p:txBody>
      </p:sp>
    </p:spTree>
    <p:extLst>
      <p:ext uri="{BB962C8B-B14F-4D97-AF65-F5344CB8AC3E}">
        <p14:creationId xmlns:p14="http://schemas.microsoft.com/office/powerpoint/2010/main" val="278538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61475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17</a:t>
            </a:fld>
            <a:endParaRPr lang="en-GB"/>
          </a:p>
        </p:txBody>
      </p:sp>
    </p:spTree>
    <p:extLst>
      <p:ext uri="{BB962C8B-B14F-4D97-AF65-F5344CB8AC3E}">
        <p14:creationId xmlns:p14="http://schemas.microsoft.com/office/powerpoint/2010/main" val="14388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88824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22</a:t>
            </a:fld>
            <a:endParaRPr lang="en-GB"/>
          </a:p>
        </p:txBody>
      </p:sp>
    </p:spTree>
    <p:extLst>
      <p:ext uri="{BB962C8B-B14F-4D97-AF65-F5344CB8AC3E}">
        <p14:creationId xmlns:p14="http://schemas.microsoft.com/office/powerpoint/2010/main" val="746971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4D863E80-9E02-4580-BFDF-4DDAA2A72A04}" type="datetimeFigureOut">
              <a:rPr lang="en-US"/>
              <a:pPr>
                <a:defRPr/>
              </a:pPr>
              <a:t>12/8/2021</a:t>
            </a:fld>
            <a:endParaRPr lang="en-GB"/>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F42156E-30AF-438A-8019-B7EFC54C04A4}" type="slidenum">
              <a:rPr lang="en-GB"/>
              <a:pPr>
                <a:defRPr/>
              </a:pPr>
              <a:t>‹#›</a:t>
            </a:fld>
            <a:endParaRPr lang="en-GB"/>
          </a:p>
        </p:txBody>
      </p:sp>
    </p:spTree>
    <p:extLst>
      <p:ext uri="{BB962C8B-B14F-4D97-AF65-F5344CB8AC3E}">
        <p14:creationId xmlns:p14="http://schemas.microsoft.com/office/powerpoint/2010/main" val="388285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86F88F2B-1E87-4B92-82B8-7418598E483A}" type="datetimeFigureOut">
              <a:rPr lang="en-US"/>
              <a:pPr>
                <a:defRPr/>
              </a:pPr>
              <a:t>12/8/2021</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2D5C03A-9EBA-4F22-9F4B-87D5694FEBBD}" type="slidenum">
              <a:rPr lang="en-GB"/>
              <a:pPr>
                <a:defRPr/>
              </a:pPr>
              <a:t>‹#›</a:t>
            </a:fld>
            <a:endParaRPr lang="en-GB"/>
          </a:p>
        </p:txBody>
      </p:sp>
    </p:spTree>
    <p:extLst>
      <p:ext uri="{BB962C8B-B14F-4D97-AF65-F5344CB8AC3E}">
        <p14:creationId xmlns:p14="http://schemas.microsoft.com/office/powerpoint/2010/main" val="371548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DF2C85F-CB85-473C-8153-FA4B085A773A}" type="datetimeFigureOut">
              <a:rPr lang="en-US"/>
              <a:pPr>
                <a:defRPr/>
              </a:pPr>
              <a:t>12/8/2021</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0D876C16-485D-4CEE-9CAD-797AC634511D}" type="slidenum">
              <a:rPr lang="en-GB"/>
              <a:pPr>
                <a:defRPr/>
              </a:pPr>
              <a:t>‹#›</a:t>
            </a:fld>
            <a:endParaRPr lang="en-GB"/>
          </a:p>
        </p:txBody>
      </p:sp>
    </p:spTree>
    <p:extLst>
      <p:ext uri="{BB962C8B-B14F-4D97-AF65-F5344CB8AC3E}">
        <p14:creationId xmlns:p14="http://schemas.microsoft.com/office/powerpoint/2010/main" val="369263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0EC4D1D-8532-4D43-AA88-A95CCC7FA94F}" type="datetimeFigureOut">
              <a:rPr lang="en-US"/>
              <a:pPr>
                <a:defRPr/>
              </a:pPr>
              <a:t>12/8/2021</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1701CB3F-ADAE-43E6-B379-9B330A009D9D}" type="slidenum">
              <a:rPr lang="en-GB"/>
              <a:pPr>
                <a:defRPr/>
              </a:pPr>
              <a:t>‹#›</a:t>
            </a:fld>
            <a:endParaRPr lang="en-GB"/>
          </a:p>
        </p:txBody>
      </p:sp>
    </p:spTree>
    <p:extLst>
      <p:ext uri="{BB962C8B-B14F-4D97-AF65-F5344CB8AC3E}">
        <p14:creationId xmlns:p14="http://schemas.microsoft.com/office/powerpoint/2010/main" val="117214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D36DCF8-B3F3-4BF9-A8AB-786A3299C798}" type="datetimeFigureOut">
              <a:rPr lang="en-US"/>
              <a:pPr>
                <a:defRPr/>
              </a:pPr>
              <a:t>12/8/2021</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4F24661C-C3D6-463A-AAA8-55819EB822CA}" type="slidenum">
              <a:rPr lang="en-GB"/>
              <a:pPr>
                <a:defRPr/>
              </a:pPr>
              <a:t>‹#›</a:t>
            </a:fld>
            <a:endParaRPr lang="en-GB"/>
          </a:p>
        </p:txBody>
      </p:sp>
    </p:spTree>
    <p:extLst>
      <p:ext uri="{BB962C8B-B14F-4D97-AF65-F5344CB8AC3E}">
        <p14:creationId xmlns:p14="http://schemas.microsoft.com/office/powerpoint/2010/main" val="199912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481138"/>
            <a:ext cx="10972800" cy="4525962"/>
          </a:xfrm>
        </p:spPr>
        <p:txBody>
          <a:bodyPr/>
          <a:lstStyle/>
          <a:p>
            <a:pPr lvl="0"/>
            <a:endParaRPr lang="en-GB" noProof="0"/>
          </a:p>
        </p:txBody>
      </p:sp>
      <p:sp>
        <p:nvSpPr>
          <p:cNvPr id="4" name="Date Placeholder 9"/>
          <p:cNvSpPr>
            <a:spLocks noGrp="1"/>
          </p:cNvSpPr>
          <p:nvPr>
            <p:ph type="dt" sz="half" idx="10"/>
          </p:nvPr>
        </p:nvSpPr>
        <p:spPr/>
        <p:txBody>
          <a:bodyPr/>
          <a:lstStyle>
            <a:lvl1pPr>
              <a:defRPr/>
            </a:lvl1pPr>
          </a:lstStyle>
          <a:p>
            <a:pPr>
              <a:defRPr/>
            </a:pPr>
            <a:fld id="{5C84CCEB-8E91-4FFE-B5A0-B02367150295}" type="datetimeFigureOut">
              <a:rPr lang="en-US"/>
              <a:pPr>
                <a:defRPr/>
              </a:pPr>
              <a:t>12/8/2021</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983FE318-9B30-4950-A6A0-827E26BC0658}" type="slidenum">
              <a:rPr lang="en-GB"/>
              <a:pPr>
                <a:defRPr/>
              </a:pPr>
              <a:t>‹#›</a:t>
            </a:fld>
            <a:endParaRPr lang="en-GB"/>
          </a:p>
        </p:txBody>
      </p:sp>
    </p:spTree>
    <p:extLst>
      <p:ext uri="{BB962C8B-B14F-4D97-AF65-F5344CB8AC3E}">
        <p14:creationId xmlns:p14="http://schemas.microsoft.com/office/powerpoint/2010/main" val="184252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481138"/>
            <a:ext cx="53848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481138"/>
            <a:ext cx="53848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9"/>
          <p:cNvSpPr>
            <a:spLocks noGrp="1"/>
          </p:cNvSpPr>
          <p:nvPr>
            <p:ph type="dt" sz="half" idx="10"/>
          </p:nvPr>
        </p:nvSpPr>
        <p:spPr/>
        <p:txBody>
          <a:bodyPr/>
          <a:lstStyle>
            <a:lvl1pPr>
              <a:defRPr/>
            </a:lvl1pPr>
          </a:lstStyle>
          <a:p>
            <a:pPr>
              <a:defRPr/>
            </a:pPr>
            <a:fld id="{1C3674A0-39D8-4DAF-A898-2465FD65412A}" type="datetimeFigureOut">
              <a:rPr lang="en-US"/>
              <a:pPr>
                <a:defRPr/>
              </a:pPr>
              <a:t>12/8/2021</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CA80EEB0-8EF1-4D70-B875-9C117CCFF438}" type="slidenum">
              <a:rPr lang="en-GB"/>
              <a:pPr>
                <a:defRPr/>
              </a:pPr>
              <a:t>‹#›</a:t>
            </a:fld>
            <a:endParaRPr lang="en-GB"/>
          </a:p>
        </p:txBody>
      </p:sp>
    </p:spTree>
    <p:extLst>
      <p:ext uri="{BB962C8B-B14F-4D97-AF65-F5344CB8AC3E}">
        <p14:creationId xmlns:p14="http://schemas.microsoft.com/office/powerpoint/2010/main" val="251604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4811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4811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9"/>
          <p:cNvSpPr>
            <a:spLocks noGrp="1"/>
          </p:cNvSpPr>
          <p:nvPr>
            <p:ph type="dt" sz="half" idx="10"/>
          </p:nvPr>
        </p:nvSpPr>
        <p:spPr/>
        <p:txBody>
          <a:bodyPr/>
          <a:lstStyle>
            <a:lvl1pPr>
              <a:defRPr/>
            </a:lvl1pPr>
          </a:lstStyle>
          <a:p>
            <a:pPr>
              <a:defRPr/>
            </a:pPr>
            <a:fld id="{C4430E1B-A7F8-4E6E-99EF-BD67A6DBF9F8}" type="datetimeFigureOut">
              <a:rPr lang="en-US"/>
              <a:pPr>
                <a:defRPr/>
              </a:pPr>
              <a:t>12/8/2021</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CDD34704-2D35-4A75-AB3B-E378D1C1FE96}" type="slidenum">
              <a:rPr lang="en-GB"/>
              <a:pPr>
                <a:defRPr/>
              </a:pPr>
              <a:t>‹#›</a:t>
            </a:fld>
            <a:endParaRPr lang="en-GB"/>
          </a:p>
        </p:txBody>
      </p:sp>
    </p:spTree>
    <p:extLst>
      <p:ext uri="{BB962C8B-B14F-4D97-AF65-F5344CB8AC3E}">
        <p14:creationId xmlns:p14="http://schemas.microsoft.com/office/powerpoint/2010/main" val="128710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7" name="Freeform 11"/>
          <p:cNvSpPr>
            <a:spLocks/>
          </p:cNvSpPr>
          <p:nvPr/>
        </p:nvSpPr>
        <p:spPr bwMode="auto">
          <a:xfrm>
            <a:off x="-71966" y="5784850"/>
            <a:ext cx="506941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14" name="Right Triangle 13"/>
          <p:cNvSpPr>
            <a:spLocks/>
          </p:cNvSpPr>
          <p:nvPr/>
        </p:nvSpPr>
        <p:spPr bwMode="auto">
          <a:xfrm>
            <a:off x="-8056" y="5791253"/>
            <a:ext cx="4536419" cy="1080868"/>
          </a:xfrm>
          <a:prstGeom prst="rtTriangle">
            <a:avLst/>
          </a:prstGeom>
          <a:blipFill>
            <a:blip r:embed="rId10"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extLst/>
          </a:lstStyle>
          <a:p>
            <a:pPr>
              <a:defRPr/>
            </a:pPr>
            <a:fld id="{44042330-743E-45ED-90B7-08089885B297}" type="datetimeFigureOut">
              <a:rPr lang="en-US"/>
              <a:pPr>
                <a:defRPr/>
              </a:pPr>
              <a:t>12/8/2021</a:t>
            </a:fld>
            <a:endParaRPr lang="en-GB"/>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endParaRPr lang="en-GB"/>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2F81ADD8-36A1-49A3-8FAD-76A4FD46A92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49" r:id="rId1"/>
    <p:sldLayoutId id="2147484342" r:id="rId2"/>
    <p:sldLayoutId id="2147484343" r:id="rId3"/>
    <p:sldLayoutId id="2147484344" r:id="rId4"/>
    <p:sldLayoutId id="2147484345" r:id="rId5"/>
    <p:sldLayoutId id="2147484346" r:id="rId6"/>
    <p:sldLayoutId id="2147484347" r:id="rId7"/>
    <p:sldLayoutId id="2147484348" r:id="rId8"/>
  </p:sldLayoutIdLst>
  <p:txStyles>
    <p:titleStyle>
      <a:lvl1pPr algn="l" rtl="0" eaLnBrk="0" fontAlgn="base" hangingPunct="0">
        <a:spcBef>
          <a:spcPct val="0"/>
        </a:spcBef>
        <a:spcAft>
          <a:spcPct val="0"/>
        </a:spcAft>
        <a:defRPr sz="4100"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a:solidFill>
            <a:schemeClr val="tx2"/>
          </a:solidFill>
          <a:latin typeface="Lucida Sans Unicode" pitchFamily="34" charset="0"/>
        </a:defRPr>
      </a:lvl2pPr>
      <a:lvl3pPr algn="l" rtl="0" eaLnBrk="0" fontAlgn="base" hangingPunct="0">
        <a:spcBef>
          <a:spcPct val="0"/>
        </a:spcBef>
        <a:spcAft>
          <a:spcPct val="0"/>
        </a:spcAft>
        <a:defRPr sz="4100">
          <a:solidFill>
            <a:schemeClr val="tx2"/>
          </a:solidFill>
          <a:latin typeface="Lucida Sans Unicode" pitchFamily="34" charset="0"/>
        </a:defRPr>
      </a:lvl3pPr>
      <a:lvl4pPr algn="l" rtl="0" eaLnBrk="0" fontAlgn="base" hangingPunct="0">
        <a:spcBef>
          <a:spcPct val="0"/>
        </a:spcBef>
        <a:spcAft>
          <a:spcPct val="0"/>
        </a:spcAft>
        <a:defRPr sz="4100">
          <a:solidFill>
            <a:schemeClr val="tx2"/>
          </a:solidFill>
          <a:latin typeface="Lucida Sans Unicode" pitchFamily="34" charset="0"/>
        </a:defRPr>
      </a:lvl4pPr>
      <a:lvl5pPr algn="l" rtl="0" eaLnBrk="0" fontAlgn="base" hangingPunct="0">
        <a:spcBef>
          <a:spcPct val="0"/>
        </a:spcBef>
        <a:spcAft>
          <a:spcPct val="0"/>
        </a:spcAft>
        <a:defRPr sz="4100">
          <a:solidFill>
            <a:schemeClr val="tx2"/>
          </a:solidFill>
          <a:latin typeface="Lucida Sans Unicode" pitchFamily="34" charset="0"/>
        </a:defRPr>
      </a:lvl5pPr>
      <a:lvl6pPr marL="457200" algn="l" rtl="0" fontAlgn="base">
        <a:spcBef>
          <a:spcPct val="0"/>
        </a:spcBef>
        <a:spcAft>
          <a:spcPct val="0"/>
        </a:spcAft>
        <a:defRPr sz="4100">
          <a:solidFill>
            <a:schemeClr val="tx2"/>
          </a:solidFill>
          <a:latin typeface="Lucida Sans Unicode" pitchFamily="34" charset="0"/>
        </a:defRPr>
      </a:lvl6pPr>
      <a:lvl7pPr marL="914400" algn="l" rtl="0" fontAlgn="base">
        <a:spcBef>
          <a:spcPct val="0"/>
        </a:spcBef>
        <a:spcAft>
          <a:spcPct val="0"/>
        </a:spcAft>
        <a:defRPr sz="4100">
          <a:solidFill>
            <a:schemeClr val="tx2"/>
          </a:solidFill>
          <a:latin typeface="Lucida Sans Unicode" pitchFamily="34" charset="0"/>
        </a:defRPr>
      </a:lvl7pPr>
      <a:lvl8pPr marL="1371600" algn="l" rtl="0" fontAlgn="base">
        <a:spcBef>
          <a:spcPct val="0"/>
        </a:spcBef>
        <a:spcAft>
          <a:spcPct val="0"/>
        </a:spcAft>
        <a:defRPr sz="4100">
          <a:solidFill>
            <a:schemeClr val="tx2"/>
          </a:solidFill>
          <a:latin typeface="Lucida Sans Unicode" pitchFamily="34" charset="0"/>
        </a:defRPr>
      </a:lvl8pPr>
      <a:lvl9pPr marL="1828800" algn="l" rtl="0" fontAlgn="base">
        <a:spcBef>
          <a:spcPct val="0"/>
        </a:spcBef>
        <a:spcAft>
          <a:spcPct val="0"/>
        </a:spcAft>
        <a:defRPr sz="4100">
          <a:solidFill>
            <a:schemeClr val="tx2"/>
          </a:solidFill>
          <a:latin typeface="Lucida Sans Unicode" pitchFamily="34" charset="0"/>
        </a:defRPr>
      </a:lvl9pPr>
      <a:extLst/>
    </p:titleStyle>
    <p:bodyStyle>
      <a:lvl1pPr marL="365125" indent="-255588" algn="l" rtl="0" eaLnBrk="0" fontAlgn="base" hangingPunct="0">
        <a:spcBef>
          <a:spcPts val="1000"/>
        </a:spcBef>
        <a:spcAft>
          <a:spcPct val="0"/>
        </a:spcAft>
        <a:buClr>
          <a:schemeClr val="accent1"/>
        </a:buClr>
        <a:buSzPct val="68000"/>
        <a:buFont typeface="Wingdings 3" pitchFamily="18" charset="2"/>
        <a:buChar char=""/>
        <a:defRPr sz="2400" kern="1200">
          <a:solidFill>
            <a:schemeClr val="tx1"/>
          </a:solidFill>
          <a:latin typeface="Verdana" pitchFamily="34" charset="0"/>
          <a:ea typeface="+mn-ea"/>
          <a:cs typeface="+mn-cs"/>
        </a:defRPr>
      </a:lvl1pPr>
      <a:lvl2pPr marL="620713" indent="-228600" algn="l" rtl="0" eaLnBrk="0" fontAlgn="base" hangingPunct="0">
        <a:spcBef>
          <a:spcPts val="600"/>
        </a:spcBef>
        <a:spcAft>
          <a:spcPct val="0"/>
        </a:spcAft>
        <a:buClr>
          <a:schemeClr val="accent1"/>
        </a:buClr>
        <a:buFont typeface="Verdana" pitchFamily="34" charset="0"/>
        <a:buChar char="◦"/>
        <a:defRPr sz="2000" kern="1200">
          <a:solidFill>
            <a:schemeClr val="tx1"/>
          </a:solidFill>
          <a:latin typeface="Verdana" pitchFamily="34"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400" kern="1200">
          <a:solidFill>
            <a:schemeClr val="tx1"/>
          </a:solidFill>
          <a:latin typeface="Verdana" pitchFamily="34" charset="0"/>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Verdana" pitchFamily="34" charset="0"/>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Verdana"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ogca.org.uk/reports/2021-annual-report/"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ogca.org.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1C90C6F-E496-47D2-A158-5C1C9DA23D9E}"/>
              </a:ext>
            </a:extLst>
          </p:cNvPr>
          <p:cNvPicPr>
            <a:picLocks noChangeAspect="1"/>
          </p:cNvPicPr>
          <p:nvPr/>
        </p:nvPicPr>
        <p:blipFill rotWithShape="1">
          <a:blip r:embed="rId2">
            <a:extLst>
              <a:ext uri="{28A0092B-C50C-407E-A947-70E740481C1C}">
                <a14:useLocalDpi xmlns:a14="http://schemas.microsoft.com/office/drawing/2010/main" val="0"/>
              </a:ext>
            </a:extLst>
          </a:blip>
          <a:srcRect b="19811"/>
          <a:stretch/>
        </p:blipFill>
        <p:spPr>
          <a:xfrm>
            <a:off x="0" y="1"/>
            <a:ext cx="12192000" cy="4941167"/>
          </a:xfrm>
          <a:prstGeom prst="rect">
            <a:avLst/>
          </a:prstGeom>
        </p:spPr>
      </p:pic>
      <p:pic>
        <p:nvPicPr>
          <p:cNvPr id="4" name="Picture 6" descr="BSG logo">
            <a:extLst>
              <a:ext uri="{FF2B5EF4-FFF2-40B4-BE49-F238E27FC236}">
                <a16:creationId xmlns:a16="http://schemas.microsoft.com/office/drawing/2014/main" id="{873F125F-74B6-47EC-AC66-A3E5868333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4194" y="6036594"/>
            <a:ext cx="476678" cy="5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R Logo artwork (CMYK)">
            <a:extLst>
              <a:ext uri="{FF2B5EF4-FFF2-40B4-BE49-F238E27FC236}">
                <a16:creationId xmlns:a16="http://schemas.microsoft.com/office/drawing/2014/main" id="{D503CB0F-0259-4872-8CA0-E584442808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105" y="5993731"/>
            <a:ext cx="1055686" cy="57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UGISlogo">
            <a:extLst>
              <a:ext uri="{FF2B5EF4-FFF2-40B4-BE49-F238E27FC236}">
                <a16:creationId xmlns:a16="http://schemas.microsoft.com/office/drawing/2014/main" id="{9C18C642-50D0-424F-AF91-6EAC860C41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8851" y="6036594"/>
            <a:ext cx="1379934" cy="35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intranet.rcseng.ac.uk/information/working-guidelines/brand-guidelines/images/Royal%20College%20of%20Surgeons%20CMYK%20Colour%20Logo%20Large.jpg">
            <a:extLst>
              <a:ext uri="{FF2B5EF4-FFF2-40B4-BE49-F238E27FC236}">
                <a16:creationId xmlns:a16="http://schemas.microsoft.com/office/drawing/2014/main" id="{0BD0811D-DB60-4AF5-BE89-C5A696F6E40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8058" y="5999381"/>
            <a:ext cx="1350150" cy="542925"/>
          </a:xfrm>
          <a:prstGeom prst="rect">
            <a:avLst/>
          </a:prstGeom>
          <a:noFill/>
          <a:ln>
            <a:noFill/>
          </a:ln>
        </p:spPr>
      </p:pic>
      <p:pic>
        <p:nvPicPr>
          <p:cNvPr id="8" name="Picture 2">
            <a:extLst>
              <a:ext uri="{FF2B5EF4-FFF2-40B4-BE49-F238E27FC236}">
                <a16:creationId xmlns:a16="http://schemas.microsoft.com/office/drawing/2014/main" id="{1A33701D-8390-4F2B-A8C5-DA4B517C34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1461" y="5993731"/>
            <a:ext cx="740929" cy="53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5A7D29F7-51C5-4866-9401-E1A13DBCE4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05184" y="5953764"/>
            <a:ext cx="1379934" cy="729988"/>
          </a:xfrm>
          <a:prstGeom prst="rect">
            <a:avLst/>
          </a:prstGeom>
        </p:spPr>
      </p:pic>
      <p:sp>
        <p:nvSpPr>
          <p:cNvPr id="2" name="TextBox 1">
            <a:extLst>
              <a:ext uri="{FF2B5EF4-FFF2-40B4-BE49-F238E27FC236}">
                <a16:creationId xmlns:a16="http://schemas.microsoft.com/office/drawing/2014/main" id="{054558A2-1105-4D30-910B-901F665AD399}"/>
              </a:ext>
            </a:extLst>
          </p:cNvPr>
          <p:cNvSpPr txBox="1"/>
          <p:nvPr/>
        </p:nvSpPr>
        <p:spPr>
          <a:xfrm>
            <a:off x="1524000" y="2062287"/>
            <a:ext cx="9144000" cy="1569660"/>
          </a:xfrm>
          <a:prstGeom prst="rect">
            <a:avLst/>
          </a:prstGeom>
          <a:noFill/>
        </p:spPr>
        <p:txBody>
          <a:bodyPr wrap="square" rtlCol="0">
            <a:spAutoFit/>
          </a:bodyPr>
          <a:lstStyle/>
          <a:p>
            <a:pPr algn="ctr"/>
            <a:r>
              <a:rPr lang="de-DE" sz="3200" b="1" dirty="0">
                <a:solidFill>
                  <a:schemeClr val="bg1"/>
                </a:solidFill>
              </a:rPr>
              <a:t>National Oesophago-Gastric Cancer Audit</a:t>
            </a:r>
          </a:p>
          <a:p>
            <a:pPr algn="ctr"/>
            <a:endParaRPr lang="de-DE" sz="3200" b="1" dirty="0">
              <a:solidFill>
                <a:schemeClr val="bg1"/>
              </a:solidFill>
            </a:endParaRPr>
          </a:p>
          <a:p>
            <a:pPr algn="ctr"/>
            <a:r>
              <a:rPr lang="de-DE" sz="3200" b="1" dirty="0" smtClean="0">
                <a:solidFill>
                  <a:schemeClr val="bg1"/>
                </a:solidFill>
              </a:rPr>
              <a:t>2021 </a:t>
            </a:r>
            <a:r>
              <a:rPr lang="de-DE" sz="3200" b="1" dirty="0">
                <a:solidFill>
                  <a:schemeClr val="bg1"/>
                </a:solidFill>
              </a:rPr>
              <a:t>Annual Report: Slide set</a:t>
            </a:r>
          </a:p>
        </p:txBody>
      </p:sp>
    </p:spTree>
    <p:extLst>
      <p:ext uri="{BB962C8B-B14F-4D97-AF65-F5344CB8AC3E}">
        <p14:creationId xmlns:p14="http://schemas.microsoft.com/office/powerpoint/2010/main" val="3114572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5088570" y="6002334"/>
            <a:ext cx="6015769" cy="338554"/>
          </a:xfrm>
          <a:prstGeom prst="rect">
            <a:avLst/>
          </a:prstGeom>
          <a:solidFill>
            <a:schemeClr val="tx2">
              <a:lumMod val="20000"/>
              <a:lumOff val="80000"/>
            </a:schemeClr>
          </a:solidFill>
          <a:ln>
            <a:noFill/>
          </a:ln>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Alliance are in </a:t>
            </a:r>
            <a:r>
              <a:rPr lang="en-GB" altLang="en-US" sz="1600" b="1" dirty="0">
                <a:solidFill>
                  <a:srgbClr val="FF0000"/>
                </a:solidFill>
                <a:latin typeface="Arial" panose="020B0604020202020204" pitchFamily="34" charset="0"/>
              </a:rPr>
              <a:t>Sheet 3 </a:t>
            </a:r>
            <a:r>
              <a:rPr lang="en-GB" altLang="en-US" sz="1600" dirty="0">
                <a:latin typeface="Arial" panose="020B0604020202020204" pitchFamily="34" charset="0"/>
              </a:rPr>
              <a:t>of the Data Tables</a:t>
            </a:r>
          </a:p>
        </p:txBody>
      </p:sp>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graphicFrame>
        <p:nvGraphicFramePr>
          <p:cNvPr id="8" name="Content Placeholder 3"/>
          <p:cNvGraphicFramePr>
            <a:graphicFrameLocks/>
          </p:cNvGraphicFramePr>
          <p:nvPr>
            <p:extLst>
              <p:ext uri="{D42A27DB-BD31-4B8C-83A1-F6EECF244321}">
                <p14:modId xmlns:p14="http://schemas.microsoft.com/office/powerpoint/2010/main" val="3671340726"/>
              </p:ext>
            </p:extLst>
          </p:nvPr>
        </p:nvGraphicFramePr>
        <p:xfrm>
          <a:off x="1167235" y="1243627"/>
          <a:ext cx="9937104" cy="1848866"/>
        </p:xfrm>
        <a:graphic>
          <a:graphicData uri="http://schemas.openxmlformats.org/drawingml/2006/table">
            <a:tbl>
              <a:tblPr firstRow="1" firstCol="1" bandRow="1">
                <a:tableStyleId>{2D5ABB26-0587-4C30-8999-92F81FD0307C}</a:tableStyleId>
              </a:tblPr>
              <a:tblGrid>
                <a:gridCol w="8342115">
                  <a:extLst>
                    <a:ext uri="{9D8B030D-6E8A-4147-A177-3AD203B41FA5}">
                      <a16:colId xmlns:a16="http://schemas.microsoft.com/office/drawing/2014/main" val="20000"/>
                    </a:ext>
                  </a:extLst>
                </a:gridCol>
                <a:gridCol w="1594989">
                  <a:extLst>
                    <a:ext uri="{9D8B030D-6E8A-4147-A177-3AD203B41FA5}">
                      <a16:colId xmlns:a16="http://schemas.microsoft.com/office/drawing/2014/main" val="20001"/>
                    </a:ext>
                  </a:extLst>
                </a:gridCol>
              </a:tblGrid>
              <a:tr h="462293">
                <a:tc>
                  <a:txBody>
                    <a:bodyPr/>
                    <a:lstStyle/>
                    <a:p>
                      <a:pP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nSpc>
                          <a:spcPct val="107000"/>
                        </a:lnSpc>
                        <a:spcAft>
                          <a:spcPts val="0"/>
                        </a:spcAft>
                      </a:pPr>
                      <a:r>
                        <a:rPr lang="en-GB" sz="1800" b="1" dirty="0" smtClean="0">
                          <a:effectLst/>
                          <a:latin typeface="Arial" panose="020B0604020202020204" pitchFamily="34" charset="0"/>
                          <a:cs typeface="Arial" panose="020B0604020202020204" pitchFamily="34" charset="0"/>
                        </a:rPr>
                        <a:t>Recommendation</a:t>
                      </a:r>
                      <a:r>
                        <a:rPr lang="en-GB" sz="1800" b="1" baseline="0" dirty="0" smtClean="0">
                          <a:effectLst/>
                          <a:latin typeface="Arial" panose="020B0604020202020204" pitchFamily="34" charset="0"/>
                          <a:cs typeface="Arial" panose="020B0604020202020204" pitchFamily="34" charset="0"/>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gn="ctr">
                        <a:lnSpc>
                          <a:spcPct val="107000"/>
                        </a:lnSpc>
                        <a:spcAft>
                          <a:spcPts val="0"/>
                        </a:spcAft>
                      </a:pPr>
                      <a:r>
                        <a:rPr lang="en-GB" sz="1800" b="1" dirty="0" smtClean="0">
                          <a:effectLst/>
                          <a:latin typeface="Arial" panose="020B0604020202020204" pitchFamily="34" charset="0"/>
                          <a:cs typeface="Arial" panose="020B0604020202020204" pitchFamily="34" charset="0"/>
                        </a:rPr>
                        <a:t>Pages</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0875">
                <a:tc>
                  <a:txBody>
                    <a:bodyPr/>
                    <a:lstStyle/>
                    <a:p>
                      <a:pPr marL="0" lvl="0" indent="0">
                        <a:lnSpc>
                          <a:spcPct val="115000"/>
                        </a:lnSpc>
                        <a:spcAft>
                          <a:spcPts val="1000"/>
                        </a:spcAft>
                        <a:buFont typeface="+mj-lt"/>
                        <a:buNone/>
                      </a:pPr>
                      <a:r>
                        <a:rPr kumimoji="0" lang="en-GB" sz="1800" kern="1200" dirty="0" smtClean="0">
                          <a:solidFill>
                            <a:schemeClr val="tx1"/>
                          </a:solidFill>
                          <a:effectLst/>
                          <a:latin typeface="Arial" panose="020B0604020202020204" pitchFamily="34" charset="0"/>
                          <a:ea typeface="+mn-ea"/>
                          <a:cs typeface="Arial" panose="020B0604020202020204" pitchFamily="34" charset="0"/>
                        </a:rPr>
                        <a:t>Review whether patients with high grade dysplasia are considered for endoscopic treatment in line with current BSG recommendations, and explore why patients are not being offered endoscopic treatment if there are high rates of non-treatment.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dirty="0" smtClean="0">
                        <a:effectLst/>
                        <a:latin typeface="Arial" panose="020B0604020202020204" pitchFamily="34" charset="0"/>
                        <a:cs typeface="Arial" panose="020B0604020202020204" pitchFamily="34" charset="0"/>
                      </a:endParaRPr>
                    </a:p>
                    <a:p>
                      <a:pPr algn="ctr">
                        <a:lnSpc>
                          <a:spcPct val="107000"/>
                        </a:lnSpc>
                        <a:spcAft>
                          <a:spcPts val="0"/>
                        </a:spcAft>
                      </a:pPr>
                      <a:r>
                        <a:rPr lang="en-GB" sz="1800" dirty="0" smtClean="0">
                          <a:effectLst/>
                          <a:latin typeface="Arial" panose="020B0604020202020204" pitchFamily="34" charset="0"/>
                          <a:cs typeface="Arial" panose="020B0604020202020204" pitchFamily="34" charset="0"/>
                        </a:rPr>
                        <a:t>15-16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95207589"/>
              </p:ext>
            </p:extLst>
          </p:nvPr>
        </p:nvGraphicFramePr>
        <p:xfrm>
          <a:off x="1167235" y="3289370"/>
          <a:ext cx="9937104" cy="2416259"/>
        </p:xfrm>
        <a:graphic>
          <a:graphicData uri="http://schemas.openxmlformats.org/drawingml/2006/table">
            <a:tbl>
              <a:tblPr/>
              <a:tblGrid>
                <a:gridCol w="5714835">
                  <a:extLst>
                    <a:ext uri="{9D8B030D-6E8A-4147-A177-3AD203B41FA5}">
                      <a16:colId xmlns:a16="http://schemas.microsoft.com/office/drawing/2014/main" val="215149461"/>
                    </a:ext>
                  </a:extLst>
                </a:gridCol>
                <a:gridCol w="2358504">
                  <a:extLst>
                    <a:ext uri="{9D8B030D-6E8A-4147-A177-3AD203B41FA5}">
                      <a16:colId xmlns:a16="http://schemas.microsoft.com/office/drawing/2014/main" val="2642674502"/>
                    </a:ext>
                  </a:extLst>
                </a:gridCol>
                <a:gridCol w="1863765">
                  <a:extLst>
                    <a:ext uri="{9D8B030D-6E8A-4147-A177-3AD203B41FA5}">
                      <a16:colId xmlns:a16="http://schemas.microsoft.com/office/drawing/2014/main" val="3447880257"/>
                    </a:ext>
                  </a:extLst>
                </a:gridCol>
              </a:tblGrid>
              <a:tr h="360040">
                <a:tc rowSpan="2">
                  <a:txBody>
                    <a:bodyPr/>
                    <a:lstStyle/>
                    <a:p>
                      <a:pPr algn="l" fontAlgn="b"/>
                      <a:r>
                        <a:rPr lang="en-GB" sz="1800" b="1" i="0" u="none" strike="noStrike" dirty="0" smtClean="0">
                          <a:solidFill>
                            <a:schemeClr val="bg1"/>
                          </a:solidFill>
                          <a:effectLst/>
                          <a:latin typeface="Arial" panose="020B0604020202020204" pitchFamily="34" charset="0"/>
                          <a:cs typeface="Arial" panose="020B0604020202020204" pitchFamily="34" charset="0"/>
                        </a:rPr>
                        <a:t>Indicators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gridSpan="2">
                  <a:txBody>
                    <a:bodyPr/>
                    <a:lstStyle/>
                    <a:p>
                      <a:pPr algn="ctr" fontAlgn="b"/>
                      <a:r>
                        <a:rPr lang="en-GB" sz="1800" b="1" i="0" u="none" strike="noStrike" dirty="0" smtClean="0">
                          <a:solidFill>
                            <a:schemeClr val="bg1"/>
                          </a:solidFill>
                          <a:effectLst/>
                          <a:latin typeface="Arial" panose="020B0604020202020204" pitchFamily="34" charset="0"/>
                          <a:cs typeface="Arial" panose="020B0604020202020204" pitchFamily="34" charset="0"/>
                        </a:rPr>
                        <a:t>Patients</a:t>
                      </a:r>
                      <a:r>
                        <a:rPr lang="en-GB" sz="1800" b="1" i="0" u="none" strike="noStrike" baseline="0" dirty="0" smtClean="0">
                          <a:solidFill>
                            <a:schemeClr val="bg1"/>
                          </a:solidFill>
                          <a:effectLst/>
                          <a:latin typeface="Arial" panose="020B0604020202020204" pitchFamily="34" charset="0"/>
                          <a:cs typeface="Arial" panose="020B0604020202020204" pitchFamily="34" charset="0"/>
                        </a:rPr>
                        <a:t> d</a:t>
                      </a:r>
                      <a:r>
                        <a:rPr lang="en-GB" sz="1800" b="1" i="0" u="none" strike="noStrike" dirty="0" smtClean="0">
                          <a:solidFill>
                            <a:schemeClr val="bg1"/>
                          </a:solidFill>
                          <a:effectLst/>
                          <a:latin typeface="Arial" panose="020B0604020202020204" pitchFamily="34" charset="0"/>
                          <a:cs typeface="Arial" panose="020B0604020202020204" pitchFamily="34" charset="0"/>
                        </a:rPr>
                        <a:t>iagnosed in 2016-20</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hMerge="1">
                  <a:txBody>
                    <a:bodyPr/>
                    <a:lstStyle/>
                    <a:p>
                      <a:pPr algn="ctr" fontAlgn="b"/>
                      <a:endParaRPr lang="en-GB" sz="20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333747">
                <a:tc vMerge="1">
                  <a:txBody>
                    <a:bodyPr/>
                    <a:lstStyle/>
                    <a:p>
                      <a:pPr algn="l" fontAlgn="b"/>
                      <a:endParaRPr lang="en-GB" sz="1800" b="1" i="0" u="none" strike="noStrike" dirty="0" smtClean="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a:txBody>
                    <a:bodyPr/>
                    <a:lstStyle/>
                    <a:p>
                      <a:pPr algn="ctr" fontAlgn="b"/>
                      <a:r>
                        <a:rPr lang="en-GB" sz="1800" b="1" i="0" u="none" strike="noStrike" dirty="0" smtClean="0">
                          <a:solidFill>
                            <a:schemeClr val="bg1"/>
                          </a:solidFill>
                          <a:effectLst/>
                          <a:latin typeface="Arial" panose="020B0604020202020204" pitchFamily="34" charset="0"/>
                          <a:cs typeface="Arial" panose="020B0604020202020204" pitchFamily="34" charset="0"/>
                        </a:rPr>
                        <a:t>National</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a:txBody>
                    <a:bodyPr/>
                    <a:lstStyle/>
                    <a:p>
                      <a:pPr algn="ctr"/>
                      <a:r>
                        <a:rPr lang="en-GB" sz="1800" b="1" dirty="0" smtClean="0">
                          <a:solidFill>
                            <a:srgbClr val="FF0000"/>
                          </a:solidFill>
                          <a:latin typeface="Arial" panose="020B0604020202020204" pitchFamily="34" charset="0"/>
                          <a:cs typeface="Arial" panose="020B0604020202020204" pitchFamily="34" charset="0"/>
                        </a:rPr>
                        <a:t>Your</a:t>
                      </a:r>
                    </a:p>
                    <a:p>
                      <a:pPr algn="ctr"/>
                      <a:r>
                        <a:rPr lang="en-GB" sz="1800" b="1" baseline="0" dirty="0" smtClean="0">
                          <a:solidFill>
                            <a:srgbClr val="FF0000"/>
                          </a:solidFill>
                          <a:latin typeface="Arial" panose="020B0604020202020204" pitchFamily="34" charset="0"/>
                          <a:cs typeface="Arial" panose="020B0604020202020204" pitchFamily="34" charset="0"/>
                        </a:rPr>
                        <a:t>Cancer Alliance</a:t>
                      </a:r>
                      <a:endParaRPr lang="en-GB" sz="1800" b="1" dirty="0">
                        <a:solidFill>
                          <a:srgbClr val="FF000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extLst>
                  <a:ext uri="{0D108BD9-81ED-4DB2-BD59-A6C34878D82A}">
                    <a16:rowId xmlns:a16="http://schemas.microsoft.com/office/drawing/2014/main" val="2329776145"/>
                  </a:ext>
                </a:extLst>
              </a:tr>
              <a:tr h="749027">
                <a:tc>
                  <a:txBody>
                    <a:bodyPr/>
                    <a:lstStyle/>
                    <a:p>
                      <a:pPr algn="l" fontAlgn="b"/>
                      <a:r>
                        <a:rPr lang="en-GB" sz="1800" b="0" i="0" u="none" strike="noStrike" dirty="0" smtClean="0">
                          <a:solidFill>
                            <a:srgbClr val="000000"/>
                          </a:solidFill>
                          <a:effectLst/>
                          <a:latin typeface="Arial" panose="020B0604020202020204" pitchFamily="34" charset="0"/>
                          <a:cs typeface="Arial" panose="020B0604020202020204" pitchFamily="34" charset="0"/>
                        </a:rPr>
                        <a:t>% of patients who had active treatment</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000000"/>
                          </a:solidFill>
                          <a:effectLst/>
                          <a:latin typeface="Arial" panose="020B0604020202020204" pitchFamily="34" charset="0"/>
                          <a:cs typeface="Arial" panose="020B0604020202020204" pitchFamily="34" charset="0"/>
                        </a:rPr>
                        <a:t>79%</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FF0000"/>
                          </a:solidFill>
                          <a:effectLst/>
                          <a:latin typeface="Arial" panose="020B0604020202020204" pitchFamily="34" charset="0"/>
                          <a:cs typeface="Arial" panose="020B0604020202020204" pitchFamily="34" charset="0"/>
                        </a:rPr>
                        <a:t>XX</a:t>
                      </a:r>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365464"/>
                  </a:ext>
                </a:extLst>
              </a:tr>
              <a:tr h="749027">
                <a:tc>
                  <a:txBody>
                    <a:bodyPr/>
                    <a:lstStyle/>
                    <a:p>
                      <a:pPr algn="l" fontAlgn="b"/>
                      <a:r>
                        <a:rPr lang="en-GB" sz="1800" b="0" i="0" u="none" strike="noStrike" dirty="0" smtClean="0">
                          <a:solidFill>
                            <a:srgbClr val="000000"/>
                          </a:solidFill>
                          <a:effectLst/>
                          <a:latin typeface="Arial" panose="020B0604020202020204" pitchFamily="34" charset="0"/>
                          <a:cs typeface="Arial" panose="020B0604020202020204" pitchFamily="34" charset="0"/>
                        </a:rPr>
                        <a:t>% of patients who had endoscopic treatment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000000"/>
                          </a:solidFill>
                          <a:effectLst/>
                          <a:latin typeface="Arial" panose="020B0604020202020204" pitchFamily="34" charset="0"/>
                          <a:cs typeface="Arial" panose="020B0604020202020204" pitchFamily="34" charset="0"/>
                        </a:rPr>
                        <a:t>72%</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FF0000"/>
                          </a:solidFill>
                          <a:effectLst/>
                          <a:latin typeface="Arial" panose="020B0604020202020204" pitchFamily="34" charset="0"/>
                          <a:cs typeface="Arial" panose="020B0604020202020204" pitchFamily="34" charset="0"/>
                        </a:rPr>
                        <a:t>XX</a:t>
                      </a:r>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131975"/>
                  </a:ext>
                </a:extLst>
              </a:tr>
            </a:tbl>
          </a:graphicData>
        </a:graphic>
      </p:graphicFrame>
    </p:spTree>
    <p:extLst>
      <p:ext uri="{BB962C8B-B14F-4D97-AF65-F5344CB8AC3E}">
        <p14:creationId xmlns:p14="http://schemas.microsoft.com/office/powerpoint/2010/main" val="1436690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10" name="TextBox 9"/>
          <p:cNvSpPr txBox="1"/>
          <p:nvPr/>
        </p:nvSpPr>
        <p:spPr>
          <a:xfrm>
            <a:off x="2679403" y="3140968"/>
            <a:ext cx="6912768" cy="707886"/>
          </a:xfrm>
          <a:prstGeom prst="rect">
            <a:avLst/>
          </a:prstGeom>
          <a:noFill/>
        </p:spPr>
        <p:txBody>
          <a:bodyPr wrap="square" rtlCol="0">
            <a:spAutoFit/>
          </a:bodyPr>
          <a:lstStyle/>
          <a:p>
            <a:pPr algn="ctr"/>
            <a:r>
              <a:rPr lang="en-GB" sz="4000" b="1" dirty="0" err="1" smtClean="0"/>
              <a:t>Oesophago</a:t>
            </a:r>
            <a:r>
              <a:rPr lang="en-GB" sz="4000" b="1" dirty="0" smtClean="0"/>
              <a:t>-gastric cancer</a:t>
            </a:r>
            <a:endParaRPr lang="en-GB" sz="4000" b="1" dirty="0"/>
          </a:p>
        </p:txBody>
      </p:sp>
    </p:spTree>
    <p:extLst>
      <p:ext uri="{BB962C8B-B14F-4D97-AF65-F5344CB8AC3E}">
        <p14:creationId xmlns:p14="http://schemas.microsoft.com/office/powerpoint/2010/main" val="2915248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E1271D-2678-4664-A276-41FE49157944}"/>
              </a:ext>
            </a:extLst>
          </p:cNvPr>
          <p:cNvSpPr/>
          <p:nvPr/>
        </p:nvSpPr>
        <p:spPr>
          <a:xfrm>
            <a:off x="483159" y="1844824"/>
            <a:ext cx="11305256" cy="2141740"/>
          </a:xfrm>
          <a:prstGeom prst="rect">
            <a:avLst/>
          </a:prstGeom>
        </p:spPr>
        <p:txBody>
          <a:bodyPr wrap="square">
            <a:spAutoFit/>
          </a:bodyPr>
          <a:lstStyle/>
          <a:p>
            <a:pPr>
              <a:lnSpc>
                <a:spcPct val="107000"/>
              </a:lnSpc>
              <a:spcAft>
                <a:spcPts val="800"/>
              </a:spcAft>
            </a:pPr>
            <a:r>
              <a:rPr lang="en-GB" sz="3200" b="1" dirty="0" smtClean="0"/>
              <a:t>Routes </a:t>
            </a:r>
            <a:r>
              <a:rPr lang="en-GB" sz="3200" b="1" dirty="0"/>
              <a:t>to diagnosis</a:t>
            </a:r>
          </a:p>
          <a:p>
            <a:pPr marL="457200" indent="-457200">
              <a:lnSpc>
                <a:spcPct val="107000"/>
              </a:lnSpc>
              <a:spcAft>
                <a:spcPts val="800"/>
              </a:spcAft>
              <a:buFont typeface="Arial" panose="020B0604020202020204" pitchFamily="34" charset="0"/>
              <a:buChar char="•"/>
            </a:pPr>
            <a:r>
              <a:rPr lang="en-GB" sz="2000" dirty="0" smtClean="0"/>
              <a:t>Among patients diagnosed with OG cancer in 2018-20, </a:t>
            </a:r>
            <a:r>
              <a:rPr lang="en-GB" sz="2000" b="1" dirty="0" smtClean="0"/>
              <a:t>13%</a:t>
            </a:r>
            <a:r>
              <a:rPr lang="en-GB" sz="2000" dirty="0" smtClean="0"/>
              <a:t> were diagnosed following an emergency admission</a:t>
            </a:r>
          </a:p>
          <a:p>
            <a:pPr marL="457200" indent="-457200">
              <a:lnSpc>
                <a:spcPct val="107000"/>
              </a:lnSpc>
              <a:spcAft>
                <a:spcPts val="800"/>
              </a:spcAft>
              <a:buFont typeface="Arial" panose="020B0604020202020204" pitchFamily="34" charset="0"/>
              <a:buChar char="•"/>
            </a:pPr>
            <a:r>
              <a:rPr lang="en-GB" sz="2000" dirty="0" smtClean="0"/>
              <a:t>There was substantial variation in rates of emergency diagnosis by Cancer Alliance / Welsh region</a:t>
            </a:r>
          </a:p>
        </p:txBody>
      </p:sp>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Tree>
    <p:extLst>
      <p:ext uri="{BB962C8B-B14F-4D97-AF65-F5344CB8AC3E}">
        <p14:creationId xmlns:p14="http://schemas.microsoft.com/office/powerpoint/2010/main" val="2176654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E1271D-2678-4664-A276-41FE49157944}"/>
              </a:ext>
            </a:extLst>
          </p:cNvPr>
          <p:cNvSpPr/>
          <p:nvPr/>
        </p:nvSpPr>
        <p:spPr>
          <a:xfrm>
            <a:off x="623392" y="1275580"/>
            <a:ext cx="8722895" cy="580993"/>
          </a:xfrm>
          <a:prstGeom prst="rect">
            <a:avLst/>
          </a:prstGeom>
        </p:spPr>
        <p:txBody>
          <a:bodyPr wrap="square">
            <a:spAutoFit/>
          </a:bodyPr>
          <a:lstStyle/>
          <a:p>
            <a:pPr>
              <a:lnSpc>
                <a:spcPct val="107000"/>
              </a:lnSpc>
              <a:spcAft>
                <a:spcPts val="800"/>
              </a:spcAft>
            </a:pPr>
            <a:r>
              <a:rPr lang="en-GB" sz="3200" b="1" dirty="0" smtClean="0"/>
              <a:t>Routes </a:t>
            </a:r>
            <a:r>
              <a:rPr lang="en-GB" sz="3200" b="1" dirty="0"/>
              <a:t>to </a:t>
            </a:r>
            <a:r>
              <a:rPr lang="en-GB" sz="3200" b="1" dirty="0" smtClean="0"/>
              <a:t>diagnosis, by tumour site</a:t>
            </a:r>
            <a:endParaRPr lang="en-GB" sz="3200" b="1" dirty="0"/>
          </a:p>
        </p:txBody>
      </p:sp>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749043622"/>
              </p:ext>
            </p:extLst>
          </p:nvPr>
        </p:nvGraphicFramePr>
        <p:xfrm>
          <a:off x="623392" y="2132856"/>
          <a:ext cx="11089231" cy="3031158"/>
        </p:xfrm>
        <a:graphic>
          <a:graphicData uri="http://schemas.openxmlformats.org/drawingml/2006/table">
            <a:tbl>
              <a:tblPr firstRow="1" firstCol="1" bandRow="1">
                <a:tableStyleId>{5940675A-B579-460E-94D1-54222C63F5DA}</a:tableStyleId>
              </a:tblPr>
              <a:tblGrid>
                <a:gridCol w="2800749">
                  <a:extLst>
                    <a:ext uri="{9D8B030D-6E8A-4147-A177-3AD203B41FA5}">
                      <a16:colId xmlns:a16="http://schemas.microsoft.com/office/drawing/2014/main" val="3323745009"/>
                    </a:ext>
                  </a:extLst>
                </a:gridCol>
                <a:gridCol w="1517226">
                  <a:extLst>
                    <a:ext uri="{9D8B030D-6E8A-4147-A177-3AD203B41FA5}">
                      <a16:colId xmlns:a16="http://schemas.microsoft.com/office/drawing/2014/main" val="2412618087"/>
                    </a:ext>
                  </a:extLst>
                </a:gridCol>
                <a:gridCol w="1813994">
                  <a:extLst>
                    <a:ext uri="{9D8B030D-6E8A-4147-A177-3AD203B41FA5}">
                      <a16:colId xmlns:a16="http://schemas.microsoft.com/office/drawing/2014/main" val="2256501797"/>
                    </a:ext>
                  </a:extLst>
                </a:gridCol>
                <a:gridCol w="2332102">
                  <a:extLst>
                    <a:ext uri="{9D8B030D-6E8A-4147-A177-3AD203B41FA5}">
                      <a16:colId xmlns:a16="http://schemas.microsoft.com/office/drawing/2014/main" val="225337995"/>
                    </a:ext>
                  </a:extLst>
                </a:gridCol>
                <a:gridCol w="1576580">
                  <a:extLst>
                    <a:ext uri="{9D8B030D-6E8A-4147-A177-3AD203B41FA5}">
                      <a16:colId xmlns:a16="http://schemas.microsoft.com/office/drawing/2014/main" val="1633559625"/>
                    </a:ext>
                  </a:extLst>
                </a:gridCol>
                <a:gridCol w="1048580">
                  <a:extLst>
                    <a:ext uri="{9D8B030D-6E8A-4147-A177-3AD203B41FA5}">
                      <a16:colId xmlns:a16="http://schemas.microsoft.com/office/drawing/2014/main" val="1659446844"/>
                    </a:ext>
                  </a:extLst>
                </a:gridCol>
              </a:tblGrid>
              <a:tr h="724987">
                <a:tc>
                  <a:txBody>
                    <a:bodyPr/>
                    <a:lstStyle/>
                    <a:p>
                      <a:pPr marL="0" algn="l" rtl="0" eaLnBrk="1" fontAlgn="b" latinLnBrk="0" hangingPunct="1">
                        <a:lnSpc>
                          <a:spcPct val="115000"/>
                        </a:lnSpc>
                        <a:spcAft>
                          <a:spcPts val="0"/>
                        </a:spcAft>
                      </a:pPr>
                      <a:r>
                        <a:rPr kumimoji="0" lang="en-GB" sz="1800" b="1" i="0" u="none" strike="noStrike" kern="1200" dirty="0">
                          <a:solidFill>
                            <a:schemeClr val="bg1"/>
                          </a:solidFill>
                          <a:effectLst/>
                          <a:latin typeface="Arial" panose="020B0604020202020204" pitchFamily="34" charset="0"/>
                          <a:ea typeface="+mn-ea"/>
                          <a:cs typeface="Arial" panose="020B0604020202020204" pitchFamily="34" charset="0"/>
                        </a:rPr>
                        <a:t>Route to diagnosis</a:t>
                      </a:r>
                    </a:p>
                  </a:txBody>
                  <a:tcPr marL="68580" marR="68580" marT="0" marB="0" anchor="ctr">
                    <a:solidFill>
                      <a:srgbClr val="7BABB1"/>
                    </a:solidFill>
                  </a:tcPr>
                </a:tc>
                <a:tc>
                  <a:txBody>
                    <a:bodyPr/>
                    <a:lstStyle/>
                    <a:p>
                      <a:pPr marL="0" algn="ctr" rtl="0" eaLnBrk="1" fontAlgn="b" latinLnBrk="0" hangingPunct="1">
                        <a:lnSpc>
                          <a:spcPct val="115000"/>
                        </a:lnSpc>
                        <a:spcAft>
                          <a:spcPts val="0"/>
                        </a:spcAft>
                      </a:pPr>
                      <a:r>
                        <a:rPr kumimoji="0" lang="en-GB" sz="1800" b="1" i="0" u="none" strike="noStrike" kern="1200" dirty="0" err="1">
                          <a:solidFill>
                            <a:schemeClr val="bg1"/>
                          </a:solidFill>
                          <a:effectLst/>
                          <a:latin typeface="Arial" panose="020B0604020202020204" pitchFamily="34" charset="0"/>
                          <a:ea typeface="+mn-ea"/>
                          <a:cs typeface="Arial" panose="020B0604020202020204" pitchFamily="34" charset="0"/>
                        </a:rPr>
                        <a:t>Oes</a:t>
                      </a:r>
                      <a:r>
                        <a:rPr kumimoji="0" lang="en-GB" sz="1800" b="1" i="0" u="none" strike="noStrike" kern="1200" dirty="0">
                          <a:solidFill>
                            <a:schemeClr val="bg1"/>
                          </a:solidFill>
                          <a:effectLst/>
                          <a:latin typeface="Arial" panose="020B0604020202020204" pitchFamily="34" charset="0"/>
                          <a:ea typeface="+mn-ea"/>
                          <a:cs typeface="Arial" panose="020B0604020202020204" pitchFamily="34" charset="0"/>
                        </a:rPr>
                        <a:t> SCC</a:t>
                      </a:r>
                    </a:p>
                    <a:p>
                      <a:pPr marL="0" algn="ctr" rtl="0" eaLnBrk="1" fontAlgn="b" latinLnBrk="0" hangingPunct="1">
                        <a:lnSpc>
                          <a:spcPct val="115000"/>
                        </a:lnSpc>
                        <a:spcAft>
                          <a:spcPts val="0"/>
                        </a:spcAft>
                      </a:pPr>
                      <a:r>
                        <a:rPr kumimoji="0" lang="en-GB" sz="1800" b="1" i="0" u="none" strike="noStrike" kern="1200" dirty="0">
                          <a:solidFill>
                            <a:schemeClr val="bg1"/>
                          </a:solidFill>
                          <a:effectLst/>
                          <a:latin typeface="Arial" panose="020B0604020202020204" pitchFamily="34" charset="0"/>
                          <a:ea typeface="+mn-ea"/>
                          <a:cs typeface="Arial" panose="020B0604020202020204" pitchFamily="34" charset="0"/>
                        </a:rPr>
                        <a:t> </a:t>
                      </a:r>
                    </a:p>
                  </a:txBody>
                  <a:tcPr marL="68580" marR="68580" marT="0" marB="0" anchor="ctr">
                    <a:solidFill>
                      <a:srgbClr val="7BABB1"/>
                    </a:solidFill>
                  </a:tcPr>
                </a:tc>
                <a:tc>
                  <a:txBody>
                    <a:bodyPr/>
                    <a:lstStyle/>
                    <a:p>
                      <a:pPr marL="0" algn="ctr" rtl="0" eaLnBrk="1" fontAlgn="b" latinLnBrk="0" hangingPunct="1">
                        <a:lnSpc>
                          <a:spcPct val="115000"/>
                        </a:lnSpc>
                        <a:spcAft>
                          <a:spcPts val="0"/>
                        </a:spcAft>
                      </a:pPr>
                      <a:r>
                        <a:rPr kumimoji="0" lang="en-GB" sz="1800" b="1" i="0" u="none" strike="noStrike" kern="1200" dirty="0" err="1">
                          <a:solidFill>
                            <a:schemeClr val="bg1"/>
                          </a:solidFill>
                          <a:effectLst/>
                          <a:latin typeface="Arial" panose="020B0604020202020204" pitchFamily="34" charset="0"/>
                          <a:ea typeface="+mn-ea"/>
                          <a:cs typeface="Arial" panose="020B0604020202020204" pitchFamily="34" charset="0"/>
                        </a:rPr>
                        <a:t>Oes</a:t>
                      </a:r>
                      <a:r>
                        <a:rPr kumimoji="0" lang="en-GB" sz="1800" b="1" i="0" u="none" strike="noStrike" kern="1200" dirty="0">
                          <a:solidFill>
                            <a:schemeClr val="bg1"/>
                          </a:solidFill>
                          <a:effectLst/>
                          <a:latin typeface="Arial" panose="020B0604020202020204" pitchFamily="34" charset="0"/>
                          <a:ea typeface="+mn-ea"/>
                          <a:cs typeface="Arial" panose="020B0604020202020204" pitchFamily="34" charset="0"/>
                        </a:rPr>
                        <a:t> ACA Upper/Mid</a:t>
                      </a:r>
                    </a:p>
                  </a:txBody>
                  <a:tcPr marL="68580" marR="68580" marT="0" marB="0" anchor="ctr">
                    <a:solidFill>
                      <a:srgbClr val="7BABB1"/>
                    </a:solidFill>
                  </a:tcPr>
                </a:tc>
                <a:tc>
                  <a:txBody>
                    <a:bodyPr/>
                    <a:lstStyle/>
                    <a:p>
                      <a:pPr marL="0" algn="ctr" rtl="0" eaLnBrk="1" fontAlgn="b" latinLnBrk="0" hangingPunct="1">
                        <a:lnSpc>
                          <a:spcPct val="115000"/>
                        </a:lnSpc>
                        <a:spcAft>
                          <a:spcPts val="0"/>
                        </a:spcAft>
                      </a:pPr>
                      <a:r>
                        <a:rPr kumimoji="0" lang="en-GB" sz="1800" b="1" i="0" u="none" strike="noStrike" kern="1200" dirty="0" err="1">
                          <a:solidFill>
                            <a:schemeClr val="bg1"/>
                          </a:solidFill>
                          <a:effectLst/>
                          <a:latin typeface="Arial" panose="020B0604020202020204" pitchFamily="34" charset="0"/>
                          <a:ea typeface="+mn-ea"/>
                          <a:cs typeface="Arial" panose="020B0604020202020204" pitchFamily="34" charset="0"/>
                        </a:rPr>
                        <a:t>Oes</a:t>
                      </a:r>
                      <a:r>
                        <a:rPr kumimoji="0" lang="en-GB" sz="1800" b="1" i="0" u="none" strike="noStrike" kern="1200" dirty="0">
                          <a:solidFill>
                            <a:schemeClr val="bg1"/>
                          </a:solidFill>
                          <a:effectLst/>
                          <a:latin typeface="Arial" panose="020B0604020202020204" pitchFamily="34" charset="0"/>
                          <a:ea typeface="+mn-ea"/>
                          <a:cs typeface="Arial" panose="020B0604020202020204" pitchFamily="34" charset="0"/>
                        </a:rPr>
                        <a:t> ACA Lower </a:t>
                      </a:r>
                    </a:p>
                    <a:p>
                      <a:pPr marL="0" algn="ctr" rtl="0" eaLnBrk="1" fontAlgn="b" latinLnBrk="0" hangingPunct="1">
                        <a:lnSpc>
                          <a:spcPct val="115000"/>
                        </a:lnSpc>
                        <a:spcAft>
                          <a:spcPts val="0"/>
                        </a:spcAft>
                      </a:pPr>
                      <a:r>
                        <a:rPr kumimoji="0" lang="en-GB" sz="1800" b="1" i="0" u="none" strike="noStrike" kern="1200" dirty="0">
                          <a:solidFill>
                            <a:schemeClr val="bg1"/>
                          </a:solidFill>
                          <a:effectLst/>
                          <a:latin typeface="Arial" panose="020B0604020202020204" pitchFamily="34" charset="0"/>
                          <a:ea typeface="+mn-ea"/>
                          <a:cs typeface="Arial" panose="020B0604020202020204" pitchFamily="34" charset="0"/>
                        </a:rPr>
                        <a:t>(w SI,SII)</a:t>
                      </a:r>
                    </a:p>
                  </a:txBody>
                  <a:tcPr marL="68580" marR="68580" marT="0" marB="0" anchor="ctr">
                    <a:solidFill>
                      <a:srgbClr val="7BABB1"/>
                    </a:solidFill>
                  </a:tcPr>
                </a:tc>
                <a:tc>
                  <a:txBody>
                    <a:bodyPr/>
                    <a:lstStyle/>
                    <a:p>
                      <a:pPr marL="0" algn="ctr" rtl="0" eaLnBrk="1" fontAlgn="b" latinLnBrk="0" hangingPunct="1">
                        <a:lnSpc>
                          <a:spcPct val="115000"/>
                        </a:lnSpc>
                        <a:spcAft>
                          <a:spcPts val="0"/>
                        </a:spcAft>
                      </a:pPr>
                      <a:r>
                        <a:rPr kumimoji="0" lang="en-GB" sz="1800" b="1" i="0" u="none" strike="noStrike" kern="1200" dirty="0">
                          <a:solidFill>
                            <a:schemeClr val="bg1"/>
                          </a:solidFill>
                          <a:effectLst/>
                          <a:latin typeface="Arial" panose="020B0604020202020204" pitchFamily="34" charset="0"/>
                          <a:ea typeface="+mn-ea"/>
                          <a:cs typeface="Arial" panose="020B0604020202020204" pitchFamily="34" charset="0"/>
                        </a:rPr>
                        <a:t>Stomach</a:t>
                      </a:r>
                    </a:p>
                    <a:p>
                      <a:pPr marL="0" algn="ctr" rtl="0" eaLnBrk="1" fontAlgn="b" latinLnBrk="0" hangingPunct="1">
                        <a:lnSpc>
                          <a:spcPct val="115000"/>
                        </a:lnSpc>
                        <a:spcAft>
                          <a:spcPts val="0"/>
                        </a:spcAft>
                      </a:pPr>
                      <a:r>
                        <a:rPr kumimoji="0" lang="en-GB" sz="1800" b="1" i="0" u="none" strike="noStrike" kern="1200" dirty="0">
                          <a:solidFill>
                            <a:schemeClr val="bg1"/>
                          </a:solidFill>
                          <a:effectLst/>
                          <a:latin typeface="Arial" panose="020B0604020202020204" pitchFamily="34" charset="0"/>
                          <a:ea typeface="+mn-ea"/>
                          <a:cs typeface="Arial" panose="020B0604020202020204" pitchFamily="34" charset="0"/>
                        </a:rPr>
                        <a:t>(w SIII)</a:t>
                      </a:r>
                    </a:p>
                  </a:txBody>
                  <a:tcPr marL="68580" marR="68580" marT="0" marB="0" anchor="ctr">
                    <a:solidFill>
                      <a:srgbClr val="7BABB1"/>
                    </a:solidFill>
                  </a:tcPr>
                </a:tc>
                <a:tc>
                  <a:txBody>
                    <a:bodyPr/>
                    <a:lstStyle/>
                    <a:p>
                      <a:pPr marL="0" algn="ctr" rtl="0" eaLnBrk="1" fontAlgn="b" latinLnBrk="0" hangingPunct="1">
                        <a:lnSpc>
                          <a:spcPct val="115000"/>
                        </a:lnSpc>
                        <a:spcAft>
                          <a:spcPts val="0"/>
                        </a:spcAft>
                      </a:pPr>
                      <a:r>
                        <a:rPr kumimoji="0" lang="en-GB" sz="1800" b="1" i="0" u="none" strike="noStrike" kern="1200" dirty="0">
                          <a:solidFill>
                            <a:schemeClr val="bg1"/>
                          </a:solidFill>
                          <a:effectLst/>
                          <a:latin typeface="Arial" panose="020B0604020202020204" pitchFamily="34" charset="0"/>
                          <a:ea typeface="+mn-ea"/>
                          <a:cs typeface="Arial" panose="020B0604020202020204" pitchFamily="34" charset="0"/>
                        </a:rPr>
                        <a:t>Total</a:t>
                      </a:r>
                    </a:p>
                  </a:txBody>
                  <a:tcPr marL="68580" marR="68580" marT="0" marB="0" anchor="ctr">
                    <a:solidFill>
                      <a:srgbClr val="7BABB1"/>
                    </a:solidFill>
                  </a:tcPr>
                </a:tc>
                <a:extLst>
                  <a:ext uri="{0D108BD9-81ED-4DB2-BD59-A6C34878D82A}">
                    <a16:rowId xmlns:a16="http://schemas.microsoft.com/office/drawing/2014/main" val="4243288393"/>
                  </a:ext>
                </a:extLst>
              </a:tr>
              <a:tr h="329453">
                <a:tc>
                  <a:txBody>
                    <a:bodyPr/>
                    <a:lstStyle/>
                    <a:p>
                      <a:pPr marL="0" algn="l" rtl="0" eaLnBrk="1" fontAlgn="b" latinLnBrk="0" hangingPunct="1">
                        <a:lnSpc>
                          <a:spcPct val="115000"/>
                        </a:lnSpc>
                        <a:spcAft>
                          <a:spcPts val="0"/>
                        </a:spcAft>
                      </a:pP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GP referral</a:t>
                      </a:r>
                    </a:p>
                  </a:txBody>
                  <a:tcPr marL="68580" marR="68580" marT="0" marB="0" anchor="ctr">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71%</a:t>
                      </a:r>
                    </a:p>
                  </a:txBody>
                  <a:tcPr marL="68580" marR="68580" marT="0" marB="0">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64%</a:t>
                      </a:r>
                    </a:p>
                  </a:txBody>
                  <a:tcPr marL="68580" marR="68580" marT="0" marB="0">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68%</a:t>
                      </a:r>
                    </a:p>
                  </a:txBody>
                  <a:tcPr marL="68580" marR="68580" marT="0" marB="0">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56%</a:t>
                      </a:r>
                    </a:p>
                  </a:txBody>
                  <a:tcPr marL="68580" marR="68580" marT="0" marB="0">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65%</a:t>
                      </a:r>
                    </a:p>
                  </a:txBody>
                  <a:tcPr marL="68580" marR="68580" marT="0" marB="0">
                    <a:lnB w="12700" cap="flat" cmpd="sng" algn="ctr">
                      <a:noFill/>
                      <a:prstDash val="solid"/>
                      <a:round/>
                      <a:headEnd type="none" w="med" len="med"/>
                      <a:tailEnd type="none" w="med" len="med"/>
                    </a:lnB>
                  </a:tcPr>
                </a:tc>
                <a:extLst>
                  <a:ext uri="{0D108BD9-81ED-4DB2-BD59-A6C34878D82A}">
                    <a16:rowId xmlns:a16="http://schemas.microsoft.com/office/drawing/2014/main" val="205085021"/>
                  </a:ext>
                </a:extLst>
              </a:tr>
              <a:tr h="329453">
                <a:tc>
                  <a:txBody>
                    <a:bodyPr/>
                    <a:lstStyle/>
                    <a:p>
                      <a:pPr marL="0" algn="l" rtl="0" eaLnBrk="1" fontAlgn="b" latinLnBrk="0" hangingPunct="1">
                        <a:lnSpc>
                          <a:spcPct val="115000"/>
                        </a:lnSpc>
                        <a:spcAft>
                          <a:spcPts val="0"/>
                        </a:spcAft>
                      </a:pPr>
                      <a:r>
                        <a:rPr kumimoji="0" lang="en-GB" sz="1800" b="0" i="1" u="none" strike="noStrike" kern="1200" dirty="0">
                          <a:solidFill>
                            <a:srgbClr val="000000"/>
                          </a:solidFill>
                          <a:effectLst/>
                          <a:latin typeface="Arial" panose="020B0604020202020204" pitchFamily="34" charset="0"/>
                          <a:ea typeface="+mn-ea"/>
                          <a:cs typeface="Arial" panose="020B0604020202020204" pitchFamily="34" charset="0"/>
                        </a:rPr>
                        <a:t>  </a:t>
                      </a:r>
                      <a:r>
                        <a:rPr kumimoji="0" lang="en-GB" sz="1800" b="0" i="1" u="none" strike="noStrike" kern="1200" dirty="0" smtClean="0">
                          <a:solidFill>
                            <a:srgbClr val="000000"/>
                          </a:solidFill>
                          <a:effectLst/>
                          <a:latin typeface="Arial" panose="020B0604020202020204" pitchFamily="34" charset="0"/>
                          <a:ea typeface="+mn-ea"/>
                          <a:cs typeface="Arial" panose="020B0604020202020204" pitchFamily="34" charset="0"/>
                        </a:rPr>
                        <a:t>  Urgent </a:t>
                      </a:r>
                      <a:r>
                        <a:rPr kumimoji="0" lang="en-GB" sz="1800" b="0" i="1" u="none" strike="noStrike" kern="1200" dirty="0">
                          <a:solidFill>
                            <a:srgbClr val="000000"/>
                          </a:solidFill>
                          <a:effectLst/>
                          <a:latin typeface="Arial" panose="020B0604020202020204" pitchFamily="34" charset="0"/>
                          <a:ea typeface="+mn-ea"/>
                          <a:cs typeface="Arial" panose="020B0604020202020204" pitchFamily="34" charset="0"/>
                        </a:rPr>
                        <a:t>/ 2 week wait</a:t>
                      </a: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1" u="none" strike="noStrike" kern="1200" dirty="0">
                          <a:solidFill>
                            <a:srgbClr val="000000"/>
                          </a:solidFill>
                          <a:effectLst/>
                          <a:latin typeface="Arial" panose="020B0604020202020204" pitchFamily="34" charset="0"/>
                          <a:ea typeface="+mn-ea"/>
                          <a:cs typeface="Arial" panose="020B0604020202020204" pitchFamily="34" charset="0"/>
                        </a:rPr>
                        <a:t>65%</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1" u="none" strike="noStrike" kern="1200" dirty="0">
                          <a:solidFill>
                            <a:srgbClr val="000000"/>
                          </a:solidFill>
                          <a:effectLst/>
                          <a:latin typeface="Arial" panose="020B0604020202020204" pitchFamily="34" charset="0"/>
                          <a:ea typeface="+mn-ea"/>
                          <a:cs typeface="Arial" panose="020B0604020202020204" pitchFamily="34" charset="0"/>
                        </a:rPr>
                        <a:t>60%</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1" u="none" strike="noStrike" kern="1200" dirty="0">
                          <a:solidFill>
                            <a:srgbClr val="000000"/>
                          </a:solidFill>
                          <a:effectLst/>
                          <a:latin typeface="Arial" panose="020B0604020202020204" pitchFamily="34" charset="0"/>
                          <a:ea typeface="+mn-ea"/>
                          <a:cs typeface="Arial" panose="020B0604020202020204" pitchFamily="34" charset="0"/>
                        </a:rPr>
                        <a:t>63%</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1" u="none" strike="noStrike" kern="1200" dirty="0">
                          <a:solidFill>
                            <a:srgbClr val="000000"/>
                          </a:solidFill>
                          <a:effectLst/>
                          <a:latin typeface="Arial" panose="020B0604020202020204" pitchFamily="34" charset="0"/>
                          <a:ea typeface="+mn-ea"/>
                          <a:cs typeface="Arial" panose="020B0604020202020204" pitchFamily="34" charset="0"/>
                        </a:rPr>
                        <a:t>50%</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1" u="none" strike="noStrike" kern="1200" dirty="0">
                          <a:solidFill>
                            <a:srgbClr val="000000"/>
                          </a:solidFill>
                          <a:effectLst/>
                          <a:latin typeface="Arial" panose="020B0604020202020204" pitchFamily="34" charset="0"/>
                          <a:ea typeface="+mn-ea"/>
                          <a:cs typeface="Arial" panose="020B0604020202020204" pitchFamily="34" charset="0"/>
                        </a:rPr>
                        <a:t>59%</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44210776"/>
                  </a:ext>
                </a:extLst>
              </a:tr>
              <a:tr h="329453">
                <a:tc>
                  <a:txBody>
                    <a:bodyPr/>
                    <a:lstStyle/>
                    <a:p>
                      <a:pPr marL="0" algn="l" rtl="0" eaLnBrk="1" fontAlgn="b" latinLnBrk="0" hangingPunct="1">
                        <a:lnSpc>
                          <a:spcPct val="115000"/>
                        </a:lnSpc>
                        <a:spcAft>
                          <a:spcPts val="0"/>
                        </a:spcAft>
                      </a:pPr>
                      <a:r>
                        <a:rPr kumimoji="0" lang="en-GB" sz="1800" b="0" i="1" u="none" strike="noStrike" kern="1200" dirty="0">
                          <a:solidFill>
                            <a:srgbClr val="000000"/>
                          </a:solidFill>
                          <a:effectLst/>
                          <a:latin typeface="Arial" panose="020B0604020202020204" pitchFamily="34" charset="0"/>
                          <a:ea typeface="+mn-ea"/>
                          <a:cs typeface="Arial" panose="020B0604020202020204" pitchFamily="34" charset="0"/>
                        </a:rPr>
                        <a:t>  </a:t>
                      </a:r>
                      <a:r>
                        <a:rPr kumimoji="0" lang="en-GB" sz="1800" b="0" i="1" u="none" strike="noStrike" kern="1200" dirty="0" smtClean="0">
                          <a:solidFill>
                            <a:srgbClr val="000000"/>
                          </a:solidFill>
                          <a:effectLst/>
                          <a:latin typeface="Arial" panose="020B0604020202020204" pitchFamily="34" charset="0"/>
                          <a:ea typeface="+mn-ea"/>
                          <a:cs typeface="Arial" panose="020B0604020202020204" pitchFamily="34" charset="0"/>
                        </a:rPr>
                        <a:t>  Routine</a:t>
                      </a:r>
                      <a:endParaRPr kumimoji="0" lang="en-GB" sz="1800" b="0" i="1"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1" u="none" strike="noStrike" kern="1200">
                          <a:solidFill>
                            <a:srgbClr val="000000"/>
                          </a:solidFill>
                          <a:effectLst/>
                          <a:latin typeface="Arial" panose="020B0604020202020204" pitchFamily="34" charset="0"/>
                          <a:ea typeface="+mn-ea"/>
                          <a:cs typeface="Arial" panose="020B0604020202020204" pitchFamily="34" charset="0"/>
                        </a:rPr>
                        <a:t>6%</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1" u="none" strike="noStrike" kern="1200">
                          <a:solidFill>
                            <a:srgbClr val="000000"/>
                          </a:solidFill>
                          <a:effectLst/>
                          <a:latin typeface="Arial" panose="020B0604020202020204" pitchFamily="34" charset="0"/>
                          <a:ea typeface="+mn-ea"/>
                          <a:cs typeface="Arial" panose="020B0604020202020204" pitchFamily="34" charset="0"/>
                        </a:rPr>
                        <a:t>4%</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1" u="none" strike="noStrike" kern="1200" dirty="0">
                          <a:solidFill>
                            <a:srgbClr val="000000"/>
                          </a:solidFill>
                          <a:effectLst/>
                          <a:latin typeface="Arial" panose="020B0604020202020204" pitchFamily="34" charset="0"/>
                          <a:ea typeface="+mn-ea"/>
                          <a:cs typeface="Arial" panose="020B0604020202020204" pitchFamily="34" charset="0"/>
                        </a:rPr>
                        <a:t>5%</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1" u="none" strike="noStrike" kern="1200">
                          <a:solidFill>
                            <a:srgbClr val="000000"/>
                          </a:solidFill>
                          <a:effectLst/>
                          <a:latin typeface="Arial" panose="020B0604020202020204" pitchFamily="34" charset="0"/>
                          <a:ea typeface="+mn-ea"/>
                          <a:cs typeface="Arial" panose="020B0604020202020204" pitchFamily="34" charset="0"/>
                        </a:rPr>
                        <a:t>6%</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1"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9204531"/>
                  </a:ext>
                </a:extLst>
              </a:tr>
              <a:tr h="329453">
                <a:tc>
                  <a:txBody>
                    <a:bodyPr/>
                    <a:lstStyle/>
                    <a:p>
                      <a:pPr marL="0" algn="l" rtl="0" eaLnBrk="1" fontAlgn="b" latinLnBrk="0" hangingPunct="1">
                        <a:lnSpc>
                          <a:spcPct val="115000"/>
                        </a:lnSpc>
                        <a:spcAft>
                          <a:spcPts val="0"/>
                        </a:spcAft>
                      </a:pP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Emergency admission</a:t>
                      </a:r>
                    </a:p>
                  </a:txBody>
                  <a:tcPr marL="68580" marR="6858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9%</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13%</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13%</a:t>
                      </a:r>
                    </a:p>
                  </a:txBody>
                  <a:tcPr marL="68580" marR="68580" marT="0" marB="0">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91090272"/>
                  </a:ext>
                </a:extLst>
              </a:tr>
              <a:tr h="329453">
                <a:tc>
                  <a:txBody>
                    <a:bodyPr/>
                    <a:lstStyle/>
                    <a:p>
                      <a:pPr marL="0" algn="l" rtl="0" eaLnBrk="1" fontAlgn="b" latinLnBrk="0" hangingPunct="1">
                        <a:lnSpc>
                          <a:spcPct val="115000"/>
                        </a:lnSpc>
                        <a:spcAft>
                          <a:spcPts val="0"/>
                        </a:spcAft>
                      </a:pP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Other </a:t>
                      </a:r>
                    </a:p>
                  </a:txBody>
                  <a:tcPr marL="68580" marR="68580" marT="0" marB="0" anchor="ctr">
                    <a:lnT w="12700" cap="flat" cmpd="sng" algn="ctr">
                      <a:noFill/>
                      <a:prstDash val="solid"/>
                      <a:round/>
                      <a:headEnd type="none" w="med" len="med"/>
                      <a:tailEnd type="none" w="med" len="med"/>
                    </a:lnT>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20%</a:t>
                      </a:r>
                    </a:p>
                  </a:txBody>
                  <a:tcPr marL="68580" marR="68580" marT="0" marB="0">
                    <a:lnT w="12700" cap="flat" cmpd="sng" algn="ctr">
                      <a:noFill/>
                      <a:prstDash val="solid"/>
                      <a:round/>
                      <a:headEnd type="none" w="med" len="med"/>
                      <a:tailEnd type="none" w="med" len="med"/>
                    </a:lnT>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23%</a:t>
                      </a:r>
                    </a:p>
                  </a:txBody>
                  <a:tcPr marL="68580" marR="68580" marT="0" marB="0">
                    <a:lnT w="12700" cap="flat" cmpd="sng" algn="ctr">
                      <a:noFill/>
                      <a:prstDash val="solid"/>
                      <a:round/>
                      <a:headEnd type="none" w="med" len="med"/>
                      <a:tailEnd type="none" w="med" len="med"/>
                    </a:lnT>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22%</a:t>
                      </a:r>
                    </a:p>
                  </a:txBody>
                  <a:tcPr marL="68580" marR="68580" marT="0" marB="0">
                    <a:lnT w="12700" cap="flat" cmpd="sng" algn="ctr">
                      <a:noFill/>
                      <a:prstDash val="solid"/>
                      <a:round/>
                      <a:headEnd type="none" w="med" len="med"/>
                      <a:tailEnd type="none" w="med" len="med"/>
                    </a:lnT>
                  </a:tcPr>
                </a:tc>
                <a:tc>
                  <a:txBody>
                    <a:bodyPr/>
                    <a:lstStyle/>
                    <a:p>
                      <a:pPr algn="ctr">
                        <a:lnSpc>
                          <a:spcPct val="115000"/>
                        </a:lnSpc>
                        <a:spcAft>
                          <a:spcPts val="0"/>
                        </a:spcAft>
                      </a:pP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25%</a:t>
                      </a:r>
                    </a:p>
                  </a:txBody>
                  <a:tcPr marL="68580" marR="68580" marT="0" marB="0">
                    <a:lnT w="12700" cap="flat" cmpd="sng" algn="ctr">
                      <a:noFill/>
                      <a:prstDash val="solid"/>
                      <a:round/>
                      <a:headEnd type="none" w="med" len="med"/>
                      <a:tailEnd type="none" w="med" len="med"/>
                    </a:lnT>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22%</a:t>
                      </a:r>
                    </a:p>
                  </a:txBody>
                  <a:tcPr marL="68580" marR="68580" marT="0" marB="0">
                    <a:lnT w="12700" cap="flat" cmpd="sng" algn="ctr">
                      <a:noFill/>
                      <a:prstDash val="solid"/>
                      <a:round/>
                      <a:headEnd type="none" w="med" len="med"/>
                      <a:tailEnd type="none" w="med" len="med"/>
                    </a:lnT>
                  </a:tcPr>
                </a:tc>
                <a:extLst>
                  <a:ext uri="{0D108BD9-81ED-4DB2-BD59-A6C34878D82A}">
                    <a16:rowId xmlns:a16="http://schemas.microsoft.com/office/drawing/2014/main" val="4111360997"/>
                  </a:ext>
                </a:extLst>
              </a:tr>
              <a:tr h="329453">
                <a:tc>
                  <a:txBody>
                    <a:bodyPr/>
                    <a:lstStyle/>
                    <a:p>
                      <a:pPr marL="0" algn="l" rtl="0" eaLnBrk="1" fontAlgn="b" latinLnBrk="0" hangingPunct="1">
                        <a:lnSpc>
                          <a:spcPct val="115000"/>
                        </a:lnSpc>
                        <a:spcAft>
                          <a:spcPts val="0"/>
                        </a:spcAft>
                      </a:pP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Total cases</a:t>
                      </a:r>
                    </a:p>
                  </a:txBody>
                  <a:tcPr marL="68580" marR="68580" marT="0" marB="0" anchor="ctr">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3,878</a:t>
                      </a:r>
                    </a:p>
                  </a:txBody>
                  <a:tcPr marL="68580" marR="68580" marT="0" marB="0" anchor="b">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1,599</a:t>
                      </a:r>
                    </a:p>
                  </a:txBody>
                  <a:tcPr marL="68580" marR="68580" marT="0" marB="0" anchor="b">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9,231</a:t>
                      </a:r>
                    </a:p>
                  </a:txBody>
                  <a:tcPr marL="68580" marR="68580" marT="0" marB="0" anchor="b">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5,611</a:t>
                      </a:r>
                    </a:p>
                  </a:txBody>
                  <a:tcPr marL="68580" marR="68580" marT="0" marB="0" anchor="b">
                    <a:lnB w="12700" cap="flat" cmpd="sng" algn="ctr">
                      <a:noFill/>
                      <a:prstDash val="solid"/>
                      <a:round/>
                      <a:headEnd type="none" w="med" len="med"/>
                      <a:tailEnd type="none" w="med" len="med"/>
                    </a:lnB>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20,319</a:t>
                      </a:r>
                    </a:p>
                  </a:txBody>
                  <a:tcPr marL="68580" marR="68580" marT="0" marB="0" anchor="b">
                    <a:lnB w="12700" cap="flat" cmpd="sng" algn="ctr">
                      <a:noFill/>
                      <a:prstDash val="solid"/>
                      <a:round/>
                      <a:headEnd type="none" w="med" len="med"/>
                      <a:tailEnd type="none" w="med" len="med"/>
                    </a:lnB>
                  </a:tcPr>
                </a:tc>
                <a:extLst>
                  <a:ext uri="{0D108BD9-81ED-4DB2-BD59-A6C34878D82A}">
                    <a16:rowId xmlns:a16="http://schemas.microsoft.com/office/drawing/2014/main" val="682801326"/>
                  </a:ext>
                </a:extLst>
              </a:tr>
              <a:tr h="329453">
                <a:tc>
                  <a:txBody>
                    <a:bodyPr/>
                    <a:lstStyle/>
                    <a:p>
                      <a:pPr marL="0" algn="l" rtl="0" eaLnBrk="1" fontAlgn="b" latinLnBrk="0" hangingPunct="1">
                        <a:lnSpc>
                          <a:spcPct val="115000"/>
                        </a:lnSpc>
                        <a:spcAft>
                          <a:spcPts val="0"/>
                        </a:spcAft>
                      </a:pP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   </a:t>
                      </a:r>
                      <a:r>
                        <a:rPr kumimoji="0" lang="en-GB" sz="1800" b="0" i="0" u="none" strike="noStrike" kern="1200" dirty="0" smtClean="0">
                          <a:solidFill>
                            <a:srgbClr val="000000"/>
                          </a:solidFill>
                          <a:effectLst/>
                          <a:latin typeface="Arial" panose="020B0604020202020204" pitchFamily="34" charset="0"/>
                          <a:ea typeface="+mn-ea"/>
                          <a:cs typeface="Arial" panose="020B0604020202020204" pitchFamily="34" charset="0"/>
                        </a:rPr>
                        <a:t>  Missing </a:t>
                      </a: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values</a:t>
                      </a:r>
                    </a:p>
                  </a:txBody>
                  <a:tcPr marL="68580" marR="68580" marT="0" marB="0" anchor="ctr">
                    <a:lnT w="12700" cap="flat" cmpd="sng" algn="ctr">
                      <a:noFill/>
                      <a:prstDash val="solid"/>
                      <a:round/>
                      <a:headEnd type="none" w="med" len="med"/>
                      <a:tailEnd type="none" w="med" len="med"/>
                    </a:lnT>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55</a:t>
                      </a:r>
                    </a:p>
                  </a:txBody>
                  <a:tcPr marL="68580" marR="68580" marT="0" marB="0" anchor="b">
                    <a:lnT w="12700" cap="flat" cmpd="sng" algn="ctr">
                      <a:noFill/>
                      <a:prstDash val="solid"/>
                      <a:round/>
                      <a:headEnd type="none" w="med" len="med"/>
                      <a:tailEnd type="none" w="med" len="med"/>
                    </a:lnT>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27</a:t>
                      </a:r>
                    </a:p>
                  </a:txBody>
                  <a:tcPr marL="68580" marR="68580" marT="0" marB="0" anchor="b">
                    <a:lnT w="12700" cap="flat" cmpd="sng" algn="ctr">
                      <a:noFill/>
                      <a:prstDash val="solid"/>
                      <a:round/>
                      <a:headEnd type="none" w="med" len="med"/>
                      <a:tailEnd type="none" w="med" len="med"/>
                    </a:lnT>
                  </a:tcPr>
                </a:tc>
                <a:tc>
                  <a:txBody>
                    <a:bodyPr/>
                    <a:lstStyle/>
                    <a:p>
                      <a:pPr algn="ctr">
                        <a:lnSpc>
                          <a:spcPct val="115000"/>
                        </a:lnSpc>
                        <a:spcAft>
                          <a:spcPts val="0"/>
                        </a:spcAft>
                      </a:pPr>
                      <a:r>
                        <a:rPr kumimoji="0" lang="en-GB" sz="1800" b="0" i="0" u="none" strike="noStrike" kern="1200">
                          <a:solidFill>
                            <a:srgbClr val="000000"/>
                          </a:solidFill>
                          <a:effectLst/>
                          <a:latin typeface="Arial" panose="020B0604020202020204" pitchFamily="34" charset="0"/>
                          <a:ea typeface="+mn-ea"/>
                          <a:cs typeface="Arial" panose="020B0604020202020204" pitchFamily="34" charset="0"/>
                        </a:rPr>
                        <a:t>168</a:t>
                      </a:r>
                    </a:p>
                  </a:txBody>
                  <a:tcPr marL="68580" marR="68580" marT="0" marB="0" anchor="b">
                    <a:lnT w="12700" cap="flat" cmpd="sng" algn="ctr">
                      <a:noFill/>
                      <a:prstDash val="solid"/>
                      <a:round/>
                      <a:headEnd type="none" w="med" len="med"/>
                      <a:tailEnd type="none" w="med" len="med"/>
                    </a:lnT>
                  </a:tcPr>
                </a:tc>
                <a:tc>
                  <a:txBody>
                    <a:bodyPr/>
                    <a:lstStyle/>
                    <a:p>
                      <a:pPr algn="ctr">
                        <a:lnSpc>
                          <a:spcPct val="115000"/>
                        </a:lnSpc>
                        <a:spcAft>
                          <a:spcPts val="0"/>
                        </a:spcAft>
                      </a:pP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125</a:t>
                      </a:r>
                    </a:p>
                  </a:txBody>
                  <a:tcPr marL="68580" marR="68580" marT="0" marB="0" anchor="b">
                    <a:lnT w="12700" cap="flat" cmpd="sng" algn="ctr">
                      <a:noFill/>
                      <a:prstDash val="solid"/>
                      <a:round/>
                      <a:headEnd type="none" w="med" len="med"/>
                      <a:tailEnd type="none" w="med" len="med"/>
                    </a:lnT>
                  </a:tcPr>
                </a:tc>
                <a:tc>
                  <a:txBody>
                    <a:bodyPr/>
                    <a:lstStyle/>
                    <a:p>
                      <a:pPr algn="ctr">
                        <a:lnSpc>
                          <a:spcPct val="115000"/>
                        </a:lnSpc>
                        <a:spcAft>
                          <a:spcPts val="0"/>
                        </a:spcAft>
                      </a:pPr>
                      <a:r>
                        <a:rPr kumimoji="0" lang="en-GB" sz="1800" b="0" i="0" u="none" strike="noStrike" kern="1200" dirty="0">
                          <a:solidFill>
                            <a:srgbClr val="000000"/>
                          </a:solidFill>
                          <a:effectLst/>
                          <a:latin typeface="Arial" panose="020B0604020202020204" pitchFamily="34" charset="0"/>
                          <a:ea typeface="+mn-ea"/>
                          <a:cs typeface="Arial" panose="020B0604020202020204" pitchFamily="34" charset="0"/>
                        </a:rPr>
                        <a:t>375</a:t>
                      </a:r>
                    </a:p>
                  </a:txBody>
                  <a:tcPr marL="68580" marR="68580" marT="0" marB="0">
                    <a:lnT w="12700" cap="flat" cmpd="sng" algn="ctr">
                      <a:noFill/>
                      <a:prstDash val="solid"/>
                      <a:round/>
                      <a:headEnd type="none" w="med" len="med"/>
                      <a:tailEnd type="none" w="med" len="med"/>
                    </a:lnT>
                  </a:tcPr>
                </a:tc>
                <a:extLst>
                  <a:ext uri="{0D108BD9-81ED-4DB2-BD59-A6C34878D82A}">
                    <a16:rowId xmlns:a16="http://schemas.microsoft.com/office/drawing/2014/main" val="2951259527"/>
                  </a:ext>
                </a:extLst>
              </a:tr>
            </a:tbl>
          </a:graphicData>
        </a:graphic>
      </p:graphicFrame>
      <p:sp>
        <p:nvSpPr>
          <p:cNvPr id="3" name="Rectangle 1"/>
          <p:cNvSpPr>
            <a:spLocks noChangeArrowheads="1"/>
          </p:cNvSpPr>
          <p:nvPr/>
        </p:nvSpPr>
        <p:spPr bwMode="auto">
          <a:xfrm>
            <a:off x="615774" y="5402018"/>
            <a:ext cx="112328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KEY: </a:t>
            </a:r>
            <a:r>
              <a:rPr kumimoji="0" lang="en-GB" altLang="en-US" sz="12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Oes</a:t>
            </a: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oesophageal, SCC – squamous cell carcinoma, ACA – adenocarcinoma, SI, SII, SIII - </a:t>
            </a:r>
            <a:r>
              <a:rPr kumimoji="0" lang="en-GB" altLang="en-US" sz="12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Siewert</a:t>
            </a:r>
            <a:r>
              <a:rPr kumimoji="0" lang="en-GB"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classification of the gastro-oesophageal junction (GOJ). </a:t>
            </a:r>
            <a:endParaRPr kumimoji="0" lang="en-GB"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1978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7496399" y="3693731"/>
            <a:ext cx="3733423" cy="584775"/>
          </a:xfrm>
          <a:prstGeom prst="rect">
            <a:avLst/>
          </a:prstGeom>
          <a:solidFill>
            <a:schemeClr val="tx2">
              <a:lumMod val="20000"/>
              <a:lumOff val="80000"/>
            </a:schemeClr>
          </a:solidFill>
          <a:ln>
            <a:noFill/>
          </a:ln>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dirty="0">
                <a:solidFill>
                  <a:srgbClr val="FF0000"/>
                </a:solidFill>
                <a:latin typeface="Arial" panose="020B0604020202020204" pitchFamily="34" charset="0"/>
              </a:rPr>
              <a:t>Sheet 6 </a:t>
            </a:r>
            <a:r>
              <a:rPr lang="en-GB" altLang="en-US" sz="1600" dirty="0">
                <a:latin typeface="Arial" panose="020B0604020202020204" pitchFamily="34" charset="0"/>
              </a:rPr>
              <a:t>of the Data Tables</a:t>
            </a:r>
          </a:p>
        </p:txBody>
      </p:sp>
      <p:sp>
        <p:nvSpPr>
          <p:cNvPr id="3" name="Rectangle 2"/>
          <p:cNvSpPr/>
          <p:nvPr/>
        </p:nvSpPr>
        <p:spPr>
          <a:xfrm>
            <a:off x="7496399" y="1968012"/>
            <a:ext cx="3888432" cy="1388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smtClean="0">
                <a:solidFill>
                  <a:schemeClr val="tx1"/>
                </a:solidFill>
                <a:latin typeface="Arial" panose="020B0604020202020204" pitchFamily="34" charset="0"/>
              </a:rPr>
              <a:t>Locally, </a:t>
            </a:r>
            <a:r>
              <a:rPr lang="en-GB" altLang="en-US" b="1" dirty="0" smtClean="0">
                <a:solidFill>
                  <a:srgbClr val="FF0000"/>
                </a:solidFill>
                <a:latin typeface="Arial" panose="020B0604020202020204" pitchFamily="34" charset="0"/>
              </a:rPr>
              <a:t>xx</a:t>
            </a:r>
            <a:r>
              <a:rPr lang="en-GB" altLang="en-US" b="1" dirty="0">
                <a:solidFill>
                  <a:srgbClr val="FF0000"/>
                </a:solidFill>
                <a:latin typeface="Arial" panose="020B0604020202020204" pitchFamily="34" charset="0"/>
              </a:rPr>
              <a:t>%</a:t>
            </a:r>
            <a:r>
              <a:rPr lang="en-GB" altLang="en-US" dirty="0">
                <a:solidFill>
                  <a:schemeClr val="tx1"/>
                </a:solidFill>
                <a:latin typeface="Arial" panose="020B0604020202020204" pitchFamily="34" charset="0"/>
              </a:rPr>
              <a:t> </a:t>
            </a:r>
            <a:r>
              <a:rPr lang="en-GB" altLang="en-US" dirty="0" smtClean="0">
                <a:solidFill>
                  <a:schemeClr val="tx1"/>
                </a:solidFill>
                <a:latin typeface="Arial" panose="020B0604020202020204" pitchFamily="34" charset="0"/>
              </a:rPr>
              <a:t>of patients were diagnosed following an </a:t>
            </a:r>
            <a:r>
              <a:rPr lang="en-GB" altLang="en-US" dirty="0">
                <a:solidFill>
                  <a:schemeClr val="tx1"/>
                </a:solidFill>
                <a:latin typeface="Arial" panose="020B0604020202020204" pitchFamily="34" charset="0"/>
              </a:rPr>
              <a:t>emergency </a:t>
            </a:r>
            <a:r>
              <a:rPr lang="en-GB" altLang="en-US" dirty="0" smtClean="0">
                <a:solidFill>
                  <a:schemeClr val="tx1"/>
                </a:solidFill>
                <a:latin typeface="Arial" panose="020B0604020202020204" pitchFamily="34" charset="0"/>
              </a:rPr>
              <a:t>admission (Apr 2018 - Mar 2020)</a:t>
            </a:r>
            <a:endParaRPr lang="en-GB" altLang="en-US" dirty="0">
              <a:solidFill>
                <a:schemeClr val="tx1"/>
              </a:solidFill>
              <a:latin typeface="Arial" panose="020B0604020202020204" pitchFamily="34" charset="0"/>
            </a:endParaRPr>
          </a:p>
        </p:txBody>
      </p:sp>
      <p:sp>
        <p:nvSpPr>
          <p:cNvPr id="7" name="Rectangle 6"/>
          <p:cNvSpPr/>
          <p:nvPr/>
        </p:nvSpPr>
        <p:spPr>
          <a:xfrm>
            <a:off x="7032104" y="4797152"/>
            <a:ext cx="5048382" cy="923330"/>
          </a:xfrm>
          <a:prstGeom prst="rect">
            <a:avLst/>
          </a:prstGeom>
        </p:spPr>
        <p:txBody>
          <a:bodyPr wrap="square">
            <a:spAutoFit/>
          </a:bodyPr>
          <a:lstStyle/>
          <a:p>
            <a:r>
              <a:rPr lang="en-GB" b="1" dirty="0" smtClean="0">
                <a:latin typeface="Calibri" panose="020F0502020204030204" pitchFamily="34" charset="0"/>
                <a:ea typeface="Calibri" panose="020F0502020204030204" pitchFamily="34" charset="0"/>
                <a:cs typeface="Times New Roman" panose="02020603050405020304" pitchFamily="18" charset="0"/>
              </a:rPr>
              <a:t>Adjusted rates of diagnosis after emergency admission with 95% confidence intervals, by region. </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Blue line shows national average (13%). </a:t>
            </a:r>
          </a:p>
        </p:txBody>
      </p:sp>
      <p:pic>
        <p:nvPicPr>
          <p:cNvPr id="8" name="Picture 7">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9" name="Rectangle 8">
            <a:extLst>
              <a:ext uri="{FF2B5EF4-FFF2-40B4-BE49-F238E27FC236}">
                <a16:creationId xmlns:a16="http://schemas.microsoft.com/office/drawing/2014/main" id="{2FE1271D-2678-4664-A276-41FE49157944}"/>
              </a:ext>
            </a:extLst>
          </p:cNvPr>
          <p:cNvSpPr/>
          <p:nvPr/>
        </p:nvSpPr>
        <p:spPr>
          <a:xfrm>
            <a:off x="407368" y="1193158"/>
            <a:ext cx="8722895" cy="619272"/>
          </a:xfrm>
          <a:prstGeom prst="rect">
            <a:avLst/>
          </a:prstGeom>
        </p:spPr>
        <p:txBody>
          <a:bodyPr wrap="square">
            <a:spAutoFit/>
          </a:bodyPr>
          <a:lstStyle/>
          <a:p>
            <a:pPr>
              <a:lnSpc>
                <a:spcPct val="107000"/>
              </a:lnSpc>
              <a:spcAft>
                <a:spcPts val="800"/>
              </a:spcAft>
            </a:pPr>
            <a:r>
              <a:rPr lang="en-GB" sz="3200" b="1" dirty="0" smtClean="0"/>
              <a:t>Routes </a:t>
            </a:r>
            <a:r>
              <a:rPr lang="en-GB" sz="3200" b="1" dirty="0"/>
              <a:t>to diagnosis</a:t>
            </a:r>
          </a:p>
        </p:txBody>
      </p:sp>
      <p:graphicFrame>
        <p:nvGraphicFramePr>
          <p:cNvPr id="11" name="Chart 10"/>
          <p:cNvGraphicFramePr/>
          <p:nvPr>
            <p:extLst>
              <p:ext uri="{D42A27DB-BD31-4B8C-83A1-F6EECF244321}">
                <p14:modId xmlns:p14="http://schemas.microsoft.com/office/powerpoint/2010/main" val="2643466875"/>
              </p:ext>
            </p:extLst>
          </p:nvPr>
        </p:nvGraphicFramePr>
        <p:xfrm>
          <a:off x="407368" y="1812430"/>
          <a:ext cx="6604946" cy="44968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3706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7" name="Rectangle 6">
            <a:extLst>
              <a:ext uri="{FF2B5EF4-FFF2-40B4-BE49-F238E27FC236}">
                <a16:creationId xmlns:a16="http://schemas.microsoft.com/office/drawing/2014/main" id="{2FE1271D-2678-4664-A276-41FE49157944}"/>
              </a:ext>
            </a:extLst>
          </p:cNvPr>
          <p:cNvSpPr/>
          <p:nvPr/>
        </p:nvSpPr>
        <p:spPr>
          <a:xfrm>
            <a:off x="407368" y="1193158"/>
            <a:ext cx="11438279" cy="2112501"/>
          </a:xfrm>
          <a:prstGeom prst="rect">
            <a:avLst/>
          </a:prstGeom>
        </p:spPr>
        <p:txBody>
          <a:bodyPr wrap="square">
            <a:spAutoFit/>
          </a:bodyPr>
          <a:lstStyle/>
          <a:p>
            <a:pPr>
              <a:lnSpc>
                <a:spcPct val="107000"/>
              </a:lnSpc>
              <a:spcAft>
                <a:spcPts val="800"/>
              </a:spcAft>
            </a:pPr>
            <a:r>
              <a:rPr lang="en-GB" sz="3200" b="1" dirty="0" smtClean="0"/>
              <a:t>Staging investigations</a:t>
            </a:r>
          </a:p>
          <a:p>
            <a:pPr marL="457200" indent="-457200">
              <a:lnSpc>
                <a:spcPct val="107000"/>
              </a:lnSpc>
              <a:spcAft>
                <a:spcPts val="800"/>
              </a:spcAft>
              <a:buFont typeface="Arial" panose="020B0604020202020204" pitchFamily="34" charset="0"/>
              <a:buChar char="•"/>
            </a:pPr>
            <a:endParaRPr lang="en-GB" dirty="0" smtClean="0"/>
          </a:p>
          <a:p>
            <a:pPr marL="457200" indent="-457200">
              <a:lnSpc>
                <a:spcPct val="107000"/>
              </a:lnSpc>
              <a:spcAft>
                <a:spcPts val="800"/>
              </a:spcAft>
              <a:buFont typeface="Arial" panose="020B0604020202020204" pitchFamily="34" charset="0"/>
              <a:buChar char="•"/>
            </a:pPr>
            <a:r>
              <a:rPr lang="en-GB" dirty="0" smtClean="0"/>
              <a:t>It is recommended that all patients with OG cancer have a CT scan to identify metastatic disease</a:t>
            </a:r>
          </a:p>
          <a:p>
            <a:pPr marL="457200" indent="-457200">
              <a:lnSpc>
                <a:spcPct val="107000"/>
              </a:lnSpc>
              <a:spcAft>
                <a:spcPts val="800"/>
              </a:spcAft>
              <a:buFont typeface="Arial" panose="020B0604020202020204" pitchFamily="34" charset="0"/>
              <a:buChar char="•"/>
            </a:pPr>
            <a:r>
              <a:rPr lang="en-GB" dirty="0" smtClean="0"/>
              <a:t>There was substantial variation between NHS organisations in the completeness of information about staging investigations</a:t>
            </a:r>
            <a:endParaRPr lang="en-GB" dirty="0"/>
          </a:p>
        </p:txBody>
      </p:sp>
      <p:sp>
        <p:nvSpPr>
          <p:cNvPr id="8" name="Rectangle 7"/>
          <p:cNvSpPr/>
          <p:nvPr/>
        </p:nvSpPr>
        <p:spPr>
          <a:xfrm>
            <a:off x="623392" y="4077072"/>
            <a:ext cx="7366710" cy="774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smtClean="0">
                <a:solidFill>
                  <a:schemeClr val="tx1"/>
                </a:solidFill>
                <a:latin typeface="Arial" panose="020B0604020202020204" pitchFamily="34" charset="0"/>
              </a:rPr>
              <a:t>Locally, </a:t>
            </a:r>
            <a:r>
              <a:rPr lang="en-GB" altLang="en-US" b="1" dirty="0" smtClean="0">
                <a:solidFill>
                  <a:srgbClr val="FF0000"/>
                </a:solidFill>
                <a:latin typeface="Arial" panose="020B0604020202020204" pitchFamily="34" charset="0"/>
              </a:rPr>
              <a:t>xx</a:t>
            </a:r>
            <a:r>
              <a:rPr lang="en-GB" altLang="en-US" b="1" dirty="0">
                <a:solidFill>
                  <a:srgbClr val="FF0000"/>
                </a:solidFill>
                <a:latin typeface="Arial" panose="020B0604020202020204" pitchFamily="34" charset="0"/>
              </a:rPr>
              <a:t>%</a:t>
            </a:r>
            <a:r>
              <a:rPr lang="en-GB" altLang="en-US" dirty="0">
                <a:solidFill>
                  <a:schemeClr val="tx1"/>
                </a:solidFill>
                <a:latin typeface="Arial" panose="020B0604020202020204" pitchFamily="34" charset="0"/>
              </a:rPr>
              <a:t> </a:t>
            </a:r>
            <a:r>
              <a:rPr lang="en-GB" altLang="en-US" dirty="0" smtClean="0">
                <a:solidFill>
                  <a:schemeClr val="tx1"/>
                </a:solidFill>
                <a:latin typeface="Arial" panose="020B0604020202020204" pitchFamily="34" charset="0"/>
              </a:rPr>
              <a:t>of patients had a CT scan (Apr 2018 - Mar 2020)</a:t>
            </a:r>
            <a:endParaRPr lang="en-GB" altLang="en-US" dirty="0">
              <a:solidFill>
                <a:schemeClr val="tx1"/>
              </a:solidFill>
              <a:latin typeface="Arial" panose="020B0604020202020204" pitchFamily="34" charset="0"/>
            </a:endParaRPr>
          </a:p>
        </p:txBody>
      </p:sp>
      <p:sp>
        <p:nvSpPr>
          <p:cNvPr id="11"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8224941" y="4171730"/>
            <a:ext cx="3733423" cy="584775"/>
          </a:xfrm>
          <a:prstGeom prst="rect">
            <a:avLst/>
          </a:prstGeom>
          <a:solidFill>
            <a:schemeClr val="tx2">
              <a:lumMod val="20000"/>
              <a:lumOff val="80000"/>
            </a:schemeClr>
          </a:solidFill>
          <a:ln>
            <a:noFill/>
          </a:ln>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dirty="0">
                <a:solidFill>
                  <a:srgbClr val="FF0000"/>
                </a:solidFill>
                <a:latin typeface="Arial" panose="020B0604020202020204" pitchFamily="34" charset="0"/>
              </a:rPr>
              <a:t>Sheet 6 </a:t>
            </a:r>
            <a:r>
              <a:rPr lang="en-GB" altLang="en-US" sz="1600" dirty="0">
                <a:latin typeface="Arial" panose="020B0604020202020204" pitchFamily="34" charset="0"/>
              </a:rPr>
              <a:t>of the Data Tables</a:t>
            </a:r>
          </a:p>
        </p:txBody>
      </p:sp>
    </p:spTree>
    <p:extLst>
      <p:ext uri="{BB962C8B-B14F-4D97-AF65-F5344CB8AC3E}">
        <p14:creationId xmlns:p14="http://schemas.microsoft.com/office/powerpoint/2010/main" val="793310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7" name="Rectangle 6">
            <a:extLst>
              <a:ext uri="{FF2B5EF4-FFF2-40B4-BE49-F238E27FC236}">
                <a16:creationId xmlns:a16="http://schemas.microsoft.com/office/drawing/2014/main" id="{2FE1271D-2678-4664-A276-41FE49157944}"/>
              </a:ext>
            </a:extLst>
          </p:cNvPr>
          <p:cNvSpPr/>
          <p:nvPr/>
        </p:nvSpPr>
        <p:spPr>
          <a:xfrm>
            <a:off x="407368" y="1193158"/>
            <a:ext cx="8722895" cy="580993"/>
          </a:xfrm>
          <a:prstGeom prst="rect">
            <a:avLst/>
          </a:prstGeom>
        </p:spPr>
        <p:txBody>
          <a:bodyPr wrap="square">
            <a:spAutoFit/>
          </a:bodyPr>
          <a:lstStyle/>
          <a:p>
            <a:pPr>
              <a:lnSpc>
                <a:spcPct val="107000"/>
              </a:lnSpc>
              <a:spcAft>
                <a:spcPts val="800"/>
              </a:spcAft>
            </a:pPr>
            <a:r>
              <a:rPr lang="en-GB" sz="3200" b="1" dirty="0" smtClean="0"/>
              <a:t>Staging investigations</a:t>
            </a:r>
            <a:endParaRPr lang="en-GB" sz="3200" b="1" dirty="0"/>
          </a:p>
        </p:txBody>
      </p:sp>
      <p:graphicFrame>
        <p:nvGraphicFramePr>
          <p:cNvPr id="8" name="Content Placeholder 3"/>
          <p:cNvGraphicFramePr>
            <a:graphicFrameLocks/>
          </p:cNvGraphicFramePr>
          <p:nvPr>
            <p:extLst>
              <p:ext uri="{D42A27DB-BD31-4B8C-83A1-F6EECF244321}">
                <p14:modId xmlns:p14="http://schemas.microsoft.com/office/powerpoint/2010/main" val="3611642754"/>
              </p:ext>
            </p:extLst>
          </p:nvPr>
        </p:nvGraphicFramePr>
        <p:xfrm>
          <a:off x="911424" y="2204864"/>
          <a:ext cx="9937104" cy="2733802"/>
        </p:xfrm>
        <a:graphic>
          <a:graphicData uri="http://schemas.openxmlformats.org/drawingml/2006/table">
            <a:tbl>
              <a:tblPr firstRow="1" firstCol="1" bandRow="1">
                <a:tableStyleId>{2D5ABB26-0587-4C30-8999-92F81FD0307C}</a:tableStyleId>
              </a:tblPr>
              <a:tblGrid>
                <a:gridCol w="8342115">
                  <a:extLst>
                    <a:ext uri="{9D8B030D-6E8A-4147-A177-3AD203B41FA5}">
                      <a16:colId xmlns:a16="http://schemas.microsoft.com/office/drawing/2014/main" val="20000"/>
                    </a:ext>
                  </a:extLst>
                </a:gridCol>
                <a:gridCol w="1594989">
                  <a:extLst>
                    <a:ext uri="{9D8B030D-6E8A-4147-A177-3AD203B41FA5}">
                      <a16:colId xmlns:a16="http://schemas.microsoft.com/office/drawing/2014/main" val="20001"/>
                    </a:ext>
                  </a:extLst>
                </a:gridCol>
              </a:tblGrid>
              <a:tr h="462293">
                <a:tc>
                  <a:txBody>
                    <a:bodyPr/>
                    <a:lstStyle/>
                    <a:p>
                      <a:pP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nSpc>
                          <a:spcPct val="107000"/>
                        </a:lnSpc>
                        <a:spcAft>
                          <a:spcPts val="0"/>
                        </a:spcAft>
                      </a:pPr>
                      <a:r>
                        <a:rPr lang="en-GB" sz="1800" b="1" dirty="0" smtClean="0">
                          <a:effectLst/>
                          <a:latin typeface="Arial" panose="020B0604020202020204" pitchFamily="34" charset="0"/>
                          <a:cs typeface="Arial" panose="020B0604020202020204" pitchFamily="34" charset="0"/>
                        </a:rPr>
                        <a:t>Recommendation</a:t>
                      </a:r>
                      <a:r>
                        <a:rPr lang="en-GB" sz="1800" b="1" baseline="0" dirty="0" smtClean="0">
                          <a:effectLst/>
                          <a:latin typeface="Arial" panose="020B0604020202020204" pitchFamily="34" charset="0"/>
                          <a:cs typeface="Arial" panose="020B0604020202020204" pitchFamily="34" charset="0"/>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gn="ctr">
                        <a:lnSpc>
                          <a:spcPct val="107000"/>
                        </a:lnSpc>
                        <a:spcAft>
                          <a:spcPts val="0"/>
                        </a:spcAft>
                      </a:pPr>
                      <a:r>
                        <a:rPr lang="en-GB" sz="1800" b="1" dirty="0" smtClean="0">
                          <a:effectLst/>
                          <a:latin typeface="Arial" panose="020B0604020202020204" pitchFamily="34" charset="0"/>
                          <a:cs typeface="Arial" panose="020B0604020202020204" pitchFamily="34" charset="0"/>
                        </a:rPr>
                        <a:t>Pages</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0875">
                <a:tc>
                  <a:txBody>
                    <a:bodyPr/>
                    <a:lstStyle/>
                    <a:p>
                      <a:pPr marL="0" lvl="0" indent="0">
                        <a:lnSpc>
                          <a:spcPct val="115000"/>
                        </a:lnSpc>
                        <a:spcAft>
                          <a:spcPts val="1000"/>
                        </a:spcAft>
                        <a:buFont typeface="+mj-lt"/>
                        <a:buNone/>
                      </a:pPr>
                      <a:endParaRPr kumimoji="0" lang="en-GB" sz="1800" kern="1200" dirty="0" smtClean="0">
                        <a:solidFill>
                          <a:schemeClr val="tx1"/>
                        </a:solidFill>
                        <a:effectLst/>
                        <a:latin typeface="Arial" panose="020B0604020202020204" pitchFamily="34" charset="0"/>
                        <a:ea typeface="+mn-ea"/>
                        <a:cs typeface="Arial" panose="020B0604020202020204" pitchFamily="34" charset="0"/>
                      </a:endParaRPr>
                    </a:p>
                    <a:p>
                      <a:pPr marL="0" lvl="0" indent="0">
                        <a:lnSpc>
                          <a:spcPct val="115000"/>
                        </a:lnSpc>
                        <a:spcAft>
                          <a:spcPts val="1000"/>
                        </a:spcAft>
                        <a:buFont typeface="+mj-lt"/>
                        <a:buNone/>
                      </a:pPr>
                      <a:r>
                        <a:rPr kumimoji="0" lang="en-GB" sz="1800" kern="1200" dirty="0" smtClean="0">
                          <a:solidFill>
                            <a:schemeClr val="tx1"/>
                          </a:solidFill>
                          <a:effectLst/>
                          <a:latin typeface="Arial" panose="020B0604020202020204" pitchFamily="34" charset="0"/>
                          <a:ea typeface="+mn-ea"/>
                          <a:cs typeface="Arial" panose="020B0604020202020204" pitchFamily="34" charset="0"/>
                        </a:rPr>
                        <a:t>Ensure all patients with oesophageal cancer considered for curative treatment have a PET-CT scan. Hospitals with low reported use of PET-CT scans should investigate the reasons. Use of PET-CT scans for gastric cancer patients should be reviewed in line with recent evidence. </a:t>
                      </a:r>
                    </a:p>
                    <a:p>
                      <a:pPr marL="0" lvl="0" indent="0">
                        <a:lnSpc>
                          <a:spcPct val="115000"/>
                        </a:lnSpc>
                        <a:spcAft>
                          <a:spcPts val="1000"/>
                        </a:spcAft>
                        <a:buFont typeface="+mj-lt"/>
                        <a:buNone/>
                      </a:pPr>
                      <a:endParaRPr kumimoji="0" lang="en-GB" sz="18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dirty="0" smtClean="0">
                        <a:effectLst/>
                        <a:latin typeface="Arial" panose="020B0604020202020204" pitchFamily="34" charset="0"/>
                        <a:cs typeface="Arial" panose="020B0604020202020204" pitchFamily="34" charset="0"/>
                      </a:endParaRPr>
                    </a:p>
                    <a:p>
                      <a:pPr algn="ctr">
                        <a:lnSpc>
                          <a:spcPct val="107000"/>
                        </a:lnSpc>
                        <a:spcAft>
                          <a:spcPts val="0"/>
                        </a:spcAft>
                      </a:pPr>
                      <a:endParaRPr lang="en-GB" sz="1800" dirty="0" smtClean="0">
                        <a:effectLst/>
                        <a:latin typeface="Arial" panose="020B0604020202020204" pitchFamily="34" charset="0"/>
                        <a:cs typeface="Arial" panose="020B0604020202020204" pitchFamily="34" charset="0"/>
                      </a:endParaRPr>
                    </a:p>
                    <a:p>
                      <a:pPr algn="ctr">
                        <a:lnSpc>
                          <a:spcPct val="107000"/>
                        </a:lnSpc>
                        <a:spcAft>
                          <a:spcPts val="0"/>
                        </a:spcAft>
                      </a:pPr>
                      <a:endParaRPr lang="en-GB" sz="1800" dirty="0" smtClean="0">
                        <a:effectLst/>
                        <a:latin typeface="Arial" panose="020B0604020202020204" pitchFamily="34" charset="0"/>
                        <a:cs typeface="Arial" panose="020B0604020202020204" pitchFamily="34" charset="0"/>
                      </a:endParaRPr>
                    </a:p>
                    <a:p>
                      <a:pPr algn="ctr">
                        <a:lnSpc>
                          <a:spcPct val="107000"/>
                        </a:lnSpc>
                        <a:spcAft>
                          <a:spcPts val="0"/>
                        </a:spcAft>
                      </a:pPr>
                      <a:r>
                        <a:rPr lang="en-GB" sz="1800" dirty="0" smtClean="0">
                          <a:effectLst/>
                          <a:latin typeface="Arial" panose="020B0604020202020204" pitchFamily="34" charset="0"/>
                          <a:cs typeface="Arial" panose="020B0604020202020204" pitchFamily="34" charset="0"/>
                        </a:rPr>
                        <a:t>24-25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17064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E1271D-2678-4664-A276-41FE49157944}"/>
              </a:ext>
            </a:extLst>
          </p:cNvPr>
          <p:cNvSpPr/>
          <p:nvPr/>
        </p:nvSpPr>
        <p:spPr>
          <a:xfrm>
            <a:off x="375147" y="1222774"/>
            <a:ext cx="11521279" cy="783869"/>
          </a:xfrm>
          <a:prstGeom prst="rect">
            <a:avLst/>
          </a:prstGeom>
        </p:spPr>
        <p:txBody>
          <a:bodyPr wrap="square">
            <a:spAutoFit/>
          </a:bodyPr>
          <a:lstStyle/>
          <a:p>
            <a:pPr>
              <a:lnSpc>
                <a:spcPct val="107000"/>
              </a:lnSpc>
              <a:spcAft>
                <a:spcPts val="800"/>
              </a:spcAft>
            </a:pPr>
            <a:r>
              <a:rPr lang="en-GB" b="1" dirty="0" smtClean="0"/>
              <a:t>Use of PET-CT scans among patients </a:t>
            </a:r>
            <a:r>
              <a:rPr lang="en-GB" b="1" dirty="0"/>
              <a:t>with oesophageal cancer who had curative </a:t>
            </a:r>
            <a:r>
              <a:rPr lang="en-GB" b="1" dirty="0" smtClean="0"/>
              <a:t>treatment, </a:t>
            </a:r>
            <a:r>
              <a:rPr lang="en-GB" b="1" dirty="0"/>
              <a:t>by Cancer Alliance / Welsh region </a:t>
            </a:r>
            <a:endParaRPr lang="en-GB" sz="2400" b="1" dirty="0"/>
          </a:p>
        </p:txBody>
      </p:sp>
      <p:sp>
        <p:nvSpPr>
          <p:cNvPr id="3" name="Rectangle 2"/>
          <p:cNvSpPr/>
          <p:nvPr/>
        </p:nvSpPr>
        <p:spPr>
          <a:xfrm>
            <a:off x="7248128" y="5718881"/>
            <a:ext cx="4648297" cy="830997"/>
          </a:xfrm>
          <a:prstGeom prst="rect">
            <a:avLst/>
          </a:prstGeom>
        </p:spPr>
        <p:txBody>
          <a:bodyPr wrap="square">
            <a:spAutoFit/>
          </a:bodyPr>
          <a:lstStyle/>
          <a:p>
            <a:r>
              <a:rPr lang="en-GB" sz="1600" dirty="0" smtClean="0">
                <a:latin typeface="Calibri" panose="020F0502020204030204" pitchFamily="34" charset="0"/>
              </a:rPr>
              <a:t>NOTE: </a:t>
            </a:r>
            <a:r>
              <a:rPr lang="en-GB" sz="1600" dirty="0">
                <a:latin typeface="Calibri" panose="020F0502020204030204" pitchFamily="34" charset="0"/>
              </a:rPr>
              <a:t>Figures on the use of PET-CT scans were only calculated for NHS organisations that had data on investigations for at least 80% of patients. </a:t>
            </a:r>
          </a:p>
        </p:txBody>
      </p:sp>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8" name="Rectangle 7"/>
          <p:cNvSpPr/>
          <p:nvPr/>
        </p:nvSpPr>
        <p:spPr>
          <a:xfrm>
            <a:off x="7248128" y="2189122"/>
            <a:ext cx="4648298" cy="2173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tx1"/>
                </a:solidFill>
                <a:latin typeface="Arial" panose="020B0604020202020204" pitchFamily="34" charset="0"/>
              </a:rPr>
              <a:t>PET-CT is recommended for all patients with oesophageal cancer being considered for curative treatment. </a:t>
            </a:r>
            <a:endParaRPr lang="en-GB" altLang="en-US" dirty="0" smtClean="0">
              <a:solidFill>
                <a:schemeClr val="tx1"/>
              </a:solidFill>
              <a:latin typeface="Arial" panose="020B0604020202020204" pitchFamily="34" charset="0"/>
            </a:endParaRPr>
          </a:p>
          <a:p>
            <a:endParaRPr lang="en-GB" altLang="en-US" dirty="0">
              <a:solidFill>
                <a:schemeClr val="tx1"/>
              </a:solidFill>
              <a:latin typeface="Arial" panose="020B0604020202020204" pitchFamily="34" charset="0"/>
            </a:endParaRPr>
          </a:p>
          <a:p>
            <a:r>
              <a:rPr lang="en-GB" altLang="en-US" dirty="0" smtClean="0">
                <a:solidFill>
                  <a:schemeClr val="tx1"/>
                </a:solidFill>
                <a:latin typeface="Arial" panose="020B0604020202020204" pitchFamily="34" charset="0"/>
              </a:rPr>
              <a:t>Locally, </a:t>
            </a:r>
            <a:r>
              <a:rPr lang="en-GB" altLang="en-US" b="1" dirty="0" smtClean="0">
                <a:solidFill>
                  <a:srgbClr val="FF0000"/>
                </a:solidFill>
                <a:latin typeface="Arial" panose="020B0604020202020204" pitchFamily="34" charset="0"/>
              </a:rPr>
              <a:t>xx</a:t>
            </a:r>
            <a:r>
              <a:rPr lang="en-GB" altLang="en-US" b="1" dirty="0">
                <a:solidFill>
                  <a:srgbClr val="FF0000"/>
                </a:solidFill>
                <a:latin typeface="Arial" panose="020B0604020202020204" pitchFamily="34" charset="0"/>
              </a:rPr>
              <a:t>%</a:t>
            </a:r>
            <a:r>
              <a:rPr lang="en-GB" altLang="en-US" dirty="0">
                <a:solidFill>
                  <a:schemeClr val="tx1"/>
                </a:solidFill>
                <a:latin typeface="Arial" panose="020B0604020202020204" pitchFamily="34" charset="0"/>
              </a:rPr>
              <a:t> </a:t>
            </a:r>
            <a:r>
              <a:rPr lang="en-GB" altLang="en-US" dirty="0" smtClean="0">
                <a:solidFill>
                  <a:schemeClr val="tx1"/>
                </a:solidFill>
                <a:latin typeface="Arial" panose="020B0604020202020204" pitchFamily="34" charset="0"/>
              </a:rPr>
              <a:t>of patients with oesophageal cancer who had curative treatment had a record of PET-CT (Apr 2018 - Mar 2020)</a:t>
            </a:r>
            <a:endParaRPr lang="en-GB" altLang="en-US" dirty="0">
              <a:solidFill>
                <a:schemeClr val="tx1"/>
              </a:solidFill>
              <a:latin typeface="Arial" panose="020B0604020202020204" pitchFamily="34" charset="0"/>
            </a:endParaRPr>
          </a:p>
        </p:txBody>
      </p:sp>
      <p:sp>
        <p:nvSpPr>
          <p:cNvPr id="9"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7248127" y="4533032"/>
            <a:ext cx="4648297" cy="584775"/>
          </a:xfrm>
          <a:prstGeom prst="rect">
            <a:avLst/>
          </a:prstGeom>
          <a:solidFill>
            <a:schemeClr val="tx2">
              <a:lumMod val="20000"/>
              <a:lumOff val="80000"/>
            </a:schemeClr>
          </a:solidFill>
          <a:ln>
            <a:noFill/>
          </a:ln>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dirty="0">
                <a:solidFill>
                  <a:srgbClr val="FF0000"/>
                </a:solidFill>
                <a:latin typeface="Arial" panose="020B0604020202020204" pitchFamily="34" charset="0"/>
              </a:rPr>
              <a:t>Sheet 6 </a:t>
            </a:r>
            <a:r>
              <a:rPr lang="en-GB" altLang="en-US" sz="1600" dirty="0">
                <a:latin typeface="Arial" panose="020B0604020202020204" pitchFamily="34" charset="0"/>
              </a:rPr>
              <a:t>of the Data Tables</a:t>
            </a:r>
          </a:p>
        </p:txBody>
      </p:sp>
      <p:graphicFrame>
        <p:nvGraphicFramePr>
          <p:cNvPr id="10" name="Chart 9"/>
          <p:cNvGraphicFramePr/>
          <p:nvPr>
            <p:extLst>
              <p:ext uri="{D42A27DB-BD31-4B8C-83A1-F6EECF244321}">
                <p14:modId xmlns:p14="http://schemas.microsoft.com/office/powerpoint/2010/main" val="682542220"/>
              </p:ext>
            </p:extLst>
          </p:nvPr>
        </p:nvGraphicFramePr>
        <p:xfrm>
          <a:off x="375147" y="2031748"/>
          <a:ext cx="6451710" cy="45181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2336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10"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7958663" y="5085184"/>
            <a:ext cx="3733423" cy="584775"/>
          </a:xfrm>
          <a:prstGeom prst="rect">
            <a:avLst/>
          </a:prstGeom>
          <a:solidFill>
            <a:schemeClr val="tx2">
              <a:lumMod val="20000"/>
              <a:lumOff val="80000"/>
            </a:schemeClr>
          </a:solidFill>
          <a:ln>
            <a:noFill/>
          </a:ln>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dirty="0">
                <a:solidFill>
                  <a:srgbClr val="FF0000"/>
                </a:solidFill>
                <a:latin typeface="Arial" panose="020B0604020202020204" pitchFamily="34" charset="0"/>
              </a:rPr>
              <a:t>Sheet </a:t>
            </a:r>
            <a:r>
              <a:rPr lang="en-GB" altLang="en-US" sz="1600" dirty="0" smtClean="0">
                <a:solidFill>
                  <a:srgbClr val="FF0000"/>
                </a:solidFill>
                <a:latin typeface="Arial" panose="020B0604020202020204" pitchFamily="34" charset="0"/>
              </a:rPr>
              <a:t>7 </a:t>
            </a:r>
            <a:r>
              <a:rPr lang="en-GB" altLang="en-US" sz="1600" dirty="0">
                <a:latin typeface="Arial" panose="020B0604020202020204" pitchFamily="34" charset="0"/>
              </a:rPr>
              <a:t>of the Data Tables</a:t>
            </a:r>
          </a:p>
        </p:txBody>
      </p:sp>
      <p:sp>
        <p:nvSpPr>
          <p:cNvPr id="11" name="Rectangle 10"/>
          <p:cNvSpPr/>
          <p:nvPr/>
        </p:nvSpPr>
        <p:spPr>
          <a:xfrm>
            <a:off x="7809150" y="1984946"/>
            <a:ext cx="4032448" cy="1947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smtClean="0">
                <a:solidFill>
                  <a:schemeClr val="tx1"/>
                </a:solidFill>
                <a:latin typeface="Arial" panose="020B0604020202020204" pitchFamily="34" charset="0"/>
              </a:rPr>
              <a:t>Locally, </a:t>
            </a:r>
            <a:r>
              <a:rPr lang="en-GB" altLang="en-US" b="1" dirty="0" smtClean="0">
                <a:solidFill>
                  <a:srgbClr val="FF0000"/>
                </a:solidFill>
                <a:latin typeface="Arial" panose="020B0604020202020204" pitchFamily="34" charset="0"/>
              </a:rPr>
              <a:t>xx</a:t>
            </a:r>
            <a:r>
              <a:rPr lang="en-GB" altLang="en-US" dirty="0" smtClean="0">
                <a:solidFill>
                  <a:schemeClr val="tx1"/>
                </a:solidFill>
                <a:latin typeface="Arial" panose="020B0604020202020204" pitchFamily="34" charset="0"/>
              </a:rPr>
              <a:t> of </a:t>
            </a:r>
            <a:r>
              <a:rPr lang="en-GB" altLang="en-US" b="1" dirty="0" err="1" smtClean="0">
                <a:solidFill>
                  <a:srgbClr val="FF0000"/>
                </a:solidFill>
                <a:latin typeface="Arial" panose="020B0604020202020204" pitchFamily="34" charset="0"/>
              </a:rPr>
              <a:t>yy</a:t>
            </a:r>
            <a:r>
              <a:rPr lang="en-GB" altLang="en-US" dirty="0" smtClean="0">
                <a:solidFill>
                  <a:schemeClr val="tx1"/>
                </a:solidFill>
                <a:latin typeface="Arial" panose="020B0604020202020204" pitchFamily="34" charset="0"/>
              </a:rPr>
              <a:t> patients had complete clinical stage data </a:t>
            </a:r>
          </a:p>
          <a:p>
            <a:pPr algn="ctr"/>
            <a:r>
              <a:rPr lang="en-GB" altLang="en-US" dirty="0" smtClean="0">
                <a:solidFill>
                  <a:schemeClr val="tx1"/>
                </a:solidFill>
                <a:latin typeface="Arial" panose="020B0604020202020204" pitchFamily="34" charset="0"/>
              </a:rPr>
              <a:t>(Apr 2018 - Mar 2020)</a:t>
            </a:r>
            <a:endParaRPr lang="en-GB" altLang="en-US" dirty="0">
              <a:solidFill>
                <a:schemeClr val="tx1"/>
              </a:solidFill>
              <a:latin typeface="Arial" panose="020B0604020202020204" pitchFamily="34" charset="0"/>
            </a:endParaRPr>
          </a:p>
        </p:txBody>
      </p:sp>
      <p:sp>
        <p:nvSpPr>
          <p:cNvPr id="12" name="Rectangle 11">
            <a:extLst>
              <a:ext uri="{FF2B5EF4-FFF2-40B4-BE49-F238E27FC236}">
                <a16:creationId xmlns:a16="http://schemas.microsoft.com/office/drawing/2014/main" id="{2FE1271D-2678-4664-A276-41FE49157944}"/>
              </a:ext>
            </a:extLst>
          </p:cNvPr>
          <p:cNvSpPr/>
          <p:nvPr/>
        </p:nvSpPr>
        <p:spPr>
          <a:xfrm>
            <a:off x="407368" y="1193158"/>
            <a:ext cx="8722895" cy="580993"/>
          </a:xfrm>
          <a:prstGeom prst="rect">
            <a:avLst/>
          </a:prstGeom>
        </p:spPr>
        <p:txBody>
          <a:bodyPr wrap="square">
            <a:spAutoFit/>
          </a:bodyPr>
          <a:lstStyle/>
          <a:p>
            <a:pPr>
              <a:lnSpc>
                <a:spcPct val="107000"/>
              </a:lnSpc>
              <a:spcAft>
                <a:spcPts val="800"/>
              </a:spcAft>
            </a:pPr>
            <a:r>
              <a:rPr lang="en-GB" sz="3200" b="1" dirty="0" smtClean="0"/>
              <a:t>Completeness of data on clinical stage</a:t>
            </a:r>
            <a:endParaRPr lang="en-GB" sz="3200" b="1" dirty="0"/>
          </a:p>
        </p:txBody>
      </p:sp>
      <p:graphicFrame>
        <p:nvGraphicFramePr>
          <p:cNvPr id="7" name="Chart 6"/>
          <p:cNvGraphicFramePr/>
          <p:nvPr>
            <p:extLst>
              <p:ext uri="{D42A27DB-BD31-4B8C-83A1-F6EECF244321}">
                <p14:modId xmlns:p14="http://schemas.microsoft.com/office/powerpoint/2010/main" val="3640859760"/>
              </p:ext>
            </p:extLst>
          </p:nvPr>
        </p:nvGraphicFramePr>
        <p:xfrm>
          <a:off x="407367" y="1774150"/>
          <a:ext cx="7055375" cy="5083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8611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8" name="Rectangle 7">
            <a:extLst>
              <a:ext uri="{FF2B5EF4-FFF2-40B4-BE49-F238E27FC236}">
                <a16:creationId xmlns:a16="http://schemas.microsoft.com/office/drawing/2014/main" id="{2FE1271D-2678-4664-A276-41FE49157944}"/>
              </a:ext>
            </a:extLst>
          </p:cNvPr>
          <p:cNvSpPr/>
          <p:nvPr/>
        </p:nvSpPr>
        <p:spPr>
          <a:xfrm>
            <a:off x="411151" y="1147379"/>
            <a:ext cx="11449272" cy="1417183"/>
          </a:xfrm>
          <a:prstGeom prst="rect">
            <a:avLst/>
          </a:prstGeom>
        </p:spPr>
        <p:txBody>
          <a:bodyPr wrap="square">
            <a:spAutoFit/>
          </a:bodyPr>
          <a:lstStyle/>
          <a:p>
            <a:pPr>
              <a:lnSpc>
                <a:spcPct val="107000"/>
              </a:lnSpc>
              <a:spcAft>
                <a:spcPts val="800"/>
              </a:spcAft>
            </a:pPr>
            <a:r>
              <a:rPr lang="en-GB" sz="3200" b="1" dirty="0" smtClean="0"/>
              <a:t>Treatment plans</a:t>
            </a:r>
            <a:endParaRPr lang="en-GB" dirty="0"/>
          </a:p>
          <a:p>
            <a:pPr marL="457200" indent="-457200">
              <a:lnSpc>
                <a:spcPct val="107000"/>
              </a:lnSpc>
              <a:spcAft>
                <a:spcPts val="800"/>
              </a:spcAft>
              <a:buFont typeface="Arial" panose="020B0604020202020204" pitchFamily="34" charset="0"/>
              <a:buChar char="•"/>
            </a:pPr>
            <a:r>
              <a:rPr lang="en-GB" dirty="0" smtClean="0"/>
              <a:t>Overall, 39% of patients with OG cancer diagnosed in 2018-20 had a plan for curative treatment</a:t>
            </a:r>
            <a:endParaRPr lang="en-GB" dirty="0"/>
          </a:p>
          <a:p>
            <a:pPr marL="457200" indent="-457200">
              <a:lnSpc>
                <a:spcPct val="107000"/>
              </a:lnSpc>
              <a:spcAft>
                <a:spcPts val="800"/>
              </a:spcAft>
              <a:buFont typeface="Arial" panose="020B0604020202020204" pitchFamily="34" charset="0"/>
              <a:buChar char="•"/>
            </a:pPr>
            <a:r>
              <a:rPr lang="en-GB" dirty="0"/>
              <a:t>There was substantial variation </a:t>
            </a:r>
            <a:r>
              <a:rPr lang="en-GB" dirty="0" smtClean="0"/>
              <a:t>by clinical stage</a:t>
            </a:r>
          </a:p>
        </p:txBody>
      </p:sp>
      <p:graphicFrame>
        <p:nvGraphicFramePr>
          <p:cNvPr id="2" name="Table 1"/>
          <p:cNvGraphicFramePr>
            <a:graphicFrameLocks noGrp="1"/>
          </p:cNvGraphicFramePr>
          <p:nvPr>
            <p:extLst>
              <p:ext uri="{D42A27DB-BD31-4B8C-83A1-F6EECF244321}">
                <p14:modId xmlns:p14="http://schemas.microsoft.com/office/powerpoint/2010/main" val="951904999"/>
              </p:ext>
            </p:extLst>
          </p:nvPr>
        </p:nvGraphicFramePr>
        <p:xfrm>
          <a:off x="911422" y="2900049"/>
          <a:ext cx="10369154" cy="3000773"/>
        </p:xfrm>
        <a:graphic>
          <a:graphicData uri="http://schemas.openxmlformats.org/drawingml/2006/table">
            <a:tbl>
              <a:tblPr firstRow="1" firstCol="1" bandRow="1">
                <a:tableStyleId>{5940675A-B579-460E-94D1-54222C63F5DA}</a:tableStyleId>
              </a:tblPr>
              <a:tblGrid>
                <a:gridCol w="1968979">
                  <a:extLst>
                    <a:ext uri="{9D8B030D-6E8A-4147-A177-3AD203B41FA5}">
                      <a16:colId xmlns:a16="http://schemas.microsoft.com/office/drawing/2014/main" val="451163214"/>
                    </a:ext>
                  </a:extLst>
                </a:gridCol>
                <a:gridCol w="1680035">
                  <a:extLst>
                    <a:ext uri="{9D8B030D-6E8A-4147-A177-3AD203B41FA5}">
                      <a16:colId xmlns:a16="http://schemas.microsoft.com/office/drawing/2014/main" val="321960185"/>
                    </a:ext>
                  </a:extLst>
                </a:gridCol>
                <a:gridCol w="1533945">
                  <a:extLst>
                    <a:ext uri="{9D8B030D-6E8A-4147-A177-3AD203B41FA5}">
                      <a16:colId xmlns:a16="http://schemas.microsoft.com/office/drawing/2014/main" val="476888925"/>
                    </a:ext>
                  </a:extLst>
                </a:gridCol>
                <a:gridCol w="1972215">
                  <a:extLst>
                    <a:ext uri="{9D8B030D-6E8A-4147-A177-3AD203B41FA5}">
                      <a16:colId xmlns:a16="http://schemas.microsoft.com/office/drawing/2014/main" val="35991085"/>
                    </a:ext>
                  </a:extLst>
                </a:gridCol>
                <a:gridCol w="1680035">
                  <a:extLst>
                    <a:ext uri="{9D8B030D-6E8A-4147-A177-3AD203B41FA5}">
                      <a16:colId xmlns:a16="http://schemas.microsoft.com/office/drawing/2014/main" val="2522409770"/>
                    </a:ext>
                  </a:extLst>
                </a:gridCol>
                <a:gridCol w="1533945">
                  <a:extLst>
                    <a:ext uri="{9D8B030D-6E8A-4147-A177-3AD203B41FA5}">
                      <a16:colId xmlns:a16="http://schemas.microsoft.com/office/drawing/2014/main" val="3723193578"/>
                    </a:ext>
                  </a:extLst>
                </a:gridCol>
              </a:tblGrid>
              <a:tr h="652797">
                <a:tc>
                  <a:txBody>
                    <a:bodyPr/>
                    <a:lstStyle/>
                    <a:p>
                      <a:pP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Treatment plan</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BABB1"/>
                    </a:solidFill>
                  </a:tcPr>
                </a:tc>
                <a:tc>
                  <a:txBody>
                    <a:bodyPr/>
                    <a:lstStyle/>
                    <a:p>
                      <a:pPr algn="r">
                        <a:lnSpc>
                          <a:spcPct val="115000"/>
                        </a:lnSpc>
                        <a:spcAft>
                          <a:spcPts val="0"/>
                        </a:spcAft>
                      </a:pPr>
                      <a:r>
                        <a:rPr lang="en-GB" sz="1800" b="1" dirty="0" err="1">
                          <a:solidFill>
                            <a:schemeClr val="bg1"/>
                          </a:solidFill>
                          <a:effectLst/>
                          <a:latin typeface="Arial" panose="020B0604020202020204" pitchFamily="34" charset="0"/>
                          <a:cs typeface="Arial" panose="020B0604020202020204" pitchFamily="34" charset="0"/>
                        </a:rPr>
                        <a:t>Oes</a:t>
                      </a:r>
                      <a:r>
                        <a:rPr lang="en-GB" sz="1800" b="1" dirty="0">
                          <a:solidFill>
                            <a:schemeClr val="bg1"/>
                          </a:solidFill>
                          <a:effectLst/>
                          <a:latin typeface="Arial" panose="020B0604020202020204" pitchFamily="34" charset="0"/>
                          <a:cs typeface="Arial" panose="020B0604020202020204" pitchFamily="34" charset="0"/>
                        </a:rPr>
                        <a:t> </a:t>
                      </a:r>
                      <a:r>
                        <a:rPr lang="en-GB" sz="1800" b="1" dirty="0" smtClean="0">
                          <a:solidFill>
                            <a:schemeClr val="bg1"/>
                          </a:solidFill>
                          <a:effectLst/>
                          <a:latin typeface="Arial" panose="020B0604020202020204" pitchFamily="34" charset="0"/>
                          <a:cs typeface="Arial" panose="020B0604020202020204" pitchFamily="34" charset="0"/>
                        </a:rPr>
                        <a:t>SCC</a:t>
                      </a:r>
                      <a:endParaRPr lang="en-GB" sz="1800" b="1" dirty="0">
                        <a:solidFill>
                          <a:schemeClr val="bg1"/>
                        </a:solidFill>
                        <a:effectLst/>
                        <a:latin typeface="Arial" panose="020B0604020202020204" pitchFamily="34" charset="0"/>
                        <a:cs typeface="Arial" panose="020B0604020202020204" pitchFamily="34" charset="0"/>
                      </a:endParaRPr>
                    </a:p>
                  </a:txBody>
                  <a:tcPr marL="68580" marR="68580" marT="0" marB="0">
                    <a:solidFill>
                      <a:srgbClr val="7BABB1"/>
                    </a:solidFill>
                  </a:tcPr>
                </a:tc>
                <a:tc>
                  <a:txBody>
                    <a:bodyPr/>
                    <a:lstStyle/>
                    <a:p>
                      <a:pPr algn="r">
                        <a:lnSpc>
                          <a:spcPct val="107000"/>
                        </a:lnSpc>
                        <a:spcAft>
                          <a:spcPts val="0"/>
                        </a:spcAft>
                      </a:pPr>
                      <a:r>
                        <a:rPr lang="en-GB" sz="1800" b="1" dirty="0" err="1">
                          <a:solidFill>
                            <a:schemeClr val="bg1"/>
                          </a:solidFill>
                          <a:effectLst/>
                          <a:latin typeface="Arial" panose="020B0604020202020204" pitchFamily="34" charset="0"/>
                          <a:cs typeface="Arial" panose="020B0604020202020204" pitchFamily="34" charset="0"/>
                        </a:rPr>
                        <a:t>Oes</a:t>
                      </a:r>
                      <a:r>
                        <a:rPr lang="en-GB" sz="1800" b="1" dirty="0">
                          <a:solidFill>
                            <a:schemeClr val="bg1"/>
                          </a:solidFill>
                          <a:effectLst/>
                          <a:latin typeface="Arial" panose="020B0604020202020204" pitchFamily="34" charset="0"/>
                          <a:cs typeface="Arial" panose="020B0604020202020204" pitchFamily="34" charset="0"/>
                        </a:rPr>
                        <a:t> ACA Upper/Mid</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BABB1"/>
                    </a:solidFill>
                  </a:tcPr>
                </a:tc>
                <a:tc>
                  <a:txBody>
                    <a:bodyPr/>
                    <a:lstStyle/>
                    <a:p>
                      <a:pPr algn="r">
                        <a:lnSpc>
                          <a:spcPct val="115000"/>
                        </a:lnSpc>
                        <a:spcAft>
                          <a:spcPts val="0"/>
                        </a:spcAft>
                      </a:pPr>
                      <a:r>
                        <a:rPr lang="en-GB" sz="1800" b="1" dirty="0" err="1">
                          <a:solidFill>
                            <a:schemeClr val="bg1"/>
                          </a:solidFill>
                          <a:effectLst/>
                          <a:latin typeface="Arial" panose="020B0604020202020204" pitchFamily="34" charset="0"/>
                          <a:cs typeface="Arial" panose="020B0604020202020204" pitchFamily="34" charset="0"/>
                        </a:rPr>
                        <a:t>Oes</a:t>
                      </a:r>
                      <a:r>
                        <a:rPr lang="en-GB" sz="1800" b="1" dirty="0">
                          <a:solidFill>
                            <a:schemeClr val="bg1"/>
                          </a:solidFill>
                          <a:effectLst/>
                          <a:latin typeface="Arial" panose="020B0604020202020204" pitchFamily="34" charset="0"/>
                          <a:cs typeface="Arial" panose="020B0604020202020204" pitchFamily="34" charset="0"/>
                        </a:rPr>
                        <a:t> </a:t>
                      </a:r>
                      <a:r>
                        <a:rPr lang="en-GB" sz="1800" b="1" dirty="0" smtClean="0">
                          <a:solidFill>
                            <a:schemeClr val="bg1"/>
                          </a:solidFill>
                          <a:effectLst/>
                          <a:latin typeface="Arial" panose="020B0604020202020204" pitchFamily="34" charset="0"/>
                          <a:cs typeface="Arial" panose="020B0604020202020204" pitchFamily="34" charset="0"/>
                        </a:rPr>
                        <a:t>ACA</a:t>
                      </a:r>
                      <a:r>
                        <a:rPr lang="en-GB" sz="1800" b="1" baseline="0" dirty="0" smtClean="0">
                          <a:solidFill>
                            <a:schemeClr val="bg1"/>
                          </a:solidFill>
                          <a:effectLst/>
                          <a:latin typeface="Arial" panose="020B0604020202020204" pitchFamily="34" charset="0"/>
                          <a:cs typeface="Arial" panose="020B0604020202020204" pitchFamily="34" charset="0"/>
                        </a:rPr>
                        <a:t> </a:t>
                      </a:r>
                    </a:p>
                    <a:p>
                      <a:pPr algn="r">
                        <a:lnSpc>
                          <a:spcPct val="115000"/>
                        </a:lnSpc>
                        <a:spcAft>
                          <a:spcPts val="0"/>
                        </a:spcAft>
                      </a:pPr>
                      <a:r>
                        <a:rPr lang="en-GB" sz="1800" b="1" dirty="0" smtClean="0">
                          <a:solidFill>
                            <a:schemeClr val="bg1"/>
                          </a:solidFill>
                          <a:effectLst/>
                          <a:latin typeface="Arial" panose="020B0604020202020204" pitchFamily="34" charset="0"/>
                          <a:cs typeface="Arial" panose="020B0604020202020204" pitchFamily="34" charset="0"/>
                        </a:rPr>
                        <a:t>Lower</a:t>
                      </a:r>
                      <a:r>
                        <a:rPr lang="en-GB" sz="1800" b="1" baseline="0" dirty="0" smtClean="0">
                          <a:solidFill>
                            <a:schemeClr val="bg1"/>
                          </a:solidFill>
                          <a:effectLst/>
                          <a:latin typeface="Arial" panose="020B0604020202020204" pitchFamily="34" charset="0"/>
                          <a:cs typeface="Arial" panose="020B0604020202020204" pitchFamily="34" charset="0"/>
                        </a:rPr>
                        <a:t> </a:t>
                      </a:r>
                      <a:r>
                        <a:rPr lang="en-GB" sz="1800" b="1" dirty="0" smtClean="0">
                          <a:solidFill>
                            <a:schemeClr val="bg1"/>
                          </a:solidFill>
                          <a:effectLst/>
                          <a:latin typeface="Arial" panose="020B0604020202020204" pitchFamily="34" charset="0"/>
                          <a:cs typeface="Arial" panose="020B0604020202020204" pitchFamily="34" charset="0"/>
                        </a:rPr>
                        <a:t>(w </a:t>
                      </a:r>
                      <a:r>
                        <a:rPr lang="en-GB" sz="1800" b="1" dirty="0">
                          <a:solidFill>
                            <a:schemeClr val="bg1"/>
                          </a:solidFill>
                          <a:effectLst/>
                          <a:latin typeface="Arial" panose="020B0604020202020204" pitchFamily="34" charset="0"/>
                          <a:cs typeface="Arial" panose="020B0604020202020204" pitchFamily="34" charset="0"/>
                        </a:rPr>
                        <a:t>SI,SII)</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BABB1"/>
                    </a:solidFill>
                  </a:tcPr>
                </a:tc>
                <a:tc>
                  <a:txBody>
                    <a:bodyPr/>
                    <a:lstStyle/>
                    <a:p>
                      <a:pPr algn="r">
                        <a:lnSpc>
                          <a:spcPct val="115000"/>
                        </a:lnSpc>
                        <a:spcAft>
                          <a:spcPts val="0"/>
                        </a:spcAft>
                      </a:pPr>
                      <a:r>
                        <a:rPr lang="en-GB" sz="1800" b="1" dirty="0">
                          <a:solidFill>
                            <a:schemeClr val="bg1"/>
                          </a:solidFill>
                          <a:effectLst/>
                          <a:latin typeface="Arial" panose="020B0604020202020204" pitchFamily="34" charset="0"/>
                          <a:cs typeface="Arial" panose="020B0604020202020204" pitchFamily="34" charset="0"/>
                        </a:rPr>
                        <a:t>Stomach</a:t>
                      </a:r>
                    </a:p>
                    <a:p>
                      <a:pPr algn="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(w SIII)</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BABB1"/>
                    </a:solidFill>
                  </a:tcPr>
                </a:tc>
                <a:tc>
                  <a:txBody>
                    <a:bodyPr/>
                    <a:lstStyle/>
                    <a:p>
                      <a:pPr algn="r">
                        <a:lnSpc>
                          <a:spcPct val="115000"/>
                        </a:lnSpc>
                        <a:spcAft>
                          <a:spcPts val="0"/>
                        </a:spcAft>
                      </a:pPr>
                      <a:r>
                        <a:rPr lang="en-GB" sz="1800" b="1" dirty="0">
                          <a:solidFill>
                            <a:schemeClr val="bg1"/>
                          </a:solidFill>
                          <a:effectLst/>
                          <a:latin typeface="Arial" panose="020B0604020202020204" pitchFamily="34" charset="0"/>
                          <a:cs typeface="Arial" panose="020B0604020202020204" pitchFamily="34" charset="0"/>
                        </a:rPr>
                        <a:t>Total</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BABB1"/>
                    </a:solidFill>
                  </a:tcPr>
                </a:tc>
                <a:extLst>
                  <a:ext uri="{0D108BD9-81ED-4DB2-BD59-A6C34878D82A}">
                    <a16:rowId xmlns:a16="http://schemas.microsoft.com/office/drawing/2014/main" val="1831403264"/>
                  </a:ext>
                </a:extLst>
              </a:tr>
              <a:tr h="251181">
                <a:tc>
                  <a:txBody>
                    <a:bodyPr/>
                    <a:lstStyle/>
                    <a:p>
                      <a:pPr>
                        <a:lnSpc>
                          <a:spcPct val="107000"/>
                        </a:lnSpc>
                        <a:spcAft>
                          <a:spcPts val="0"/>
                        </a:spcAft>
                      </a:pPr>
                      <a:r>
                        <a:rPr lang="en-GB" sz="1800" dirty="0">
                          <a:effectLst/>
                          <a:latin typeface="Arial" panose="020B0604020202020204" pitchFamily="34" charset="0"/>
                          <a:cs typeface="Arial" panose="020B0604020202020204" pitchFamily="34" charset="0"/>
                        </a:rPr>
                        <a:t>Total patients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3,878</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1,599</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9,231</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5,611</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20,319</a:t>
                      </a:r>
                    </a:p>
                  </a:txBody>
                  <a:tcPr marL="68580" marR="68580" marT="0" marB="0"/>
                </a:tc>
                <a:extLst>
                  <a:ext uri="{0D108BD9-81ED-4DB2-BD59-A6C34878D82A}">
                    <a16:rowId xmlns:a16="http://schemas.microsoft.com/office/drawing/2014/main" val="3180358435"/>
                  </a:ext>
                </a:extLst>
              </a:tr>
              <a:tr h="251181">
                <a:tc>
                  <a:txBody>
                    <a:bodyPr/>
                    <a:lstStyle/>
                    <a:p>
                      <a:pPr>
                        <a:lnSpc>
                          <a:spcPct val="107000"/>
                        </a:lnSpc>
                        <a:spcAft>
                          <a:spcPts val="0"/>
                        </a:spcAft>
                      </a:pPr>
                      <a:r>
                        <a:rPr lang="en-GB" sz="1800" dirty="0">
                          <a:effectLst/>
                          <a:latin typeface="Arial" panose="020B0604020202020204" pitchFamily="34" charset="0"/>
                          <a:cs typeface="Arial" panose="020B0604020202020204" pitchFamily="34" charset="0"/>
                        </a:rPr>
                        <a:t>   Curative intent</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41.3%</a:t>
                      </a:r>
                    </a:p>
                  </a:txBody>
                  <a:tcPr marL="68580" marR="68580" marT="0" marB="0"/>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32.8%</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42.7%</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34.4%</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39.4%</a:t>
                      </a:r>
                    </a:p>
                  </a:txBody>
                  <a:tcPr marL="68580" marR="68580" marT="0" marB="0"/>
                </a:tc>
                <a:extLst>
                  <a:ext uri="{0D108BD9-81ED-4DB2-BD59-A6C34878D82A}">
                    <a16:rowId xmlns:a16="http://schemas.microsoft.com/office/drawing/2014/main" val="4228607547"/>
                  </a:ext>
                </a:extLst>
              </a:tr>
              <a:tr h="251181">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By clinical stage</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 </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 </a:t>
                      </a:r>
                    </a:p>
                  </a:txBody>
                  <a:tcPr marL="68580" marR="68580" marT="0" marB="0"/>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 </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 </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 </a:t>
                      </a:r>
                    </a:p>
                  </a:txBody>
                  <a:tcPr marL="68580" marR="68580" marT="0" marB="0"/>
                </a:tc>
                <a:extLst>
                  <a:ext uri="{0D108BD9-81ED-4DB2-BD59-A6C34878D82A}">
                    <a16:rowId xmlns:a16="http://schemas.microsoft.com/office/drawing/2014/main" val="1788521413"/>
                  </a:ext>
                </a:extLst>
              </a:tr>
              <a:tr h="251181">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   0/1</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74.1%</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71.6%</a:t>
                      </a:r>
                    </a:p>
                  </a:txBody>
                  <a:tcPr marL="68580" marR="68580" marT="0" marB="0"/>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81.4%</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64.5%</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73.4%</a:t>
                      </a:r>
                    </a:p>
                  </a:txBody>
                  <a:tcPr marL="68580" marR="68580" marT="0" marB="0"/>
                </a:tc>
                <a:extLst>
                  <a:ext uri="{0D108BD9-81ED-4DB2-BD59-A6C34878D82A}">
                    <a16:rowId xmlns:a16="http://schemas.microsoft.com/office/drawing/2014/main" val="4278785537"/>
                  </a:ext>
                </a:extLst>
              </a:tr>
              <a:tr h="251181">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   2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62.5%</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64.0%</a:t>
                      </a:r>
                    </a:p>
                  </a:txBody>
                  <a:tcPr marL="68580" marR="68580" marT="0" marB="0"/>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67.9%</a:t>
                      </a:r>
                    </a:p>
                  </a:txBody>
                  <a:tcPr marL="68580" marR="68580" marT="0" marB="0"/>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61.0%</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63.8%</a:t>
                      </a:r>
                    </a:p>
                  </a:txBody>
                  <a:tcPr marL="68580" marR="68580" marT="0" marB="0"/>
                </a:tc>
                <a:extLst>
                  <a:ext uri="{0D108BD9-81ED-4DB2-BD59-A6C34878D82A}">
                    <a16:rowId xmlns:a16="http://schemas.microsoft.com/office/drawing/2014/main" val="2258479599"/>
                  </a:ext>
                </a:extLst>
              </a:tr>
              <a:tr h="251181">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   3</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51.8%</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47.1%</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61.6%</a:t>
                      </a:r>
                    </a:p>
                  </a:txBody>
                  <a:tcPr marL="68580" marR="68580" marT="0" marB="0"/>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52.4%</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56.7%</a:t>
                      </a:r>
                    </a:p>
                  </a:txBody>
                  <a:tcPr marL="68580" marR="68580" marT="0" marB="0"/>
                </a:tc>
                <a:extLst>
                  <a:ext uri="{0D108BD9-81ED-4DB2-BD59-A6C34878D82A}">
                    <a16:rowId xmlns:a16="http://schemas.microsoft.com/office/drawing/2014/main" val="1543932933"/>
                  </a:ext>
                </a:extLst>
              </a:tr>
              <a:tr h="251181">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   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14.2%</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13.6%</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18.3%</a:t>
                      </a:r>
                    </a:p>
                  </a:txBody>
                  <a:tcPr marL="68580" marR="68580" marT="0" marB="0"/>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5.0%</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13.6%</a:t>
                      </a:r>
                    </a:p>
                  </a:txBody>
                  <a:tcPr marL="68580" marR="68580" marT="0" marB="0"/>
                </a:tc>
                <a:extLst>
                  <a:ext uri="{0D108BD9-81ED-4DB2-BD59-A6C34878D82A}">
                    <a16:rowId xmlns:a16="http://schemas.microsoft.com/office/drawing/2014/main" val="2843430495"/>
                  </a:ext>
                </a:extLst>
              </a:tr>
              <a:tr h="251181">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(missing data)</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643</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362</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1,414</a:t>
                      </a:r>
                    </a:p>
                  </a:txBody>
                  <a:tcPr marL="68580" marR="68580" marT="0" marB="0"/>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1,226</a:t>
                      </a:r>
                    </a:p>
                  </a:txBody>
                  <a:tcPr marL="68580" marR="68580" marT="0" marB="0"/>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3,645</a:t>
                      </a:r>
                    </a:p>
                  </a:txBody>
                  <a:tcPr marL="68580" marR="68580" marT="0" marB="0"/>
                </a:tc>
                <a:extLst>
                  <a:ext uri="{0D108BD9-81ED-4DB2-BD59-A6C34878D82A}">
                    <a16:rowId xmlns:a16="http://schemas.microsoft.com/office/drawing/2014/main" val="2983771948"/>
                  </a:ext>
                </a:extLst>
              </a:tr>
            </a:tbl>
          </a:graphicData>
        </a:graphic>
      </p:graphicFrame>
      <p:sp>
        <p:nvSpPr>
          <p:cNvPr id="3" name="Rectangle 1"/>
          <p:cNvSpPr>
            <a:spLocks noChangeArrowheads="1"/>
          </p:cNvSpPr>
          <p:nvPr/>
        </p:nvSpPr>
        <p:spPr bwMode="auto">
          <a:xfrm>
            <a:off x="911422" y="6020865"/>
            <a:ext cx="1036915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KEY: </a:t>
            </a:r>
            <a:r>
              <a:rPr kumimoji="0" lang="en-GB" altLang="en-US" sz="11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Oes</a:t>
            </a:r>
            <a:r>
              <a:rPr kumimoji="0" lang="en-GB"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oesophageal, SCC – squamous cell carcinoma, ACA – adenocarcinoma, SI, SII, SIII - </a:t>
            </a:r>
            <a:r>
              <a:rPr kumimoji="0" lang="en-GB" altLang="en-US" sz="11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Siewert</a:t>
            </a:r>
            <a:r>
              <a:rPr kumimoji="0" lang="en-GB"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classification of the gastro-oesophageal junction (GOJ) [</a:t>
            </a:r>
            <a:r>
              <a:rPr kumimoji="0" lang="en-GB" altLang="en-US" sz="11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Siewert</a:t>
            </a:r>
            <a:r>
              <a:rPr kumimoji="0" lang="en-GB"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et al 1996]. See glossary for details. </a:t>
            </a:r>
            <a:endParaRPr kumimoji="0" lang="en-GB"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66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5" name="Rectangle 4">
            <a:extLst>
              <a:ext uri="{FF2B5EF4-FFF2-40B4-BE49-F238E27FC236}">
                <a16:creationId xmlns:a16="http://schemas.microsoft.com/office/drawing/2014/main" id="{2FE1271D-2678-4664-A276-41FE49157944}"/>
              </a:ext>
            </a:extLst>
          </p:cNvPr>
          <p:cNvSpPr/>
          <p:nvPr/>
        </p:nvSpPr>
        <p:spPr>
          <a:xfrm>
            <a:off x="623392" y="1412776"/>
            <a:ext cx="10945216" cy="4330288"/>
          </a:xfrm>
          <a:prstGeom prst="rect">
            <a:avLst/>
          </a:prstGeom>
        </p:spPr>
        <p:txBody>
          <a:bodyPr wrap="square">
            <a:spAutoFit/>
          </a:bodyPr>
          <a:lstStyle/>
          <a:p>
            <a:pPr>
              <a:lnSpc>
                <a:spcPct val="107000"/>
              </a:lnSpc>
              <a:spcAft>
                <a:spcPts val="800"/>
              </a:spcAft>
            </a:pPr>
            <a:r>
              <a:rPr lang="en-GB" sz="2800" b="1" dirty="0"/>
              <a:t>This slide set has been created to help NHS organisations:</a:t>
            </a:r>
            <a:endParaRPr lang="en-GB" sz="2800" dirty="0"/>
          </a:p>
          <a:p>
            <a:pPr marL="457200" indent="-457200">
              <a:lnSpc>
                <a:spcPct val="107000"/>
              </a:lnSpc>
              <a:spcAft>
                <a:spcPts val="800"/>
              </a:spcAft>
              <a:buFont typeface="Arial" panose="020B0604020202020204" pitchFamily="34" charset="0"/>
              <a:buChar char="•"/>
            </a:pPr>
            <a:r>
              <a:rPr lang="en-GB" sz="2400" dirty="0"/>
              <a:t>Present the findings from the NOGCA </a:t>
            </a:r>
            <a:r>
              <a:rPr lang="en-GB" sz="2400" dirty="0" smtClean="0"/>
              <a:t>2021 </a:t>
            </a:r>
            <a:r>
              <a:rPr lang="en-GB" sz="2400" dirty="0"/>
              <a:t>Annual Report at local meetings</a:t>
            </a:r>
          </a:p>
          <a:p>
            <a:pPr marL="457200" indent="-457200">
              <a:lnSpc>
                <a:spcPct val="107000"/>
              </a:lnSpc>
              <a:spcAft>
                <a:spcPts val="800"/>
              </a:spcAft>
              <a:buFont typeface="Arial" panose="020B0604020202020204" pitchFamily="34" charset="0"/>
              <a:buChar char="•"/>
            </a:pPr>
            <a:r>
              <a:rPr lang="en-GB" sz="2400" dirty="0"/>
              <a:t>Review how their services and outcomes compare against other NHS trusts / local health boards and against national figures</a:t>
            </a:r>
          </a:p>
          <a:p>
            <a:pPr>
              <a:lnSpc>
                <a:spcPct val="107000"/>
              </a:lnSpc>
              <a:spcAft>
                <a:spcPts val="800"/>
              </a:spcAft>
            </a:pPr>
            <a:endParaRPr lang="en-GB" sz="2400" dirty="0"/>
          </a:p>
          <a:p>
            <a:pPr marL="342900" indent="-342900">
              <a:lnSpc>
                <a:spcPct val="107000"/>
              </a:lnSpc>
              <a:spcAft>
                <a:spcPts val="800"/>
              </a:spcAft>
              <a:buFont typeface="Wingdings" panose="05000000000000000000" pitchFamily="2" charset="2"/>
              <a:buChar char="Ø"/>
            </a:pPr>
            <a:r>
              <a:rPr lang="en-GB" sz="2400" dirty="0">
                <a:solidFill>
                  <a:srgbClr val="FF0000"/>
                </a:solidFill>
              </a:rPr>
              <a:t>Figures from your NHS organisation can be found in the online Data Tables for the </a:t>
            </a:r>
            <a:r>
              <a:rPr lang="en-GB" sz="2400" dirty="0" smtClean="0">
                <a:solidFill>
                  <a:srgbClr val="FF0000"/>
                </a:solidFill>
              </a:rPr>
              <a:t>2021 </a:t>
            </a:r>
            <a:r>
              <a:rPr lang="en-GB" sz="2400" dirty="0">
                <a:solidFill>
                  <a:srgbClr val="FF0000"/>
                </a:solidFill>
              </a:rPr>
              <a:t>Annual Report and added to the slides where indicated.</a:t>
            </a:r>
          </a:p>
          <a:p>
            <a:pPr>
              <a:lnSpc>
                <a:spcPct val="107000"/>
              </a:lnSpc>
              <a:spcAft>
                <a:spcPts val="800"/>
              </a:spcAft>
            </a:pPr>
            <a:endParaRPr lang="en-GB" sz="2400" b="1" dirty="0">
              <a:solidFill>
                <a:srgbClr val="FF0000"/>
              </a:solidFill>
            </a:endParaRPr>
          </a:p>
          <a:p>
            <a:pPr>
              <a:lnSpc>
                <a:spcPct val="107000"/>
              </a:lnSpc>
              <a:spcAft>
                <a:spcPts val="800"/>
              </a:spcAft>
            </a:pPr>
            <a:r>
              <a:rPr lang="en-GB" sz="2400" dirty="0" smtClean="0"/>
              <a:t>Annual </a:t>
            </a:r>
            <a:r>
              <a:rPr lang="en-GB" sz="2400" dirty="0"/>
              <a:t>Report and Data </a:t>
            </a:r>
            <a:r>
              <a:rPr lang="en-GB" sz="2400" dirty="0"/>
              <a:t>Tables: </a:t>
            </a:r>
            <a:r>
              <a:rPr lang="en-GB" sz="2400" dirty="0" smtClean="0">
                <a:hlinkClick r:id="rId3"/>
              </a:rPr>
              <a:t>www.nogca.org.uk/reports/2021-annual-report/</a:t>
            </a:r>
            <a:r>
              <a:rPr lang="en-GB" sz="2400" dirty="0" smtClean="0"/>
              <a:t> </a:t>
            </a:r>
            <a:endParaRPr lang="en-GB" sz="2400" dirty="0">
              <a:solidFill>
                <a:srgbClr val="FF0000"/>
              </a:solidFill>
            </a:endParaRPr>
          </a:p>
        </p:txBody>
      </p:sp>
    </p:spTree>
    <p:extLst>
      <p:ext uri="{BB962C8B-B14F-4D97-AF65-F5344CB8AC3E}">
        <p14:creationId xmlns:p14="http://schemas.microsoft.com/office/powerpoint/2010/main" val="1477738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10"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7968208" y="2740568"/>
            <a:ext cx="3733423" cy="584775"/>
          </a:xfrm>
          <a:prstGeom prst="rect">
            <a:avLst/>
          </a:prstGeom>
          <a:solidFill>
            <a:schemeClr val="tx2">
              <a:lumMod val="20000"/>
              <a:lumOff val="80000"/>
            </a:schemeClr>
          </a:solidFill>
          <a:ln>
            <a:noFill/>
          </a:ln>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dirty="0">
                <a:solidFill>
                  <a:srgbClr val="FF0000"/>
                </a:solidFill>
                <a:latin typeface="Arial" panose="020B0604020202020204" pitchFamily="34" charset="0"/>
              </a:rPr>
              <a:t>Sheet </a:t>
            </a:r>
            <a:r>
              <a:rPr lang="en-GB" altLang="en-US" sz="1600" dirty="0" smtClean="0">
                <a:solidFill>
                  <a:srgbClr val="FF0000"/>
                </a:solidFill>
                <a:latin typeface="Arial" panose="020B0604020202020204" pitchFamily="34" charset="0"/>
              </a:rPr>
              <a:t>7 </a:t>
            </a:r>
            <a:r>
              <a:rPr lang="en-GB" altLang="en-US" sz="1600" dirty="0">
                <a:latin typeface="Arial" panose="020B0604020202020204" pitchFamily="34" charset="0"/>
              </a:rPr>
              <a:t>of the Data Tables</a:t>
            </a:r>
          </a:p>
        </p:txBody>
      </p:sp>
      <p:sp>
        <p:nvSpPr>
          <p:cNvPr id="11" name="Rectangle 10"/>
          <p:cNvSpPr/>
          <p:nvPr/>
        </p:nvSpPr>
        <p:spPr>
          <a:xfrm>
            <a:off x="427945" y="2420888"/>
            <a:ext cx="7366710"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smtClean="0">
                <a:solidFill>
                  <a:schemeClr val="tx1"/>
                </a:solidFill>
                <a:latin typeface="Arial" panose="020B0604020202020204" pitchFamily="34" charset="0"/>
              </a:rPr>
              <a:t>Locally, </a:t>
            </a:r>
            <a:r>
              <a:rPr lang="en-GB" altLang="en-US" b="1" dirty="0" smtClean="0">
                <a:solidFill>
                  <a:srgbClr val="FF0000"/>
                </a:solidFill>
                <a:latin typeface="Arial" panose="020B0604020202020204" pitchFamily="34" charset="0"/>
              </a:rPr>
              <a:t>xx</a:t>
            </a:r>
            <a:r>
              <a:rPr lang="en-GB" altLang="en-US" b="1" dirty="0">
                <a:solidFill>
                  <a:srgbClr val="FF0000"/>
                </a:solidFill>
                <a:latin typeface="Arial" panose="020B0604020202020204" pitchFamily="34" charset="0"/>
              </a:rPr>
              <a:t>%</a:t>
            </a:r>
            <a:r>
              <a:rPr lang="en-GB" altLang="en-US" dirty="0">
                <a:solidFill>
                  <a:schemeClr val="tx1"/>
                </a:solidFill>
                <a:latin typeface="Arial" panose="020B0604020202020204" pitchFamily="34" charset="0"/>
              </a:rPr>
              <a:t> </a:t>
            </a:r>
            <a:r>
              <a:rPr lang="en-GB" altLang="en-US" dirty="0" smtClean="0">
                <a:solidFill>
                  <a:schemeClr val="tx1"/>
                </a:solidFill>
                <a:latin typeface="Arial" panose="020B0604020202020204" pitchFamily="34" charset="0"/>
              </a:rPr>
              <a:t>of patients with clinical stage 0-3 disease had a plan for curative treatment (Apr 2018 - Mar 2020)</a:t>
            </a:r>
          </a:p>
          <a:p>
            <a:pPr algn="ctr"/>
            <a:endParaRPr lang="en-GB" altLang="en-US" dirty="0" smtClean="0">
              <a:solidFill>
                <a:schemeClr val="tx1"/>
              </a:solidFill>
              <a:latin typeface="Arial" panose="020B0604020202020204" pitchFamily="34" charset="0"/>
            </a:endParaRPr>
          </a:p>
          <a:p>
            <a:pPr algn="ctr"/>
            <a:r>
              <a:rPr lang="en-GB" altLang="en-US" dirty="0" smtClean="0">
                <a:solidFill>
                  <a:schemeClr val="tx1"/>
                </a:solidFill>
                <a:latin typeface="Arial" panose="020B0604020202020204" pitchFamily="34" charset="0"/>
              </a:rPr>
              <a:t>The national average was </a:t>
            </a:r>
            <a:r>
              <a:rPr lang="en-GB" altLang="en-US" b="1" dirty="0" smtClean="0">
                <a:solidFill>
                  <a:schemeClr val="tx1"/>
                </a:solidFill>
                <a:latin typeface="Arial" panose="020B0604020202020204" pitchFamily="34" charset="0"/>
              </a:rPr>
              <a:t>61%</a:t>
            </a:r>
            <a:endParaRPr lang="en-GB" altLang="en-US" dirty="0">
              <a:solidFill>
                <a:schemeClr val="tx1"/>
              </a:solidFill>
              <a:latin typeface="Arial" panose="020B0604020202020204" pitchFamily="34" charset="0"/>
            </a:endParaRPr>
          </a:p>
        </p:txBody>
      </p:sp>
      <p:sp>
        <p:nvSpPr>
          <p:cNvPr id="12" name="Rectangle 11">
            <a:extLst>
              <a:ext uri="{FF2B5EF4-FFF2-40B4-BE49-F238E27FC236}">
                <a16:creationId xmlns:a16="http://schemas.microsoft.com/office/drawing/2014/main" id="{2FE1271D-2678-4664-A276-41FE49157944}"/>
              </a:ext>
            </a:extLst>
          </p:cNvPr>
          <p:cNvSpPr/>
          <p:nvPr/>
        </p:nvSpPr>
        <p:spPr>
          <a:xfrm>
            <a:off x="407368" y="1193158"/>
            <a:ext cx="8722895" cy="580993"/>
          </a:xfrm>
          <a:prstGeom prst="rect">
            <a:avLst/>
          </a:prstGeom>
        </p:spPr>
        <p:txBody>
          <a:bodyPr wrap="square">
            <a:spAutoFit/>
          </a:bodyPr>
          <a:lstStyle/>
          <a:p>
            <a:pPr>
              <a:lnSpc>
                <a:spcPct val="107000"/>
              </a:lnSpc>
              <a:spcAft>
                <a:spcPts val="800"/>
              </a:spcAft>
            </a:pPr>
            <a:r>
              <a:rPr lang="en-GB" sz="3200" b="1" dirty="0" smtClean="0"/>
              <a:t>Treatment plans</a:t>
            </a:r>
            <a:endParaRPr lang="en-GB" sz="3200" b="1" dirty="0"/>
          </a:p>
        </p:txBody>
      </p:sp>
    </p:spTree>
    <p:extLst>
      <p:ext uri="{BB962C8B-B14F-4D97-AF65-F5344CB8AC3E}">
        <p14:creationId xmlns:p14="http://schemas.microsoft.com/office/powerpoint/2010/main" val="3992079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7" name="Rectangle 6">
            <a:extLst>
              <a:ext uri="{FF2B5EF4-FFF2-40B4-BE49-F238E27FC236}">
                <a16:creationId xmlns:a16="http://schemas.microsoft.com/office/drawing/2014/main" id="{2FE1271D-2678-4664-A276-41FE49157944}"/>
              </a:ext>
            </a:extLst>
          </p:cNvPr>
          <p:cNvSpPr/>
          <p:nvPr/>
        </p:nvSpPr>
        <p:spPr>
          <a:xfrm>
            <a:off x="411151" y="1147379"/>
            <a:ext cx="11449272" cy="3799502"/>
          </a:xfrm>
          <a:prstGeom prst="rect">
            <a:avLst/>
          </a:prstGeom>
        </p:spPr>
        <p:txBody>
          <a:bodyPr wrap="square">
            <a:spAutoFit/>
          </a:bodyPr>
          <a:lstStyle/>
          <a:p>
            <a:pPr>
              <a:lnSpc>
                <a:spcPct val="107000"/>
              </a:lnSpc>
              <a:spcAft>
                <a:spcPts val="800"/>
              </a:spcAft>
            </a:pPr>
            <a:r>
              <a:rPr lang="en-GB" sz="3200" b="1" dirty="0" smtClean="0"/>
              <a:t>Waiting times along the care pathway</a:t>
            </a:r>
            <a:endParaRPr lang="en-GB" dirty="0"/>
          </a:p>
          <a:p>
            <a:pPr marL="457200" indent="-457200">
              <a:lnSpc>
                <a:spcPct val="107000"/>
              </a:lnSpc>
              <a:spcAft>
                <a:spcPts val="800"/>
              </a:spcAft>
              <a:buFont typeface="Arial" panose="020B0604020202020204" pitchFamily="34" charset="0"/>
              <a:buChar char="•"/>
            </a:pPr>
            <a:endParaRPr lang="en-GB" dirty="0" smtClean="0"/>
          </a:p>
          <a:p>
            <a:pPr marL="457200" indent="-457200">
              <a:lnSpc>
                <a:spcPct val="107000"/>
              </a:lnSpc>
              <a:spcAft>
                <a:spcPts val="800"/>
              </a:spcAft>
              <a:buFont typeface="Arial" panose="020B0604020202020204" pitchFamily="34" charset="0"/>
              <a:buChar char="•"/>
            </a:pPr>
            <a:r>
              <a:rPr lang="en-GB" dirty="0" smtClean="0"/>
              <a:t>Among patients diagnosed with OG cancer in 2018-20, the typical waiting time from referral to treatment was over two months for those receiving curative treatments</a:t>
            </a:r>
          </a:p>
          <a:p>
            <a:pPr marL="457200" indent="-457200">
              <a:lnSpc>
                <a:spcPct val="107000"/>
              </a:lnSpc>
              <a:spcAft>
                <a:spcPts val="800"/>
              </a:spcAft>
              <a:buFont typeface="Arial" panose="020B0604020202020204" pitchFamily="34" charset="0"/>
              <a:buChar char="•"/>
            </a:pPr>
            <a:r>
              <a:rPr lang="en-GB" dirty="0" smtClean="0"/>
              <a:t>Overall</a:t>
            </a:r>
            <a:r>
              <a:rPr lang="en-GB" dirty="0"/>
              <a:t>, </a:t>
            </a:r>
            <a:r>
              <a:rPr lang="en-GB" dirty="0" smtClean="0"/>
              <a:t>53% </a:t>
            </a:r>
            <a:r>
              <a:rPr lang="en-GB" dirty="0"/>
              <a:t>of patients </a:t>
            </a:r>
            <a:r>
              <a:rPr lang="en-GB" dirty="0" smtClean="0"/>
              <a:t>diagnosed after an urgent GP referral waited </a:t>
            </a:r>
            <a:r>
              <a:rPr lang="en-GB" dirty="0"/>
              <a:t>more than 62 days from referral to primary curative treatment, while </a:t>
            </a:r>
            <a:r>
              <a:rPr lang="en-GB" dirty="0" smtClean="0"/>
              <a:t>20% </a:t>
            </a:r>
            <a:r>
              <a:rPr lang="en-GB" dirty="0"/>
              <a:t>of patients </a:t>
            </a:r>
            <a:r>
              <a:rPr lang="en-GB" dirty="0" smtClean="0"/>
              <a:t>(all referral routes) waited </a:t>
            </a:r>
            <a:r>
              <a:rPr lang="en-GB" dirty="0"/>
              <a:t>more than 104 </a:t>
            </a:r>
            <a:r>
              <a:rPr lang="en-GB" dirty="0" smtClean="0"/>
              <a:t>days from referral to primary curative treatment</a:t>
            </a:r>
          </a:p>
          <a:p>
            <a:pPr marL="457200" indent="-457200">
              <a:lnSpc>
                <a:spcPct val="107000"/>
              </a:lnSpc>
              <a:spcAft>
                <a:spcPts val="800"/>
              </a:spcAft>
              <a:buFont typeface="Arial" panose="020B0604020202020204" pitchFamily="34" charset="0"/>
              <a:buChar char="•"/>
            </a:pPr>
            <a:r>
              <a:rPr lang="en-GB" dirty="0"/>
              <a:t>Among patients having non-curative oncological treatment, 12% waited longer than 104 </a:t>
            </a:r>
            <a:r>
              <a:rPr lang="en-GB" dirty="0" smtClean="0"/>
              <a:t>days from </a:t>
            </a:r>
            <a:r>
              <a:rPr lang="en-GB" dirty="0"/>
              <a:t>referral to the start of </a:t>
            </a:r>
            <a:r>
              <a:rPr lang="en-GB" dirty="0" smtClean="0"/>
              <a:t>treatment</a:t>
            </a:r>
            <a:endParaRPr lang="en-GB" dirty="0"/>
          </a:p>
          <a:p>
            <a:pPr marL="457200" indent="-457200">
              <a:lnSpc>
                <a:spcPct val="107000"/>
              </a:lnSpc>
              <a:spcAft>
                <a:spcPts val="800"/>
              </a:spcAft>
              <a:buFont typeface="Arial" panose="020B0604020202020204" pitchFamily="34" charset="0"/>
              <a:buChar char="•"/>
            </a:pPr>
            <a:endParaRPr lang="en-GB" dirty="0" smtClean="0"/>
          </a:p>
        </p:txBody>
      </p:sp>
      <p:graphicFrame>
        <p:nvGraphicFramePr>
          <p:cNvPr id="8" name="Content Placeholder 3"/>
          <p:cNvGraphicFramePr>
            <a:graphicFrameLocks/>
          </p:cNvGraphicFramePr>
          <p:nvPr>
            <p:extLst>
              <p:ext uri="{D42A27DB-BD31-4B8C-83A1-F6EECF244321}">
                <p14:modId xmlns:p14="http://schemas.microsoft.com/office/powerpoint/2010/main" val="946097513"/>
              </p:ext>
            </p:extLst>
          </p:nvPr>
        </p:nvGraphicFramePr>
        <p:xfrm>
          <a:off x="1167235" y="4653136"/>
          <a:ext cx="9937104" cy="1717869"/>
        </p:xfrm>
        <a:graphic>
          <a:graphicData uri="http://schemas.openxmlformats.org/drawingml/2006/table">
            <a:tbl>
              <a:tblPr firstRow="1" firstCol="1" bandRow="1">
                <a:tableStyleId>{2D5ABB26-0587-4C30-8999-92F81FD0307C}</a:tableStyleId>
              </a:tblPr>
              <a:tblGrid>
                <a:gridCol w="8342115">
                  <a:extLst>
                    <a:ext uri="{9D8B030D-6E8A-4147-A177-3AD203B41FA5}">
                      <a16:colId xmlns:a16="http://schemas.microsoft.com/office/drawing/2014/main" val="20000"/>
                    </a:ext>
                  </a:extLst>
                </a:gridCol>
                <a:gridCol w="1594989">
                  <a:extLst>
                    <a:ext uri="{9D8B030D-6E8A-4147-A177-3AD203B41FA5}">
                      <a16:colId xmlns:a16="http://schemas.microsoft.com/office/drawing/2014/main" val="20001"/>
                    </a:ext>
                  </a:extLst>
                </a:gridCol>
              </a:tblGrid>
              <a:tr h="462293">
                <a:tc>
                  <a:txBody>
                    <a:bodyPr/>
                    <a:lstStyle/>
                    <a:p>
                      <a:pP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nSpc>
                          <a:spcPct val="107000"/>
                        </a:lnSpc>
                        <a:spcAft>
                          <a:spcPts val="0"/>
                        </a:spcAft>
                      </a:pPr>
                      <a:r>
                        <a:rPr lang="en-GB" sz="1800" b="1" dirty="0" smtClean="0">
                          <a:effectLst/>
                          <a:latin typeface="Arial" panose="020B0604020202020204" pitchFamily="34" charset="0"/>
                          <a:cs typeface="Arial" panose="020B0604020202020204" pitchFamily="34" charset="0"/>
                        </a:rPr>
                        <a:t>Recommendation</a:t>
                      </a:r>
                      <a:r>
                        <a:rPr lang="en-GB" sz="1800" b="1" baseline="0" dirty="0" smtClean="0">
                          <a:effectLst/>
                          <a:latin typeface="Arial" panose="020B0604020202020204" pitchFamily="34" charset="0"/>
                          <a:cs typeface="Arial" panose="020B0604020202020204" pitchFamily="34" charset="0"/>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nSpc>
                          <a:spcPct val="107000"/>
                        </a:lnSpc>
                        <a:spcAft>
                          <a:spcPts val="0"/>
                        </a:spcAft>
                      </a:pPr>
                      <a:r>
                        <a:rPr lang="en-GB" sz="1800" b="1" dirty="0" smtClean="0">
                          <a:effectLst/>
                          <a:latin typeface="Arial" panose="020B0604020202020204" pitchFamily="34" charset="0"/>
                          <a:cs typeface="Arial" panose="020B0604020202020204" pitchFamily="34" charset="0"/>
                        </a:rPr>
                        <a:t>Pages</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0875">
                <a:tc>
                  <a:txBody>
                    <a:bodyPr/>
                    <a:lstStyle/>
                    <a:p>
                      <a:pPr marL="0" lvl="0" indent="0">
                        <a:lnSpc>
                          <a:spcPct val="115000"/>
                        </a:lnSpc>
                        <a:spcAft>
                          <a:spcPts val="1000"/>
                        </a:spcAft>
                        <a:buFont typeface="+mj-lt"/>
                        <a:buNone/>
                      </a:pPr>
                      <a:r>
                        <a:rPr kumimoji="0" lang="en-GB" sz="1800" kern="1200" dirty="0" smtClean="0">
                          <a:solidFill>
                            <a:schemeClr val="tx1"/>
                          </a:solidFill>
                          <a:effectLst/>
                          <a:latin typeface="Arial" panose="020B0604020202020204" pitchFamily="34" charset="0"/>
                          <a:ea typeface="+mn-ea"/>
                          <a:cs typeface="Arial" panose="020B0604020202020204" pitchFamily="34" charset="0"/>
                        </a:rPr>
                        <a:t>Review the </a:t>
                      </a:r>
                      <a:r>
                        <a:rPr kumimoji="0" lang="en-GB" sz="1800" kern="1200" dirty="0" err="1" smtClean="0">
                          <a:solidFill>
                            <a:schemeClr val="tx1"/>
                          </a:solidFill>
                          <a:effectLst/>
                          <a:latin typeface="Arial" panose="020B0604020202020204" pitchFamily="34" charset="0"/>
                          <a:ea typeface="+mn-ea"/>
                          <a:cs typeface="Arial" panose="020B0604020202020204" pitchFamily="34" charset="0"/>
                        </a:rPr>
                        <a:t>oesophago</a:t>
                      </a:r>
                      <a:r>
                        <a:rPr kumimoji="0" lang="en-GB" sz="1800" kern="1200" dirty="0" smtClean="0">
                          <a:solidFill>
                            <a:schemeClr val="tx1"/>
                          </a:solidFill>
                          <a:effectLst/>
                          <a:latin typeface="Arial" panose="020B0604020202020204" pitchFamily="34" charset="0"/>
                          <a:ea typeface="+mn-ea"/>
                          <a:cs typeface="Arial" panose="020B0604020202020204" pitchFamily="34" charset="0"/>
                        </a:rPr>
                        <a:t>-gastric cancer care pathway and identify ways to improve the time patients take from referral through to diagnosis and treatment, to support implementation of the OG cancer timed diagnostic pathway.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endParaRPr lang="en-GB" sz="1800" dirty="0" smtClean="0">
                        <a:effectLst/>
                        <a:latin typeface="Arial" panose="020B0604020202020204" pitchFamily="34" charset="0"/>
                        <a:cs typeface="Arial" panose="020B0604020202020204" pitchFamily="34" charset="0"/>
                      </a:endParaRPr>
                    </a:p>
                    <a:p>
                      <a:pPr>
                        <a:lnSpc>
                          <a:spcPct val="107000"/>
                        </a:lnSpc>
                        <a:spcAft>
                          <a:spcPts val="0"/>
                        </a:spcAft>
                      </a:pPr>
                      <a:r>
                        <a:rPr lang="en-GB" sz="1800" dirty="0" smtClean="0">
                          <a:effectLst/>
                          <a:latin typeface="Arial" panose="020B0604020202020204" pitchFamily="34" charset="0"/>
                          <a:cs typeface="Arial" panose="020B0604020202020204" pitchFamily="34" charset="0"/>
                        </a:rPr>
                        <a:t>29-31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36327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11"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7975586" y="4365104"/>
            <a:ext cx="3733423" cy="584775"/>
          </a:xfrm>
          <a:prstGeom prst="rect">
            <a:avLst/>
          </a:prstGeom>
          <a:solidFill>
            <a:schemeClr val="tx2">
              <a:lumMod val="20000"/>
              <a:lumOff val="80000"/>
            </a:schemeClr>
          </a:solidFill>
          <a:ln>
            <a:noFill/>
          </a:ln>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dirty="0">
                <a:solidFill>
                  <a:srgbClr val="FF0000"/>
                </a:solidFill>
                <a:latin typeface="Arial" panose="020B0604020202020204" pitchFamily="34" charset="0"/>
              </a:rPr>
              <a:t>Sheet 8</a:t>
            </a:r>
            <a:r>
              <a:rPr lang="en-GB" altLang="en-US" sz="1600" dirty="0" smtClean="0">
                <a:solidFill>
                  <a:srgbClr val="FF0000"/>
                </a:solidFill>
                <a:latin typeface="Arial" panose="020B0604020202020204" pitchFamily="34" charset="0"/>
              </a:rPr>
              <a:t> </a:t>
            </a:r>
            <a:r>
              <a:rPr lang="en-GB" altLang="en-US" sz="1600" dirty="0">
                <a:latin typeface="Arial" panose="020B0604020202020204" pitchFamily="34" charset="0"/>
              </a:rPr>
              <a:t>of the Data Tables</a:t>
            </a:r>
          </a:p>
        </p:txBody>
      </p:sp>
      <p:sp>
        <p:nvSpPr>
          <p:cNvPr id="12" name="Rectangle 11"/>
          <p:cNvSpPr/>
          <p:nvPr/>
        </p:nvSpPr>
        <p:spPr>
          <a:xfrm>
            <a:off x="7896200" y="1968012"/>
            <a:ext cx="3797609" cy="18930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smtClean="0">
                <a:solidFill>
                  <a:schemeClr val="tx1"/>
                </a:solidFill>
                <a:latin typeface="Arial" panose="020B0604020202020204" pitchFamily="34" charset="0"/>
              </a:rPr>
              <a:t>Locally, median time from referral to start of curative treatment was </a:t>
            </a:r>
            <a:r>
              <a:rPr lang="en-GB" altLang="en-US" b="1" dirty="0" smtClean="0">
                <a:solidFill>
                  <a:srgbClr val="FF0000"/>
                </a:solidFill>
                <a:latin typeface="Arial" panose="020B0604020202020204" pitchFamily="34" charset="0"/>
              </a:rPr>
              <a:t>xx days </a:t>
            </a:r>
            <a:r>
              <a:rPr lang="en-GB" altLang="en-US" dirty="0" smtClean="0">
                <a:solidFill>
                  <a:schemeClr val="tx1"/>
                </a:solidFill>
                <a:latin typeface="Arial" panose="020B0604020202020204" pitchFamily="34" charset="0"/>
              </a:rPr>
              <a:t>(Apr 2018 - Mar 2020)</a:t>
            </a:r>
          </a:p>
        </p:txBody>
      </p:sp>
      <p:sp>
        <p:nvSpPr>
          <p:cNvPr id="13" name="Rectangle 12">
            <a:extLst>
              <a:ext uri="{FF2B5EF4-FFF2-40B4-BE49-F238E27FC236}">
                <a16:creationId xmlns:a16="http://schemas.microsoft.com/office/drawing/2014/main" id="{2FE1271D-2678-4664-A276-41FE49157944}"/>
              </a:ext>
            </a:extLst>
          </p:cNvPr>
          <p:cNvSpPr/>
          <p:nvPr/>
        </p:nvSpPr>
        <p:spPr>
          <a:xfrm>
            <a:off x="407368" y="1193158"/>
            <a:ext cx="10945216" cy="619272"/>
          </a:xfrm>
          <a:prstGeom prst="rect">
            <a:avLst/>
          </a:prstGeom>
        </p:spPr>
        <p:txBody>
          <a:bodyPr wrap="square">
            <a:spAutoFit/>
          </a:bodyPr>
          <a:lstStyle/>
          <a:p>
            <a:pPr>
              <a:lnSpc>
                <a:spcPct val="107000"/>
              </a:lnSpc>
              <a:spcAft>
                <a:spcPts val="800"/>
              </a:spcAft>
            </a:pPr>
            <a:r>
              <a:rPr lang="en-GB" sz="3200" b="1" dirty="0" smtClean="0"/>
              <a:t>Time from referral to start of curative treatment</a:t>
            </a:r>
            <a:endParaRPr lang="en-GB" sz="3200" b="1" dirty="0"/>
          </a:p>
        </p:txBody>
      </p:sp>
      <p:graphicFrame>
        <p:nvGraphicFramePr>
          <p:cNvPr id="7" name="Chart 6"/>
          <p:cNvGraphicFramePr/>
          <p:nvPr>
            <p:extLst>
              <p:ext uri="{D42A27DB-BD31-4B8C-83A1-F6EECF244321}">
                <p14:modId xmlns:p14="http://schemas.microsoft.com/office/powerpoint/2010/main" val="1519958736"/>
              </p:ext>
            </p:extLst>
          </p:nvPr>
        </p:nvGraphicFramePr>
        <p:xfrm>
          <a:off x="623392" y="1812430"/>
          <a:ext cx="6877780" cy="46409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4081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11"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8195179" y="3599979"/>
            <a:ext cx="3733423" cy="584775"/>
          </a:xfrm>
          <a:prstGeom prst="rect">
            <a:avLst/>
          </a:prstGeom>
          <a:solidFill>
            <a:schemeClr val="tx2">
              <a:lumMod val="20000"/>
              <a:lumOff val="80000"/>
            </a:schemeClr>
          </a:solidFill>
          <a:ln>
            <a:noFill/>
          </a:ln>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dirty="0">
                <a:solidFill>
                  <a:srgbClr val="FF0000"/>
                </a:solidFill>
                <a:latin typeface="Arial" panose="020B0604020202020204" pitchFamily="34" charset="0"/>
              </a:rPr>
              <a:t>Sheet 8</a:t>
            </a:r>
            <a:r>
              <a:rPr lang="en-GB" altLang="en-US" sz="1600" dirty="0" smtClean="0">
                <a:solidFill>
                  <a:srgbClr val="FF0000"/>
                </a:solidFill>
                <a:latin typeface="Arial" panose="020B0604020202020204" pitchFamily="34" charset="0"/>
              </a:rPr>
              <a:t> </a:t>
            </a:r>
            <a:r>
              <a:rPr lang="en-GB" altLang="en-US" sz="1600" dirty="0">
                <a:latin typeface="Arial" panose="020B0604020202020204" pitchFamily="34" charset="0"/>
              </a:rPr>
              <a:t>of the Data Tables</a:t>
            </a:r>
          </a:p>
        </p:txBody>
      </p:sp>
      <p:sp>
        <p:nvSpPr>
          <p:cNvPr id="12" name="Rectangle 11"/>
          <p:cNvSpPr/>
          <p:nvPr/>
        </p:nvSpPr>
        <p:spPr>
          <a:xfrm>
            <a:off x="623392" y="3068960"/>
            <a:ext cx="7366710" cy="16468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smtClean="0">
                <a:solidFill>
                  <a:schemeClr val="tx1"/>
                </a:solidFill>
                <a:latin typeface="Arial" panose="020B0604020202020204" pitchFamily="34" charset="0"/>
              </a:rPr>
              <a:t>Locally, median time from referral to start of non-curative oncological treatment was </a:t>
            </a:r>
            <a:r>
              <a:rPr lang="en-GB" altLang="en-US" b="1" dirty="0" smtClean="0">
                <a:solidFill>
                  <a:srgbClr val="FF0000"/>
                </a:solidFill>
                <a:latin typeface="Arial" panose="020B0604020202020204" pitchFamily="34" charset="0"/>
              </a:rPr>
              <a:t>xx days </a:t>
            </a:r>
            <a:r>
              <a:rPr lang="en-GB" altLang="en-US" dirty="0" smtClean="0">
                <a:solidFill>
                  <a:schemeClr val="tx1"/>
                </a:solidFill>
                <a:latin typeface="Arial" panose="020B0604020202020204" pitchFamily="34" charset="0"/>
              </a:rPr>
              <a:t>(Apr 2018 - Mar 2020)</a:t>
            </a:r>
          </a:p>
        </p:txBody>
      </p:sp>
      <p:sp>
        <p:nvSpPr>
          <p:cNvPr id="13" name="Rectangle 12">
            <a:extLst>
              <a:ext uri="{FF2B5EF4-FFF2-40B4-BE49-F238E27FC236}">
                <a16:creationId xmlns:a16="http://schemas.microsoft.com/office/drawing/2014/main" id="{2FE1271D-2678-4664-A276-41FE49157944}"/>
              </a:ext>
            </a:extLst>
          </p:cNvPr>
          <p:cNvSpPr/>
          <p:nvPr/>
        </p:nvSpPr>
        <p:spPr>
          <a:xfrm>
            <a:off x="407368" y="1289458"/>
            <a:ext cx="10945216" cy="1146211"/>
          </a:xfrm>
          <a:prstGeom prst="rect">
            <a:avLst/>
          </a:prstGeom>
        </p:spPr>
        <p:txBody>
          <a:bodyPr wrap="square">
            <a:spAutoFit/>
          </a:bodyPr>
          <a:lstStyle/>
          <a:p>
            <a:pPr>
              <a:lnSpc>
                <a:spcPct val="107000"/>
              </a:lnSpc>
              <a:spcAft>
                <a:spcPts val="800"/>
              </a:spcAft>
            </a:pPr>
            <a:r>
              <a:rPr lang="en-GB" sz="3200" b="1" dirty="0" smtClean="0"/>
              <a:t>Time from referral to start of non-curative oncological treatment</a:t>
            </a:r>
            <a:endParaRPr lang="en-GB" sz="3200" b="1" dirty="0"/>
          </a:p>
        </p:txBody>
      </p:sp>
    </p:spTree>
    <p:extLst>
      <p:ext uri="{BB962C8B-B14F-4D97-AF65-F5344CB8AC3E}">
        <p14:creationId xmlns:p14="http://schemas.microsoft.com/office/powerpoint/2010/main" val="935861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7" name="Rectangle 6">
            <a:extLst>
              <a:ext uri="{FF2B5EF4-FFF2-40B4-BE49-F238E27FC236}">
                <a16:creationId xmlns:a16="http://schemas.microsoft.com/office/drawing/2014/main" id="{2FE1271D-2678-4664-A276-41FE49157944}"/>
              </a:ext>
            </a:extLst>
          </p:cNvPr>
          <p:cNvSpPr/>
          <p:nvPr/>
        </p:nvSpPr>
        <p:spPr>
          <a:xfrm>
            <a:off x="411151" y="1147379"/>
            <a:ext cx="11449272" cy="2511457"/>
          </a:xfrm>
          <a:prstGeom prst="rect">
            <a:avLst/>
          </a:prstGeom>
        </p:spPr>
        <p:txBody>
          <a:bodyPr wrap="square">
            <a:spAutoFit/>
          </a:bodyPr>
          <a:lstStyle/>
          <a:p>
            <a:pPr>
              <a:lnSpc>
                <a:spcPct val="107000"/>
              </a:lnSpc>
              <a:spcAft>
                <a:spcPts val="800"/>
              </a:spcAft>
            </a:pPr>
            <a:r>
              <a:rPr lang="en-GB" sz="3200" b="1" dirty="0" smtClean="0"/>
              <a:t>Nutritional support in OG cancer</a:t>
            </a:r>
            <a:endParaRPr lang="en-GB" dirty="0"/>
          </a:p>
          <a:p>
            <a:pPr marL="457200" indent="-457200">
              <a:lnSpc>
                <a:spcPct val="107000"/>
              </a:lnSpc>
              <a:spcAft>
                <a:spcPts val="800"/>
              </a:spcAft>
              <a:buFont typeface="Arial" panose="020B0604020202020204" pitchFamily="34" charset="0"/>
              <a:buChar char="•"/>
            </a:pPr>
            <a:endParaRPr lang="en-GB" dirty="0" smtClean="0"/>
          </a:p>
          <a:p>
            <a:pPr marL="457200" indent="-457200">
              <a:lnSpc>
                <a:spcPct val="107000"/>
              </a:lnSpc>
              <a:spcAft>
                <a:spcPts val="800"/>
              </a:spcAft>
              <a:buFont typeface="Arial" panose="020B0604020202020204" pitchFamily="34" charset="0"/>
              <a:buChar char="•"/>
            </a:pPr>
            <a:r>
              <a:rPr lang="en-GB" dirty="0"/>
              <a:t>In 2019, the Audit </a:t>
            </a:r>
            <a:r>
              <a:rPr lang="en-GB" dirty="0" smtClean="0"/>
              <a:t>added some items to collect data on </a:t>
            </a:r>
            <a:r>
              <a:rPr lang="en-GB" dirty="0"/>
              <a:t>nutritional support for </a:t>
            </a:r>
            <a:r>
              <a:rPr lang="en-GB" dirty="0" smtClean="0"/>
              <a:t>patients with OG cancer</a:t>
            </a:r>
          </a:p>
          <a:p>
            <a:pPr marL="457200" indent="-457200">
              <a:lnSpc>
                <a:spcPct val="107000"/>
              </a:lnSpc>
              <a:spcAft>
                <a:spcPts val="800"/>
              </a:spcAft>
              <a:buFont typeface="Arial" panose="020B0604020202020204" pitchFamily="34" charset="0"/>
              <a:buChar char="•"/>
            </a:pPr>
            <a:r>
              <a:rPr lang="en-GB" dirty="0" smtClean="0"/>
              <a:t>Information </a:t>
            </a:r>
            <a:r>
              <a:rPr lang="en-GB" dirty="0"/>
              <a:t>about dietetic involvement between diagnosis and treatment was submitted for </a:t>
            </a:r>
            <a:r>
              <a:rPr lang="en-GB" dirty="0" smtClean="0"/>
              <a:t>33% of </a:t>
            </a:r>
            <a:r>
              <a:rPr lang="en-GB" dirty="0"/>
              <a:t>patients diagnosed </a:t>
            </a:r>
            <a:r>
              <a:rPr lang="en-GB" dirty="0" smtClean="0"/>
              <a:t>between </a:t>
            </a:r>
            <a:r>
              <a:rPr lang="en-GB" dirty="0"/>
              <a:t>1 April 2019 and 31 March </a:t>
            </a:r>
            <a:r>
              <a:rPr lang="en-GB" dirty="0" smtClean="0"/>
              <a:t>2020</a:t>
            </a:r>
          </a:p>
          <a:p>
            <a:pPr marL="457200" indent="-457200">
              <a:lnSpc>
                <a:spcPct val="107000"/>
              </a:lnSpc>
              <a:spcAft>
                <a:spcPts val="800"/>
              </a:spcAft>
              <a:buFont typeface="Arial" panose="020B0604020202020204" pitchFamily="34" charset="0"/>
              <a:buChar char="•"/>
            </a:pPr>
            <a:r>
              <a:rPr lang="en-GB" dirty="0" smtClean="0"/>
              <a:t>Of </a:t>
            </a:r>
            <a:r>
              <a:rPr lang="en-GB" dirty="0"/>
              <a:t>the patients who had information about nutritional </a:t>
            </a:r>
            <a:r>
              <a:rPr lang="en-GB" dirty="0" smtClean="0"/>
              <a:t>management, 80% </a:t>
            </a:r>
            <a:r>
              <a:rPr lang="en-GB" dirty="0"/>
              <a:t>received dietetic </a:t>
            </a:r>
            <a:r>
              <a:rPr lang="en-GB" dirty="0" smtClean="0"/>
              <a:t>support: </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419874815"/>
              </p:ext>
            </p:extLst>
          </p:nvPr>
        </p:nvGraphicFramePr>
        <p:xfrm>
          <a:off x="411152" y="3768643"/>
          <a:ext cx="11197243" cy="2869765"/>
        </p:xfrm>
        <a:graphic>
          <a:graphicData uri="http://schemas.openxmlformats.org/drawingml/2006/table">
            <a:tbl>
              <a:tblPr firstRow="1" firstCol="1" bandRow="1">
                <a:tableStyleId>{5940675A-B579-460E-94D1-54222C63F5DA}</a:tableStyleId>
              </a:tblPr>
              <a:tblGrid>
                <a:gridCol w="4964768">
                  <a:extLst>
                    <a:ext uri="{9D8B030D-6E8A-4147-A177-3AD203B41FA5}">
                      <a16:colId xmlns:a16="http://schemas.microsoft.com/office/drawing/2014/main" val="2765742024"/>
                    </a:ext>
                  </a:extLst>
                </a:gridCol>
                <a:gridCol w="2088232">
                  <a:extLst>
                    <a:ext uri="{9D8B030D-6E8A-4147-A177-3AD203B41FA5}">
                      <a16:colId xmlns:a16="http://schemas.microsoft.com/office/drawing/2014/main" val="2618716683"/>
                    </a:ext>
                  </a:extLst>
                </a:gridCol>
                <a:gridCol w="2232248">
                  <a:extLst>
                    <a:ext uri="{9D8B030D-6E8A-4147-A177-3AD203B41FA5}">
                      <a16:colId xmlns:a16="http://schemas.microsoft.com/office/drawing/2014/main" val="1557647161"/>
                    </a:ext>
                  </a:extLst>
                </a:gridCol>
                <a:gridCol w="1911995">
                  <a:extLst>
                    <a:ext uri="{9D8B030D-6E8A-4147-A177-3AD203B41FA5}">
                      <a16:colId xmlns:a16="http://schemas.microsoft.com/office/drawing/2014/main" val="1269675488"/>
                    </a:ext>
                  </a:extLst>
                </a:gridCol>
              </a:tblGrid>
              <a:tr h="764179">
                <a:tc>
                  <a:txBody>
                    <a:bodyPr/>
                    <a:lstStyle/>
                    <a:p>
                      <a:pP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Dietetic involvement between diagnosis and treatment</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BABB1"/>
                    </a:solidFill>
                  </a:tcPr>
                </a:tc>
                <a:tc>
                  <a:txBody>
                    <a:bodyPr/>
                    <a:lstStyle/>
                    <a:p>
                      <a:pPr algn="ct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Curative treatment plan</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BABB1"/>
                    </a:solidFill>
                  </a:tcPr>
                </a:tc>
                <a:tc>
                  <a:txBody>
                    <a:bodyPr/>
                    <a:lstStyle/>
                    <a:p>
                      <a:pPr algn="ct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Non-curative treatment plan</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BABB1"/>
                    </a:solidFill>
                  </a:tcPr>
                </a:tc>
                <a:tc>
                  <a:txBody>
                    <a:bodyPr/>
                    <a:lstStyle/>
                    <a:p>
                      <a:pPr algn="ct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Total</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BABB1"/>
                    </a:solidFill>
                  </a:tcPr>
                </a:tc>
                <a:extLst>
                  <a:ext uri="{0D108BD9-81ED-4DB2-BD59-A6C34878D82A}">
                    <a16:rowId xmlns:a16="http://schemas.microsoft.com/office/drawing/2014/main" val="501428972"/>
                  </a:ext>
                </a:extLst>
              </a:tr>
              <a:tr h="300798">
                <a:tc>
                  <a:txBody>
                    <a:bodyPr/>
                    <a:lstStyle/>
                    <a:p>
                      <a:pPr>
                        <a:lnSpc>
                          <a:spcPct val="107000"/>
                        </a:lnSpc>
                        <a:spcAft>
                          <a:spcPts val="0"/>
                        </a:spcAft>
                      </a:pPr>
                      <a:r>
                        <a:rPr lang="en-GB" sz="1800" dirty="0" smtClean="0">
                          <a:effectLst/>
                          <a:latin typeface="Arial" panose="020B0604020202020204" pitchFamily="34" charset="0"/>
                          <a:cs typeface="Arial" panose="020B0604020202020204" pitchFamily="34" charset="0"/>
                        </a:rPr>
                        <a:t>No. of patients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800" dirty="0">
                          <a:effectLst/>
                          <a:latin typeface="Arial" panose="020B0604020202020204" pitchFamily="34" charset="0"/>
                          <a:cs typeface="Arial" panose="020B0604020202020204" pitchFamily="34" charset="0"/>
                        </a:rPr>
                        <a:t>   </a:t>
                      </a:r>
                      <a:r>
                        <a:rPr lang="en-GB" sz="1800" dirty="0" smtClean="0">
                          <a:effectLst/>
                          <a:latin typeface="Arial" panose="020B0604020202020204" pitchFamily="34" charset="0"/>
                          <a:cs typeface="Arial" panose="020B0604020202020204" pitchFamily="34" charset="0"/>
                        </a:rPr>
                        <a:t>     </a:t>
                      </a:r>
                      <a:r>
                        <a:rPr lang="en-GB" sz="1800" dirty="0">
                          <a:effectLst/>
                          <a:latin typeface="Arial" panose="020B0604020202020204" pitchFamily="34" charset="0"/>
                          <a:cs typeface="Arial" panose="020B0604020202020204" pitchFamily="34" charset="0"/>
                        </a:rPr>
                        <a:t>3,875</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800" dirty="0">
                          <a:effectLst/>
                          <a:latin typeface="Arial" panose="020B0604020202020204" pitchFamily="34" charset="0"/>
                          <a:cs typeface="Arial" panose="020B0604020202020204" pitchFamily="34" charset="0"/>
                        </a:rPr>
                        <a:t>      </a:t>
                      </a:r>
                      <a:r>
                        <a:rPr lang="en-GB" sz="1800" dirty="0" smtClean="0">
                          <a:effectLst/>
                          <a:latin typeface="Arial" panose="020B0604020202020204" pitchFamily="34" charset="0"/>
                          <a:cs typeface="Arial" panose="020B0604020202020204" pitchFamily="34" charset="0"/>
                        </a:rPr>
                        <a:t>    6,122</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      9,997</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09393059"/>
                  </a:ext>
                </a:extLst>
              </a:tr>
              <a:tr h="300798">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Assessment and advice: general dietitian</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dirty="0">
                          <a:effectLst/>
                          <a:latin typeface="Arial" panose="020B0604020202020204" pitchFamily="34" charset="0"/>
                          <a:cs typeface="Arial" panose="020B0604020202020204" pitchFamily="34" charset="0"/>
                        </a:rPr>
                        <a:t>131 (  9.2%)</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dirty="0">
                          <a:effectLst/>
                          <a:latin typeface="Arial" panose="020B0604020202020204" pitchFamily="34" charset="0"/>
                          <a:cs typeface="Arial" panose="020B0604020202020204" pitchFamily="34" charset="0"/>
                        </a:rPr>
                        <a:t>251 (13.1%)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a:effectLst/>
                          <a:latin typeface="Arial" panose="020B0604020202020204" pitchFamily="34" charset="0"/>
                          <a:cs typeface="Arial" panose="020B0604020202020204" pitchFamily="34" charset="0"/>
                        </a:rPr>
                        <a:t>382 (11.4%)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53139760"/>
                  </a:ext>
                </a:extLst>
              </a:tr>
              <a:tr h="300798">
                <a:tc>
                  <a:txBody>
                    <a:bodyPr/>
                    <a:lstStyle/>
                    <a:p>
                      <a:pPr>
                        <a:lnSpc>
                          <a:spcPct val="107000"/>
                        </a:lnSpc>
                        <a:spcAft>
                          <a:spcPts val="0"/>
                        </a:spcAft>
                      </a:pPr>
                      <a:r>
                        <a:rPr lang="en-GB" sz="1800" dirty="0">
                          <a:effectLst/>
                          <a:latin typeface="Arial" panose="020B0604020202020204" pitchFamily="34" charset="0"/>
                          <a:cs typeface="Arial" panose="020B0604020202020204" pitchFamily="34" charset="0"/>
                        </a:rPr>
                        <a:t>Assessment and advice: specialist OG dietitian</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dirty="0">
                          <a:effectLst/>
                          <a:latin typeface="Arial" panose="020B0604020202020204" pitchFamily="34" charset="0"/>
                          <a:cs typeface="Arial" panose="020B0604020202020204" pitchFamily="34" charset="0"/>
                        </a:rPr>
                        <a:t>937 (65.6%)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dirty="0">
                          <a:effectLst/>
                          <a:latin typeface="Arial" panose="020B0604020202020204" pitchFamily="34" charset="0"/>
                          <a:cs typeface="Arial" panose="020B0604020202020204" pitchFamily="34" charset="0"/>
                        </a:rPr>
                        <a:t>1,036 (54.0%)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dirty="0">
                          <a:effectLst/>
                          <a:latin typeface="Arial" panose="020B0604020202020204" pitchFamily="34" charset="0"/>
                          <a:cs typeface="Arial" panose="020B0604020202020204" pitchFamily="34" charset="0"/>
                        </a:rPr>
                        <a:t>1,973 (58.9%)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56129635"/>
                  </a:ext>
                </a:extLst>
              </a:tr>
              <a:tr h="300798">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Assessment and advice: dietitian (unspecified)</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dirty="0">
                          <a:effectLst/>
                          <a:latin typeface="Arial" panose="020B0604020202020204" pitchFamily="34" charset="0"/>
                          <a:cs typeface="Arial" panose="020B0604020202020204" pitchFamily="34" charset="0"/>
                        </a:rPr>
                        <a:t>95 (  6.7%)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dirty="0">
                          <a:effectLst/>
                          <a:latin typeface="Arial" panose="020B0604020202020204" pitchFamily="34" charset="0"/>
                          <a:cs typeface="Arial" panose="020B0604020202020204" pitchFamily="34" charset="0"/>
                        </a:rPr>
                        <a:t>225 (11.7%)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dirty="0">
                          <a:effectLst/>
                          <a:latin typeface="Arial" panose="020B0604020202020204" pitchFamily="34" charset="0"/>
                          <a:cs typeface="Arial" panose="020B0604020202020204" pitchFamily="34" charset="0"/>
                        </a:rPr>
                        <a:t>320 (  9.6%)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79547302"/>
                  </a:ext>
                </a:extLst>
              </a:tr>
              <a:tr h="300798">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None: no dietitian available</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dirty="0">
                          <a:effectLst/>
                          <a:latin typeface="Arial" panose="020B0604020202020204" pitchFamily="34" charset="0"/>
                          <a:cs typeface="Arial" panose="020B0604020202020204" pitchFamily="34" charset="0"/>
                        </a:rPr>
                        <a:t>36 (  2.5%)</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dirty="0">
                          <a:effectLst/>
                          <a:latin typeface="Arial" panose="020B0604020202020204" pitchFamily="34" charset="0"/>
                          <a:cs typeface="Arial" panose="020B0604020202020204" pitchFamily="34" charset="0"/>
                        </a:rPr>
                        <a:t>38 (  2.0%)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dirty="0">
                          <a:effectLst/>
                          <a:latin typeface="Arial" panose="020B0604020202020204" pitchFamily="34" charset="0"/>
                          <a:cs typeface="Arial" panose="020B0604020202020204" pitchFamily="34" charset="0"/>
                        </a:rPr>
                        <a:t>74 (  2.2%)</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2204575"/>
                  </a:ext>
                </a:extLst>
              </a:tr>
              <a:tr h="300798">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None: not required</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a:effectLst/>
                          <a:latin typeface="Arial" panose="020B0604020202020204" pitchFamily="34" charset="0"/>
                          <a:cs typeface="Arial" panose="020B0604020202020204" pitchFamily="34" charset="0"/>
                        </a:rPr>
                        <a:t>228 (16.0%)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dirty="0">
                          <a:effectLst/>
                          <a:latin typeface="Arial" panose="020B0604020202020204" pitchFamily="34" charset="0"/>
                          <a:cs typeface="Arial" panose="020B0604020202020204" pitchFamily="34" charset="0"/>
                        </a:rPr>
                        <a:t>370 (19.3%)</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0"/>
                        </a:spcAft>
                      </a:pPr>
                      <a:r>
                        <a:rPr lang="en-GB" sz="1800" dirty="0">
                          <a:effectLst/>
                          <a:latin typeface="Arial" panose="020B0604020202020204" pitchFamily="34" charset="0"/>
                          <a:cs typeface="Arial" panose="020B0604020202020204" pitchFamily="34" charset="0"/>
                        </a:rPr>
                        <a:t>598 (17.9%)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07948577"/>
                  </a:ext>
                </a:extLst>
              </a:tr>
              <a:tr h="300798">
                <a:tc>
                  <a:txBody>
                    <a:bodyPr/>
                    <a:lstStyle/>
                    <a:p>
                      <a:pPr>
                        <a:lnSpc>
                          <a:spcPct val="107000"/>
                        </a:lnSpc>
                        <a:spcAft>
                          <a:spcPts val="0"/>
                        </a:spcAft>
                      </a:pPr>
                      <a:r>
                        <a:rPr lang="en-GB" sz="1800" dirty="0">
                          <a:effectLst/>
                          <a:latin typeface="Arial" panose="020B0604020202020204" pitchFamily="34" charset="0"/>
                          <a:cs typeface="Arial" panose="020B0604020202020204" pitchFamily="34" charset="0"/>
                        </a:rPr>
                        <a:t>Missing</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800" dirty="0">
                          <a:effectLst/>
                          <a:latin typeface="Arial" panose="020B0604020202020204" pitchFamily="34" charset="0"/>
                          <a:cs typeface="Arial" panose="020B0604020202020204" pitchFamily="34" charset="0"/>
                        </a:rPr>
                        <a:t>    </a:t>
                      </a:r>
                      <a:r>
                        <a:rPr lang="en-GB" sz="1800" dirty="0" smtClean="0">
                          <a:effectLst/>
                          <a:latin typeface="Arial" panose="020B0604020202020204" pitchFamily="34" charset="0"/>
                          <a:cs typeface="Arial" panose="020B0604020202020204" pitchFamily="34" charset="0"/>
                        </a:rPr>
                        <a:t>    </a:t>
                      </a:r>
                      <a:r>
                        <a:rPr lang="en-GB" sz="1800" dirty="0">
                          <a:effectLst/>
                          <a:latin typeface="Arial" panose="020B0604020202020204" pitchFamily="34" charset="0"/>
                          <a:cs typeface="Arial" panose="020B0604020202020204" pitchFamily="34" charset="0"/>
                        </a:rPr>
                        <a:t>2,448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1800" dirty="0">
                          <a:effectLst/>
                          <a:latin typeface="Arial" panose="020B0604020202020204" pitchFamily="34" charset="0"/>
                          <a:cs typeface="Arial" panose="020B0604020202020204" pitchFamily="34" charset="0"/>
                        </a:rPr>
                        <a:t>     </a:t>
                      </a:r>
                      <a:r>
                        <a:rPr lang="en-GB" sz="1800" dirty="0" smtClean="0">
                          <a:effectLst/>
                          <a:latin typeface="Arial" panose="020B0604020202020204" pitchFamily="34" charset="0"/>
                          <a:cs typeface="Arial" panose="020B0604020202020204" pitchFamily="34" charset="0"/>
                        </a:rPr>
                        <a:t>     </a:t>
                      </a:r>
                      <a:r>
                        <a:rPr lang="en-GB" sz="1800" dirty="0">
                          <a:effectLst/>
                          <a:latin typeface="Arial" panose="020B0604020202020204" pitchFamily="34" charset="0"/>
                          <a:cs typeface="Arial" panose="020B0604020202020204" pitchFamily="34" charset="0"/>
                        </a:rPr>
                        <a:t>4,202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en-GB" sz="1800" dirty="0">
                          <a:effectLst/>
                          <a:latin typeface="Arial" panose="020B0604020202020204" pitchFamily="34" charset="0"/>
                          <a:cs typeface="Arial" panose="020B0604020202020204" pitchFamily="34" charset="0"/>
                        </a:rPr>
                        <a:t>      6,650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02340445"/>
                  </a:ext>
                </a:extLst>
              </a:tr>
            </a:tbl>
          </a:graphicData>
        </a:graphic>
      </p:graphicFrame>
    </p:spTree>
    <p:extLst>
      <p:ext uri="{BB962C8B-B14F-4D97-AF65-F5344CB8AC3E}">
        <p14:creationId xmlns:p14="http://schemas.microsoft.com/office/powerpoint/2010/main" val="2643528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7" name="Rectangle 6">
            <a:extLst>
              <a:ext uri="{FF2B5EF4-FFF2-40B4-BE49-F238E27FC236}">
                <a16:creationId xmlns:a16="http://schemas.microsoft.com/office/drawing/2014/main" id="{2FE1271D-2678-4664-A276-41FE49157944}"/>
              </a:ext>
            </a:extLst>
          </p:cNvPr>
          <p:cNvSpPr/>
          <p:nvPr/>
        </p:nvSpPr>
        <p:spPr>
          <a:xfrm>
            <a:off x="411151" y="1147379"/>
            <a:ext cx="11449272" cy="580993"/>
          </a:xfrm>
          <a:prstGeom prst="rect">
            <a:avLst/>
          </a:prstGeom>
        </p:spPr>
        <p:txBody>
          <a:bodyPr wrap="square">
            <a:spAutoFit/>
          </a:bodyPr>
          <a:lstStyle/>
          <a:p>
            <a:pPr>
              <a:lnSpc>
                <a:spcPct val="107000"/>
              </a:lnSpc>
              <a:spcAft>
                <a:spcPts val="800"/>
              </a:spcAft>
            </a:pPr>
            <a:r>
              <a:rPr lang="en-GB" sz="3200" b="1" dirty="0" smtClean="0"/>
              <a:t>Nutritional support in OG cancer</a:t>
            </a:r>
            <a:endParaRPr lang="en-GB" dirty="0"/>
          </a:p>
        </p:txBody>
      </p:sp>
      <p:graphicFrame>
        <p:nvGraphicFramePr>
          <p:cNvPr id="8" name="Content Placeholder 3"/>
          <p:cNvGraphicFramePr>
            <a:graphicFrameLocks/>
          </p:cNvGraphicFramePr>
          <p:nvPr>
            <p:extLst>
              <p:ext uri="{D42A27DB-BD31-4B8C-83A1-F6EECF244321}">
                <p14:modId xmlns:p14="http://schemas.microsoft.com/office/powerpoint/2010/main" val="1943699907"/>
              </p:ext>
            </p:extLst>
          </p:nvPr>
        </p:nvGraphicFramePr>
        <p:xfrm>
          <a:off x="1167235" y="2348880"/>
          <a:ext cx="9937104" cy="1717869"/>
        </p:xfrm>
        <a:graphic>
          <a:graphicData uri="http://schemas.openxmlformats.org/drawingml/2006/table">
            <a:tbl>
              <a:tblPr firstRow="1" firstCol="1" bandRow="1">
                <a:tableStyleId>{2D5ABB26-0587-4C30-8999-92F81FD0307C}</a:tableStyleId>
              </a:tblPr>
              <a:tblGrid>
                <a:gridCol w="8342115">
                  <a:extLst>
                    <a:ext uri="{9D8B030D-6E8A-4147-A177-3AD203B41FA5}">
                      <a16:colId xmlns:a16="http://schemas.microsoft.com/office/drawing/2014/main" val="20000"/>
                    </a:ext>
                  </a:extLst>
                </a:gridCol>
                <a:gridCol w="1594989">
                  <a:extLst>
                    <a:ext uri="{9D8B030D-6E8A-4147-A177-3AD203B41FA5}">
                      <a16:colId xmlns:a16="http://schemas.microsoft.com/office/drawing/2014/main" val="20001"/>
                    </a:ext>
                  </a:extLst>
                </a:gridCol>
              </a:tblGrid>
              <a:tr h="462293">
                <a:tc>
                  <a:txBody>
                    <a:bodyPr/>
                    <a:lstStyle/>
                    <a:p>
                      <a:pP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nSpc>
                          <a:spcPct val="107000"/>
                        </a:lnSpc>
                        <a:spcAft>
                          <a:spcPts val="0"/>
                        </a:spcAft>
                      </a:pPr>
                      <a:r>
                        <a:rPr lang="en-GB" sz="1800" b="1" dirty="0" smtClean="0">
                          <a:effectLst/>
                          <a:latin typeface="Arial" panose="020B0604020202020204" pitchFamily="34" charset="0"/>
                          <a:cs typeface="Arial" panose="020B0604020202020204" pitchFamily="34" charset="0"/>
                        </a:rPr>
                        <a:t>Recommendation</a:t>
                      </a:r>
                      <a:r>
                        <a:rPr lang="en-GB" sz="1800" b="1" baseline="0" dirty="0" smtClean="0">
                          <a:effectLst/>
                          <a:latin typeface="Arial" panose="020B0604020202020204" pitchFamily="34" charset="0"/>
                          <a:cs typeface="Arial" panose="020B0604020202020204" pitchFamily="34" charset="0"/>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nSpc>
                          <a:spcPct val="107000"/>
                        </a:lnSpc>
                        <a:spcAft>
                          <a:spcPts val="0"/>
                        </a:spcAft>
                      </a:pPr>
                      <a:r>
                        <a:rPr lang="en-GB" sz="1800" b="1" dirty="0" smtClean="0">
                          <a:effectLst/>
                          <a:latin typeface="Arial" panose="020B0604020202020204" pitchFamily="34" charset="0"/>
                          <a:cs typeface="Arial" panose="020B0604020202020204" pitchFamily="34" charset="0"/>
                        </a:rPr>
                        <a:t>Pages</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0875">
                <a:tc>
                  <a:txBody>
                    <a:bodyPr/>
                    <a:lstStyle/>
                    <a:p>
                      <a:pPr marL="0" lvl="0" indent="0">
                        <a:lnSpc>
                          <a:spcPct val="115000"/>
                        </a:lnSpc>
                        <a:spcAft>
                          <a:spcPts val="1000"/>
                        </a:spcAft>
                        <a:buFont typeface="+mj-lt"/>
                        <a:buNone/>
                      </a:pPr>
                      <a:r>
                        <a:rPr kumimoji="0" lang="en-GB" sz="1800" kern="1200" dirty="0" smtClean="0">
                          <a:solidFill>
                            <a:schemeClr val="tx1"/>
                          </a:solidFill>
                          <a:effectLst/>
                          <a:latin typeface="Arial" panose="020B0604020202020204" pitchFamily="34" charset="0"/>
                          <a:ea typeface="+mn-ea"/>
                          <a:cs typeface="Arial" panose="020B0604020202020204" pitchFamily="34" charset="0"/>
                        </a:rPr>
                        <a:t>Ensure patients are receiving appropriate nutritional support. Hospitals with low levels of data completeness should investigate ways to improve data collection.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endParaRPr lang="en-GB" sz="1800" dirty="0" smtClean="0">
                        <a:effectLst/>
                        <a:latin typeface="Arial" panose="020B0604020202020204" pitchFamily="34" charset="0"/>
                        <a:cs typeface="Arial" panose="020B0604020202020204" pitchFamily="34" charset="0"/>
                      </a:endParaRPr>
                    </a:p>
                    <a:p>
                      <a:pPr>
                        <a:lnSpc>
                          <a:spcPct val="107000"/>
                        </a:lnSpc>
                        <a:spcAft>
                          <a:spcPts val="0"/>
                        </a:spcAft>
                      </a:pPr>
                      <a:r>
                        <a:rPr lang="en-GB" sz="1800" dirty="0" smtClean="0">
                          <a:effectLst/>
                          <a:latin typeface="Arial" panose="020B0604020202020204" pitchFamily="34" charset="0"/>
                          <a:cs typeface="Arial" panose="020B0604020202020204" pitchFamily="34" charset="0"/>
                        </a:rPr>
                        <a:t>32-24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p:cNvSpPr/>
          <p:nvPr/>
        </p:nvSpPr>
        <p:spPr>
          <a:xfrm>
            <a:off x="1167235" y="4477701"/>
            <a:ext cx="6656957" cy="1663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smtClean="0">
                <a:solidFill>
                  <a:schemeClr val="tx1"/>
                </a:solidFill>
                <a:latin typeface="Arial" panose="020B0604020202020204" pitchFamily="34" charset="0"/>
              </a:rPr>
              <a:t>Locally, information about pre-treatment nutritional support was submitted for </a:t>
            </a:r>
            <a:r>
              <a:rPr lang="en-GB" altLang="en-US" b="1" dirty="0" smtClean="0">
                <a:solidFill>
                  <a:srgbClr val="FF0000"/>
                </a:solidFill>
                <a:latin typeface="Arial" panose="020B0604020202020204" pitchFamily="34" charset="0"/>
              </a:rPr>
              <a:t>xx</a:t>
            </a:r>
            <a:r>
              <a:rPr lang="en-GB" altLang="en-US" b="1" dirty="0">
                <a:solidFill>
                  <a:srgbClr val="FF0000"/>
                </a:solidFill>
                <a:latin typeface="Arial" panose="020B0604020202020204" pitchFamily="34" charset="0"/>
              </a:rPr>
              <a:t>%</a:t>
            </a:r>
            <a:r>
              <a:rPr lang="en-GB" altLang="en-US" dirty="0">
                <a:solidFill>
                  <a:schemeClr val="tx1"/>
                </a:solidFill>
                <a:latin typeface="Arial" panose="020B0604020202020204" pitchFamily="34" charset="0"/>
              </a:rPr>
              <a:t> </a:t>
            </a:r>
            <a:r>
              <a:rPr lang="en-GB" altLang="en-US" dirty="0" smtClean="0">
                <a:solidFill>
                  <a:schemeClr val="tx1"/>
                </a:solidFill>
                <a:latin typeface="Arial" panose="020B0604020202020204" pitchFamily="34" charset="0"/>
              </a:rPr>
              <a:t>of patients (Apr 2019 </a:t>
            </a:r>
            <a:r>
              <a:rPr lang="en-GB" altLang="en-US" dirty="0">
                <a:solidFill>
                  <a:schemeClr val="tx1"/>
                </a:solidFill>
                <a:latin typeface="Arial" panose="020B0604020202020204" pitchFamily="34" charset="0"/>
              </a:rPr>
              <a:t>- Mar 2020</a:t>
            </a:r>
            <a:r>
              <a:rPr lang="en-GB" altLang="en-US" dirty="0" smtClean="0">
                <a:solidFill>
                  <a:schemeClr val="tx1"/>
                </a:solidFill>
                <a:latin typeface="Arial" panose="020B0604020202020204" pitchFamily="34" charset="0"/>
              </a:rPr>
              <a:t>).</a:t>
            </a:r>
          </a:p>
          <a:p>
            <a:pPr algn="ctr"/>
            <a:endParaRPr lang="en-GB" altLang="en-US" dirty="0" smtClean="0">
              <a:solidFill>
                <a:schemeClr val="tx1"/>
              </a:solidFill>
              <a:latin typeface="Arial" panose="020B0604020202020204" pitchFamily="34" charset="0"/>
            </a:endParaRPr>
          </a:p>
          <a:p>
            <a:pPr algn="ctr"/>
            <a:r>
              <a:rPr lang="en-GB" altLang="en-US" dirty="0" smtClean="0">
                <a:solidFill>
                  <a:schemeClr val="tx1"/>
                </a:solidFill>
                <a:latin typeface="Arial" panose="020B0604020202020204" pitchFamily="34" charset="0"/>
              </a:rPr>
              <a:t>Of these, </a:t>
            </a:r>
            <a:r>
              <a:rPr lang="en-GB" altLang="en-US" b="1" dirty="0">
                <a:solidFill>
                  <a:srgbClr val="FF0000"/>
                </a:solidFill>
                <a:latin typeface="Arial" panose="020B0604020202020204" pitchFamily="34" charset="0"/>
              </a:rPr>
              <a:t>xx%</a:t>
            </a:r>
            <a:r>
              <a:rPr lang="en-GB" altLang="en-US" dirty="0" smtClean="0">
                <a:solidFill>
                  <a:schemeClr val="tx1"/>
                </a:solidFill>
                <a:latin typeface="Arial" panose="020B0604020202020204" pitchFamily="34" charset="0"/>
              </a:rPr>
              <a:t> received assessment and advice from a dietitian.</a:t>
            </a:r>
            <a:endParaRPr lang="en-GB" altLang="en-US" dirty="0">
              <a:solidFill>
                <a:schemeClr val="tx1"/>
              </a:solidFill>
              <a:latin typeface="Arial" panose="020B0604020202020204" pitchFamily="34" charset="0"/>
            </a:endParaRPr>
          </a:p>
        </p:txBody>
      </p:sp>
      <p:sp>
        <p:nvSpPr>
          <p:cNvPr id="9"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8109963" y="4869160"/>
            <a:ext cx="3733423" cy="584775"/>
          </a:xfrm>
          <a:prstGeom prst="rect">
            <a:avLst/>
          </a:prstGeom>
          <a:solidFill>
            <a:schemeClr val="tx2">
              <a:lumMod val="20000"/>
              <a:lumOff val="80000"/>
            </a:schemeClr>
          </a:solidFill>
          <a:ln>
            <a:noFill/>
          </a:ln>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dirty="0">
                <a:solidFill>
                  <a:srgbClr val="FF0000"/>
                </a:solidFill>
                <a:latin typeface="Arial" panose="020B0604020202020204" pitchFamily="34" charset="0"/>
              </a:rPr>
              <a:t>Sheet </a:t>
            </a:r>
            <a:r>
              <a:rPr lang="en-GB" altLang="en-US" sz="1600" dirty="0" smtClean="0">
                <a:solidFill>
                  <a:srgbClr val="FF0000"/>
                </a:solidFill>
                <a:latin typeface="Arial" panose="020B0604020202020204" pitchFamily="34" charset="0"/>
              </a:rPr>
              <a:t>11 </a:t>
            </a:r>
            <a:r>
              <a:rPr lang="en-GB" altLang="en-US" sz="1600" dirty="0">
                <a:latin typeface="Arial" panose="020B0604020202020204" pitchFamily="34" charset="0"/>
              </a:rPr>
              <a:t>of the Data Tables</a:t>
            </a:r>
          </a:p>
        </p:txBody>
      </p:sp>
    </p:spTree>
    <p:extLst>
      <p:ext uri="{BB962C8B-B14F-4D97-AF65-F5344CB8AC3E}">
        <p14:creationId xmlns:p14="http://schemas.microsoft.com/office/powerpoint/2010/main" val="2288724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6" name="Rectangle 5">
            <a:extLst>
              <a:ext uri="{FF2B5EF4-FFF2-40B4-BE49-F238E27FC236}">
                <a16:creationId xmlns:a16="http://schemas.microsoft.com/office/drawing/2014/main" id="{2FE1271D-2678-4664-A276-41FE49157944}"/>
              </a:ext>
            </a:extLst>
          </p:cNvPr>
          <p:cNvSpPr/>
          <p:nvPr/>
        </p:nvSpPr>
        <p:spPr>
          <a:xfrm>
            <a:off x="407368" y="1193158"/>
            <a:ext cx="11438279" cy="2511457"/>
          </a:xfrm>
          <a:prstGeom prst="rect">
            <a:avLst/>
          </a:prstGeom>
        </p:spPr>
        <p:txBody>
          <a:bodyPr wrap="square">
            <a:spAutoFit/>
          </a:bodyPr>
          <a:lstStyle/>
          <a:p>
            <a:pPr>
              <a:lnSpc>
                <a:spcPct val="107000"/>
              </a:lnSpc>
              <a:spcAft>
                <a:spcPts val="800"/>
              </a:spcAft>
            </a:pPr>
            <a:r>
              <a:rPr lang="en-GB" sz="3200" b="1" dirty="0" smtClean="0"/>
              <a:t>Curative surgery</a:t>
            </a:r>
            <a:endParaRPr lang="en-GB" dirty="0" smtClean="0"/>
          </a:p>
          <a:p>
            <a:pPr marL="457200" indent="-457200">
              <a:lnSpc>
                <a:spcPct val="107000"/>
              </a:lnSpc>
              <a:spcAft>
                <a:spcPts val="800"/>
              </a:spcAft>
              <a:buFont typeface="Arial" panose="020B0604020202020204" pitchFamily="34" charset="0"/>
              <a:buChar char="•"/>
            </a:pPr>
            <a:endParaRPr lang="en-GB" dirty="0" smtClean="0"/>
          </a:p>
          <a:p>
            <a:pPr marL="457200" indent="-457200">
              <a:lnSpc>
                <a:spcPct val="107000"/>
              </a:lnSpc>
              <a:spcAft>
                <a:spcPts val="800"/>
              </a:spcAft>
              <a:buFont typeface="Arial" panose="020B0604020202020204" pitchFamily="34" charset="0"/>
              <a:buChar char="•"/>
            </a:pPr>
            <a:r>
              <a:rPr lang="en-GB" dirty="0" smtClean="0"/>
              <a:t>Among patients diagnosed over three years (April 2017 - March 2020) who had curative surgery, there were:</a:t>
            </a:r>
          </a:p>
          <a:p>
            <a:pPr marL="914400" lvl="1" indent="-457200">
              <a:lnSpc>
                <a:spcPct val="107000"/>
              </a:lnSpc>
              <a:spcAft>
                <a:spcPts val="800"/>
              </a:spcAft>
              <a:buFont typeface="Arial" panose="020B0604020202020204" pitchFamily="34" charset="0"/>
              <a:buChar char="•"/>
            </a:pPr>
            <a:r>
              <a:rPr lang="en-GB" dirty="0"/>
              <a:t>3,948</a:t>
            </a:r>
            <a:r>
              <a:rPr lang="en-GB" dirty="0" smtClean="0"/>
              <a:t> </a:t>
            </a:r>
            <a:r>
              <a:rPr lang="en-GB" dirty="0" err="1" smtClean="0"/>
              <a:t>oesophagectomies</a:t>
            </a:r>
            <a:endParaRPr lang="en-GB" dirty="0" smtClean="0"/>
          </a:p>
          <a:p>
            <a:pPr marL="914400" lvl="1" indent="-457200">
              <a:lnSpc>
                <a:spcPct val="107000"/>
              </a:lnSpc>
              <a:spcAft>
                <a:spcPts val="800"/>
              </a:spcAft>
              <a:buFont typeface="Arial" panose="020B0604020202020204" pitchFamily="34" charset="0"/>
              <a:buChar char="•"/>
            </a:pPr>
            <a:r>
              <a:rPr lang="en-GB" dirty="0"/>
              <a:t>2,035</a:t>
            </a:r>
            <a:r>
              <a:rPr lang="en-GB" dirty="0" smtClean="0"/>
              <a:t> </a:t>
            </a:r>
            <a:r>
              <a:rPr lang="en-GB" dirty="0" err="1" smtClean="0"/>
              <a:t>gastrectomies</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2673303648"/>
              </p:ext>
            </p:extLst>
          </p:nvPr>
        </p:nvGraphicFramePr>
        <p:xfrm>
          <a:off x="983432" y="4005064"/>
          <a:ext cx="9505057" cy="1872207"/>
        </p:xfrm>
        <a:graphic>
          <a:graphicData uri="http://schemas.openxmlformats.org/drawingml/2006/table">
            <a:tbl>
              <a:tblPr firstRow="1" firstCol="1" bandRow="1">
                <a:tableStyleId>{5940675A-B579-460E-94D1-54222C63F5DA}</a:tableStyleId>
              </a:tblPr>
              <a:tblGrid>
                <a:gridCol w="2827960">
                  <a:extLst>
                    <a:ext uri="{9D8B030D-6E8A-4147-A177-3AD203B41FA5}">
                      <a16:colId xmlns:a16="http://schemas.microsoft.com/office/drawing/2014/main" val="1249613689"/>
                    </a:ext>
                  </a:extLst>
                </a:gridCol>
                <a:gridCol w="2268467">
                  <a:extLst>
                    <a:ext uri="{9D8B030D-6E8A-4147-A177-3AD203B41FA5}">
                      <a16:colId xmlns:a16="http://schemas.microsoft.com/office/drawing/2014/main" val="2575912078"/>
                    </a:ext>
                  </a:extLst>
                </a:gridCol>
                <a:gridCol w="2203263">
                  <a:extLst>
                    <a:ext uri="{9D8B030D-6E8A-4147-A177-3AD203B41FA5}">
                      <a16:colId xmlns:a16="http://schemas.microsoft.com/office/drawing/2014/main" val="608861364"/>
                    </a:ext>
                  </a:extLst>
                </a:gridCol>
                <a:gridCol w="2205367">
                  <a:extLst>
                    <a:ext uri="{9D8B030D-6E8A-4147-A177-3AD203B41FA5}">
                      <a16:colId xmlns:a16="http://schemas.microsoft.com/office/drawing/2014/main" val="3553883185"/>
                    </a:ext>
                  </a:extLst>
                </a:gridCol>
              </a:tblGrid>
              <a:tr h="467627">
                <a:tc>
                  <a:txBody>
                    <a:bodyPr/>
                    <a:lstStyle/>
                    <a:p>
                      <a:endParaRPr lang="en-GB" sz="1800" b="1" dirty="0">
                        <a:solidFill>
                          <a:schemeClr val="bg1"/>
                        </a:solidFill>
                        <a:effectLst/>
                        <a:latin typeface="Arial" panose="020B0604020202020204" pitchFamily="34" charset="0"/>
                        <a:cs typeface="Arial" panose="020B0604020202020204" pitchFamily="34" charset="0"/>
                      </a:endParaRPr>
                    </a:p>
                  </a:txBody>
                  <a:tcPr marL="102475" marR="102475" marT="0" marB="0" anchor="ctr">
                    <a:solidFill>
                      <a:srgbClr val="7BABB1"/>
                    </a:solidFill>
                  </a:tcPr>
                </a:tc>
                <a:tc>
                  <a:txBody>
                    <a:bodyPr/>
                    <a:lstStyle/>
                    <a:p>
                      <a:pPr algn="ctr">
                        <a:lnSpc>
                          <a:spcPct val="107000"/>
                        </a:lnSpc>
                        <a:spcAft>
                          <a:spcPts val="0"/>
                        </a:spcAft>
                      </a:pPr>
                      <a:r>
                        <a:rPr lang="en-GB" sz="1800" b="1" dirty="0" err="1">
                          <a:solidFill>
                            <a:schemeClr val="bg1"/>
                          </a:solidFill>
                          <a:effectLst/>
                          <a:latin typeface="Arial" panose="020B0604020202020204" pitchFamily="34" charset="0"/>
                          <a:cs typeface="Arial" panose="020B0604020202020204" pitchFamily="34" charset="0"/>
                        </a:rPr>
                        <a:t>Oesophagectomy</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2475" marR="102475" marT="0" marB="0" anchor="ctr">
                    <a:solidFill>
                      <a:srgbClr val="7BABB1"/>
                    </a:solidFill>
                  </a:tcPr>
                </a:tc>
                <a:tc>
                  <a:txBody>
                    <a:bodyPr/>
                    <a:lstStyle/>
                    <a:p>
                      <a:pPr algn="ct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Gastrectomy</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2475" marR="102475" marT="0" marB="0" anchor="ctr">
                    <a:solidFill>
                      <a:srgbClr val="7BABB1"/>
                    </a:solidFill>
                  </a:tcPr>
                </a:tc>
                <a:tc>
                  <a:txBody>
                    <a:bodyPr/>
                    <a:lstStyle/>
                    <a:p>
                      <a:pPr algn="ct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Overall</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2475" marR="102475" marT="0" marB="0" anchor="ctr">
                    <a:solidFill>
                      <a:srgbClr val="7BABB1"/>
                    </a:solidFill>
                  </a:tcPr>
                </a:tc>
                <a:extLst>
                  <a:ext uri="{0D108BD9-81ED-4DB2-BD59-A6C34878D82A}">
                    <a16:rowId xmlns:a16="http://schemas.microsoft.com/office/drawing/2014/main" val="1121910959"/>
                  </a:ext>
                </a:extLst>
              </a:tr>
              <a:tr h="702290">
                <a:tc>
                  <a:txBody>
                    <a:bodyPr/>
                    <a:lstStyle/>
                    <a:p>
                      <a:pPr>
                        <a:lnSpc>
                          <a:spcPct val="107000"/>
                        </a:lnSpc>
                        <a:spcAft>
                          <a:spcPts val="0"/>
                        </a:spcAft>
                      </a:pPr>
                      <a:r>
                        <a:rPr lang="en-GB" sz="1800" dirty="0">
                          <a:effectLst/>
                          <a:latin typeface="Arial" panose="020B0604020202020204" pitchFamily="34" charset="0"/>
                          <a:cs typeface="Arial" panose="020B0604020202020204" pitchFamily="34" charset="0"/>
                        </a:rPr>
                        <a:t>30-day mortality (95%CI)</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102475" marR="102475" marT="0" marB="0" anchor="ctr"/>
                </a:tc>
                <a:tc>
                  <a:txBody>
                    <a:bodyPr/>
                    <a:lstStyle/>
                    <a:p>
                      <a:pPr algn="ct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1.7% (1.3 to 2.2)</a:t>
                      </a:r>
                    </a:p>
                  </a:txBody>
                  <a:tcPr marL="68580" marR="68580" marT="0" marB="0" anchor="ctr"/>
                </a:tc>
                <a:tc>
                  <a:txBody>
                    <a:bodyPr/>
                    <a:lstStyle/>
                    <a:p>
                      <a:pPr algn="ct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1.2% (0.7 to 1.7)</a:t>
                      </a:r>
                    </a:p>
                  </a:txBody>
                  <a:tcPr marL="68580" marR="68580" marT="0" marB="0" anchor="ctr"/>
                </a:tc>
                <a:tc>
                  <a:txBody>
                    <a:bodyPr/>
                    <a:lstStyle/>
                    <a:p>
                      <a:pPr algn="ct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1.6% (1.3 to 1.9)</a:t>
                      </a:r>
                    </a:p>
                  </a:txBody>
                  <a:tcPr marL="68580" marR="68580" marT="0" marB="0" anchor="ctr"/>
                </a:tc>
                <a:extLst>
                  <a:ext uri="{0D108BD9-81ED-4DB2-BD59-A6C34878D82A}">
                    <a16:rowId xmlns:a16="http://schemas.microsoft.com/office/drawing/2014/main" val="720064367"/>
                  </a:ext>
                </a:extLst>
              </a:tr>
              <a:tr h="702290">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90-day mortality (95% CI)</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102475" marR="102475" marT="0" marB="0" anchor="ctr"/>
                </a:tc>
                <a:tc>
                  <a:txBody>
                    <a:bodyPr/>
                    <a:lstStyle/>
                    <a:p>
                      <a:pPr algn="ct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3.6% (3.0 to 4.2)</a:t>
                      </a:r>
                    </a:p>
                  </a:txBody>
                  <a:tcPr marL="68580" marR="68580" marT="0" marB="0" anchor="ctr"/>
                </a:tc>
                <a:tc>
                  <a:txBody>
                    <a:bodyPr/>
                    <a:lstStyle/>
                    <a:p>
                      <a:pPr algn="ct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2.4% (1.7 to 3.0)</a:t>
                      </a:r>
                    </a:p>
                  </a:txBody>
                  <a:tcPr marL="68580" marR="68580" marT="0" marB="0" anchor="ctr"/>
                </a:tc>
                <a:tc>
                  <a:txBody>
                    <a:bodyPr/>
                    <a:lstStyle/>
                    <a:p>
                      <a:pPr algn="ct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3.2% (2.7 to 3.6)</a:t>
                      </a:r>
                    </a:p>
                  </a:txBody>
                  <a:tcPr marL="68580" marR="68580" marT="0" marB="0" anchor="ctr"/>
                </a:tc>
                <a:extLst>
                  <a:ext uri="{0D108BD9-81ED-4DB2-BD59-A6C34878D82A}">
                    <a16:rowId xmlns:a16="http://schemas.microsoft.com/office/drawing/2014/main" val="418679812"/>
                  </a:ext>
                </a:extLst>
              </a:tr>
            </a:tbl>
          </a:graphicData>
        </a:graphic>
      </p:graphicFrame>
    </p:spTree>
    <p:extLst>
      <p:ext uri="{BB962C8B-B14F-4D97-AF65-F5344CB8AC3E}">
        <p14:creationId xmlns:p14="http://schemas.microsoft.com/office/powerpoint/2010/main" val="164807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9"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1240956" y="4684795"/>
            <a:ext cx="3733423" cy="584775"/>
          </a:xfrm>
          <a:prstGeom prst="rect">
            <a:avLst/>
          </a:prstGeom>
          <a:solidFill>
            <a:schemeClr val="tx2">
              <a:lumMod val="20000"/>
              <a:lumOff val="80000"/>
            </a:schemeClr>
          </a:solidFill>
          <a:ln>
            <a:noFill/>
          </a:ln>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dirty="0">
                <a:solidFill>
                  <a:srgbClr val="FF0000"/>
                </a:solidFill>
                <a:latin typeface="Arial" panose="020B0604020202020204" pitchFamily="34" charset="0"/>
              </a:rPr>
              <a:t>Sheet 9</a:t>
            </a:r>
            <a:r>
              <a:rPr lang="en-GB" altLang="en-US" sz="1600" dirty="0" smtClean="0">
                <a:solidFill>
                  <a:srgbClr val="FF0000"/>
                </a:solidFill>
                <a:latin typeface="Arial" panose="020B0604020202020204" pitchFamily="34" charset="0"/>
              </a:rPr>
              <a:t> </a:t>
            </a:r>
            <a:r>
              <a:rPr lang="en-GB" altLang="en-US" sz="1600" dirty="0">
                <a:latin typeface="Arial" panose="020B0604020202020204" pitchFamily="34" charset="0"/>
              </a:rPr>
              <a:t>of the Data Tables</a:t>
            </a:r>
          </a:p>
        </p:txBody>
      </p:sp>
      <p:sp>
        <p:nvSpPr>
          <p:cNvPr id="13" name="Rectangle 12"/>
          <p:cNvSpPr/>
          <p:nvPr/>
        </p:nvSpPr>
        <p:spPr>
          <a:xfrm>
            <a:off x="551384" y="2694754"/>
            <a:ext cx="4968552" cy="13711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smtClean="0">
                <a:solidFill>
                  <a:schemeClr val="tx1"/>
                </a:solidFill>
                <a:latin typeface="Arial" panose="020B0604020202020204" pitchFamily="34" charset="0"/>
              </a:rPr>
              <a:t>Local 90-day risk-adjusted mortality rate: </a:t>
            </a:r>
            <a:r>
              <a:rPr lang="en-GB" altLang="en-US" b="1" dirty="0" smtClean="0">
                <a:solidFill>
                  <a:srgbClr val="FF0000"/>
                </a:solidFill>
                <a:latin typeface="Arial" panose="020B0604020202020204" pitchFamily="34" charset="0"/>
              </a:rPr>
              <a:t>xx%</a:t>
            </a:r>
          </a:p>
          <a:p>
            <a:pPr algn="ctr"/>
            <a:endParaRPr lang="en-GB" altLang="en-US" b="1" dirty="0" smtClean="0">
              <a:solidFill>
                <a:srgbClr val="FF0000"/>
              </a:solidFill>
              <a:latin typeface="Arial" panose="020B0604020202020204" pitchFamily="34" charset="0"/>
            </a:endParaRPr>
          </a:p>
          <a:p>
            <a:pPr algn="ctr"/>
            <a:r>
              <a:rPr lang="en-GB" altLang="en-US" dirty="0" smtClean="0">
                <a:solidFill>
                  <a:schemeClr val="tx1"/>
                </a:solidFill>
                <a:latin typeface="Arial" panose="020B0604020202020204" pitchFamily="34" charset="0"/>
              </a:rPr>
              <a:t>(</a:t>
            </a:r>
            <a:r>
              <a:rPr lang="en-GB" altLang="en-US" sz="1600" dirty="0" smtClean="0">
                <a:solidFill>
                  <a:schemeClr val="tx1"/>
                </a:solidFill>
                <a:latin typeface="Arial" panose="020B0604020202020204" pitchFamily="34" charset="0"/>
              </a:rPr>
              <a:t>Local 30-day risk-adjusted mortality rate: </a:t>
            </a:r>
            <a:r>
              <a:rPr lang="en-GB" altLang="en-US" sz="1600" b="1" dirty="0">
                <a:solidFill>
                  <a:srgbClr val="FF0000"/>
                </a:solidFill>
                <a:latin typeface="Arial" panose="020B0604020202020204" pitchFamily="34" charset="0"/>
              </a:rPr>
              <a:t>xx</a:t>
            </a:r>
            <a:r>
              <a:rPr lang="en-GB" altLang="en-US" sz="1600" b="1" dirty="0" smtClean="0">
                <a:solidFill>
                  <a:srgbClr val="FF0000"/>
                </a:solidFill>
                <a:latin typeface="Arial" panose="020B0604020202020204" pitchFamily="34" charset="0"/>
              </a:rPr>
              <a:t>%</a:t>
            </a:r>
            <a:r>
              <a:rPr lang="en-GB" altLang="en-US" dirty="0" smtClean="0">
                <a:solidFill>
                  <a:schemeClr val="tx1"/>
                </a:solidFill>
                <a:latin typeface="Arial" panose="020B0604020202020204" pitchFamily="34" charset="0"/>
              </a:rPr>
              <a:t>)</a:t>
            </a:r>
            <a:endParaRPr lang="en-GB" altLang="en-US" dirty="0">
              <a:solidFill>
                <a:schemeClr val="tx1"/>
              </a:solidFill>
              <a:latin typeface="Arial" panose="020B0604020202020204" pitchFamily="34" charset="0"/>
            </a:endParaRPr>
          </a:p>
        </p:txBody>
      </p:sp>
      <p:sp>
        <p:nvSpPr>
          <p:cNvPr id="14" name="Rectangle 13">
            <a:extLst>
              <a:ext uri="{FF2B5EF4-FFF2-40B4-BE49-F238E27FC236}">
                <a16:creationId xmlns:a16="http://schemas.microsoft.com/office/drawing/2014/main" id="{2FE1271D-2678-4664-A276-41FE49157944}"/>
              </a:ext>
            </a:extLst>
          </p:cNvPr>
          <p:cNvSpPr/>
          <p:nvPr/>
        </p:nvSpPr>
        <p:spPr>
          <a:xfrm>
            <a:off x="407368" y="1193158"/>
            <a:ext cx="10801200" cy="882678"/>
          </a:xfrm>
          <a:prstGeom prst="rect">
            <a:avLst/>
          </a:prstGeom>
        </p:spPr>
        <p:txBody>
          <a:bodyPr wrap="square">
            <a:spAutoFit/>
          </a:bodyPr>
          <a:lstStyle/>
          <a:p>
            <a:pPr>
              <a:lnSpc>
                <a:spcPct val="107000"/>
              </a:lnSpc>
              <a:spcAft>
                <a:spcPts val="800"/>
              </a:spcAft>
            </a:pPr>
            <a:r>
              <a:rPr lang="en-GB" sz="2400" b="1" dirty="0" smtClean="0"/>
              <a:t>Adjusted </a:t>
            </a:r>
            <a:r>
              <a:rPr lang="en-GB" sz="2400" b="1" dirty="0"/>
              <a:t>90-day mortality after curative surgery for OG cancer </a:t>
            </a:r>
            <a:r>
              <a:rPr lang="en-GB" sz="2400" b="1" dirty="0" smtClean="0"/>
              <a:t>among </a:t>
            </a:r>
            <a:r>
              <a:rPr lang="en-GB" sz="2400" b="1" dirty="0"/>
              <a:t>patients </a:t>
            </a:r>
            <a:r>
              <a:rPr lang="en-GB" sz="2400" b="1" dirty="0" smtClean="0"/>
              <a:t>diagnosed </a:t>
            </a:r>
            <a:r>
              <a:rPr lang="en-GB" sz="2400" b="1" dirty="0"/>
              <a:t>April 2017-March 2020 </a:t>
            </a:r>
            <a:r>
              <a:rPr lang="en-GB" sz="2400" b="1" dirty="0" smtClean="0"/>
              <a:t>in </a:t>
            </a:r>
            <a:r>
              <a:rPr lang="en-GB" sz="2400" b="1" dirty="0"/>
              <a:t>England and Wales</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5663952" y="2149310"/>
            <a:ext cx="5938881" cy="4376034"/>
          </a:xfrm>
          <a:prstGeom prst="rect">
            <a:avLst/>
          </a:prstGeom>
        </p:spPr>
      </p:pic>
    </p:spTree>
    <p:extLst>
      <p:ext uri="{BB962C8B-B14F-4D97-AF65-F5344CB8AC3E}">
        <p14:creationId xmlns:p14="http://schemas.microsoft.com/office/powerpoint/2010/main" val="3373138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48688079"/>
              </p:ext>
            </p:extLst>
          </p:nvPr>
        </p:nvGraphicFramePr>
        <p:xfrm>
          <a:off x="1127448" y="2170914"/>
          <a:ext cx="9505056" cy="3344080"/>
        </p:xfrm>
        <a:graphic>
          <a:graphicData uri="http://schemas.openxmlformats.org/drawingml/2006/table">
            <a:tbl>
              <a:tblPr>
                <a:tableStyleId>{2D5ABB26-0587-4C30-8999-92F81FD0307C}</a:tableStyleId>
              </a:tblPr>
              <a:tblGrid>
                <a:gridCol w="5755355">
                  <a:extLst>
                    <a:ext uri="{9D8B030D-6E8A-4147-A177-3AD203B41FA5}">
                      <a16:colId xmlns:a16="http://schemas.microsoft.com/office/drawing/2014/main" val="739712097"/>
                    </a:ext>
                  </a:extLst>
                </a:gridCol>
                <a:gridCol w="1921805">
                  <a:extLst>
                    <a:ext uri="{9D8B030D-6E8A-4147-A177-3AD203B41FA5}">
                      <a16:colId xmlns:a16="http://schemas.microsoft.com/office/drawing/2014/main" val="2189026684"/>
                    </a:ext>
                  </a:extLst>
                </a:gridCol>
                <a:gridCol w="1827896">
                  <a:extLst>
                    <a:ext uri="{9D8B030D-6E8A-4147-A177-3AD203B41FA5}">
                      <a16:colId xmlns:a16="http://schemas.microsoft.com/office/drawing/2014/main" val="20002"/>
                    </a:ext>
                  </a:extLst>
                </a:gridCol>
              </a:tblGrid>
              <a:tr h="523680">
                <a:tc>
                  <a:txBody>
                    <a:bodyPr/>
                    <a:lstStyle/>
                    <a:p>
                      <a:pPr marL="85725" indent="0" algn="l" fontAlgn="b"/>
                      <a:r>
                        <a:rPr lang="en-GB" sz="1800" b="1" u="none" strike="noStrike" dirty="0">
                          <a:effectLst/>
                          <a:latin typeface="Arial" panose="020B0604020202020204" pitchFamily="34" charset="0"/>
                          <a:cs typeface="Arial" panose="020B0604020202020204" pitchFamily="34" charset="0"/>
                        </a:rPr>
                        <a:t>Indicator </a:t>
                      </a:r>
                      <a:r>
                        <a:rPr lang="en-GB" sz="1800" b="1" u="none" strike="noStrike" dirty="0" smtClean="0">
                          <a:effectLst/>
                          <a:latin typeface="Arial" panose="020B0604020202020204" pitchFamily="34" charset="0"/>
                          <a:cs typeface="Arial" panose="020B0604020202020204" pitchFamily="34" charset="0"/>
                        </a:rPr>
                        <a:t>(2017-20)</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u="none" strike="noStrike" dirty="0">
                          <a:effectLst/>
                          <a:latin typeface="Arial" panose="020B0604020202020204" pitchFamily="34" charset="0"/>
                          <a:cs typeface="Arial" panose="020B0604020202020204" pitchFamily="34" charset="0"/>
                        </a:rPr>
                        <a:t>National </a:t>
                      </a:r>
                      <a:endParaRPr lang="en-GB" sz="1800" b="1" u="none" strike="noStrike" dirty="0" smtClean="0">
                        <a:effectLst/>
                        <a:latin typeface="Arial" panose="020B0604020202020204" pitchFamily="34" charset="0"/>
                        <a:cs typeface="Arial" panose="020B0604020202020204" pitchFamily="34" charset="0"/>
                      </a:endParaRPr>
                    </a:p>
                    <a:p>
                      <a:pPr algn="ctr" fontAlgn="b"/>
                      <a:r>
                        <a:rPr lang="en-GB" sz="1800" b="1" u="none" strike="noStrike" dirty="0" smtClean="0">
                          <a:effectLst/>
                          <a:latin typeface="Arial" panose="020B0604020202020204" pitchFamily="34" charset="0"/>
                          <a:cs typeface="Arial" panose="020B0604020202020204" pitchFamily="34" charset="0"/>
                        </a:rPr>
                        <a:t>average</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smtClean="0">
                          <a:solidFill>
                            <a:schemeClr val="accent2"/>
                          </a:solidFill>
                          <a:effectLst/>
                          <a:latin typeface="Arial" panose="020B0604020202020204" pitchFamily="34" charset="0"/>
                          <a:cs typeface="Arial" panose="020B0604020202020204" pitchFamily="34" charset="0"/>
                        </a:rPr>
                        <a:t>Your organisation</a:t>
                      </a:r>
                      <a:endParaRPr lang="en-GB" sz="1800" b="1" i="0" u="none" strike="noStrike" dirty="0">
                        <a:solidFill>
                          <a:schemeClr val="accent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131655"/>
                  </a:ext>
                </a:extLst>
              </a:tr>
              <a:tr h="595255">
                <a:tc>
                  <a:txBody>
                    <a:bodyPr/>
                    <a:lstStyle/>
                    <a:p>
                      <a:pPr marL="85725" indent="0" algn="l" fontAlgn="b"/>
                      <a:r>
                        <a:rPr lang="en-GB" sz="1800" u="none" strike="noStrike" dirty="0">
                          <a:effectLst/>
                          <a:latin typeface="Arial" panose="020B0604020202020204" pitchFamily="34" charset="0"/>
                          <a:cs typeface="Arial" panose="020B0604020202020204" pitchFamily="34" charset="0"/>
                        </a:rPr>
                        <a:t>Proportion of patients with </a:t>
                      </a:r>
                      <a:r>
                        <a:rPr lang="en-GB" sz="1800" u="none" strike="noStrike" dirty="0" smtClean="0">
                          <a:effectLst/>
                          <a:latin typeface="Arial" panose="020B0604020202020204" pitchFamily="34" charset="0"/>
                          <a:cs typeface="Arial" panose="020B0604020202020204" pitchFamily="34" charset="0"/>
                        </a:rPr>
                        <a:t>15 or</a:t>
                      </a:r>
                      <a:r>
                        <a:rPr lang="en-GB" sz="1800" u="none" strike="noStrike" baseline="0" dirty="0" smtClean="0">
                          <a:effectLst/>
                          <a:latin typeface="Arial" panose="020B0604020202020204" pitchFamily="34" charset="0"/>
                          <a:cs typeface="Arial" panose="020B0604020202020204" pitchFamily="34" charset="0"/>
                        </a:rPr>
                        <a:t> more</a:t>
                      </a:r>
                      <a:r>
                        <a:rPr lang="en-GB" sz="1800" u="none" strike="noStrike" dirty="0" smtClean="0">
                          <a:effectLst/>
                          <a:latin typeface="Arial" panose="020B0604020202020204" pitchFamily="34" charset="0"/>
                          <a:cs typeface="Arial" panose="020B0604020202020204" pitchFamily="34" charset="0"/>
                        </a:rPr>
                        <a:t> </a:t>
                      </a:r>
                      <a:r>
                        <a:rPr lang="en-GB" sz="1800" u="none" strike="noStrike" dirty="0">
                          <a:effectLst/>
                          <a:latin typeface="Arial" panose="020B0604020202020204" pitchFamily="34" charset="0"/>
                          <a:cs typeface="Arial" panose="020B0604020202020204" pitchFamily="34" charset="0"/>
                        </a:rPr>
                        <a:t>lymph nodes examined</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GB" sz="1800" kern="1200" dirty="0" smtClean="0">
                          <a:effectLst/>
                          <a:latin typeface="Arial" panose="020B0604020202020204" pitchFamily="34" charset="0"/>
                          <a:cs typeface="Arial" panose="020B0604020202020204" pitchFamily="34" charset="0"/>
                        </a:rPr>
                        <a:t>87.9%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GB" sz="1800" b="1" i="0" kern="1200" dirty="0" smtClean="0">
                          <a:solidFill>
                            <a:schemeClr val="accent2"/>
                          </a:solidFill>
                          <a:effectLst/>
                          <a:latin typeface="Arial" panose="020B0604020202020204" pitchFamily="34" charset="0"/>
                          <a:cs typeface="Arial" panose="020B0604020202020204"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336914"/>
                  </a:ext>
                </a:extLst>
              </a:tr>
              <a:tr h="730220">
                <a:tc>
                  <a:txBody>
                    <a:bodyPr/>
                    <a:lstStyle/>
                    <a:p>
                      <a:pPr marL="85725" indent="0" algn="l" fontAlgn="b"/>
                      <a:r>
                        <a:rPr lang="en-GB" sz="1800" u="none" strike="noStrike" dirty="0">
                          <a:effectLst/>
                          <a:latin typeface="Arial" panose="020B0604020202020204" pitchFamily="34" charset="0"/>
                          <a:cs typeface="Arial" panose="020B0604020202020204" pitchFamily="34" charset="0"/>
                        </a:rPr>
                        <a:t>Proportion of patients with positive longitudinal </a:t>
                      </a:r>
                      <a:r>
                        <a:rPr lang="en-GB" sz="1800" u="none" strike="noStrike" dirty="0" smtClean="0">
                          <a:effectLst/>
                          <a:latin typeface="Arial" panose="020B0604020202020204" pitchFamily="34" charset="0"/>
                          <a:cs typeface="Arial" panose="020B0604020202020204" pitchFamily="34" charset="0"/>
                        </a:rPr>
                        <a:t>margins - </a:t>
                      </a:r>
                      <a:r>
                        <a:rPr lang="en-GB" sz="1800" u="none" strike="noStrike" dirty="0" err="1">
                          <a:effectLst/>
                          <a:latin typeface="Arial" panose="020B0604020202020204" pitchFamily="34" charset="0"/>
                          <a:cs typeface="Arial" panose="020B0604020202020204" pitchFamily="34" charset="0"/>
                        </a:rPr>
                        <a:t>oesophagectomy</a:t>
                      </a:r>
                      <a:r>
                        <a:rPr lang="en-GB" sz="1800" u="none" strike="noStrike" dirty="0">
                          <a:effectLst/>
                          <a:latin typeface="Arial" panose="020B0604020202020204" pitchFamily="34" charset="0"/>
                          <a:cs typeface="Arial" panose="020B0604020202020204" pitchFamily="34" charset="0"/>
                        </a:rPr>
                        <a:t> </a:t>
                      </a:r>
                      <a:r>
                        <a:rPr lang="en-GB" sz="1800" u="none" strike="noStrike" dirty="0" smtClean="0">
                          <a:effectLst/>
                          <a:latin typeface="Arial" panose="020B0604020202020204" pitchFamily="34" charset="0"/>
                          <a:cs typeface="Arial" panose="020B0604020202020204" pitchFamily="34" charset="0"/>
                        </a:rPr>
                        <a:t>(adjusted)</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smtClean="0">
                          <a:effectLst/>
                          <a:latin typeface="Arial" panose="020B0604020202020204" pitchFamily="34" charset="0"/>
                          <a:cs typeface="Arial" panose="020B0604020202020204" pitchFamily="34" charset="0"/>
                        </a:rPr>
                        <a:t>4.0%</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smtClean="0">
                          <a:solidFill>
                            <a:schemeClr val="accent2"/>
                          </a:solidFill>
                          <a:effectLst/>
                          <a:latin typeface="Arial" panose="020B0604020202020204" pitchFamily="34" charset="0"/>
                          <a:cs typeface="Arial" panose="020B0604020202020204" pitchFamily="34" charset="0"/>
                        </a:rPr>
                        <a:t>XX</a:t>
                      </a:r>
                      <a:endParaRPr lang="en-GB" sz="1800" b="1" i="0" u="none" strike="noStrike" dirty="0">
                        <a:solidFill>
                          <a:schemeClr val="accent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9391490"/>
                  </a:ext>
                </a:extLst>
              </a:tr>
              <a:tr h="730220">
                <a:tc>
                  <a:txBody>
                    <a:bodyPr/>
                    <a:lstStyle/>
                    <a:p>
                      <a:pPr marL="85725" marR="0" lvl="0" indent="0" algn="l" defTabSz="914400" rtl="0" eaLnBrk="1" fontAlgn="b" latinLnBrk="0" hangingPunct="1">
                        <a:lnSpc>
                          <a:spcPct val="100000"/>
                        </a:lnSpc>
                        <a:spcBef>
                          <a:spcPts val="0"/>
                        </a:spcBef>
                        <a:spcAft>
                          <a:spcPts val="0"/>
                        </a:spcAft>
                        <a:buClrTx/>
                        <a:buSzTx/>
                        <a:buFontTx/>
                        <a:buNone/>
                        <a:tabLst/>
                        <a:defRPr/>
                      </a:pPr>
                      <a:r>
                        <a:rPr lang="en-GB" sz="1800" u="none" strike="noStrike" dirty="0">
                          <a:effectLst/>
                          <a:latin typeface="Arial" panose="020B0604020202020204" pitchFamily="34" charset="0"/>
                          <a:cs typeface="Arial" panose="020B0604020202020204" pitchFamily="34" charset="0"/>
                        </a:rPr>
                        <a:t>Proportion of patients with positive </a:t>
                      </a:r>
                      <a:r>
                        <a:rPr lang="en-GB" sz="1800" u="none" strike="noStrike" dirty="0" smtClean="0">
                          <a:effectLst/>
                          <a:latin typeface="Arial" panose="020B0604020202020204" pitchFamily="34" charset="0"/>
                          <a:cs typeface="Arial" panose="020B0604020202020204" pitchFamily="34" charset="0"/>
                        </a:rPr>
                        <a:t>circumferential margins - </a:t>
                      </a:r>
                      <a:r>
                        <a:rPr lang="en-GB" sz="1800" u="none" strike="noStrike" dirty="0" err="1" smtClean="0">
                          <a:effectLst/>
                          <a:latin typeface="Arial" panose="020B0604020202020204" pitchFamily="34" charset="0"/>
                          <a:cs typeface="Arial" panose="020B0604020202020204" pitchFamily="34" charset="0"/>
                        </a:rPr>
                        <a:t>oesophagectomy</a:t>
                      </a:r>
                      <a:r>
                        <a:rPr lang="en-GB" sz="1800" u="none" strike="noStrike" dirty="0" smtClean="0">
                          <a:effectLst/>
                          <a:latin typeface="Arial" panose="020B0604020202020204" pitchFamily="34" charset="0"/>
                          <a:cs typeface="Arial" panose="020B0604020202020204" pitchFamily="34" charset="0"/>
                        </a:rPr>
                        <a:t> (adjusted)</a:t>
                      </a:r>
                      <a:endParaRPr lang="en-GB" sz="1800" b="0"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smtClean="0">
                          <a:effectLst/>
                          <a:latin typeface="Arial" panose="020B0604020202020204" pitchFamily="34" charset="0"/>
                          <a:cs typeface="Arial" panose="020B0604020202020204" pitchFamily="34" charset="0"/>
                        </a:rPr>
                        <a:t>22.0%</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smtClean="0">
                          <a:solidFill>
                            <a:schemeClr val="accent2"/>
                          </a:solidFill>
                          <a:effectLst/>
                          <a:latin typeface="Arial" panose="020B0604020202020204" pitchFamily="34" charset="0"/>
                          <a:cs typeface="Arial" panose="020B0604020202020204" pitchFamily="34" charset="0"/>
                        </a:rPr>
                        <a:t>XX</a:t>
                      </a:r>
                      <a:endParaRPr lang="en-GB" sz="1800" b="1" i="0" u="none" strike="noStrike" dirty="0">
                        <a:solidFill>
                          <a:schemeClr val="accent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9333357"/>
                  </a:ext>
                </a:extLst>
              </a:tr>
              <a:tr h="730220">
                <a:tc>
                  <a:txBody>
                    <a:bodyPr/>
                    <a:lstStyle/>
                    <a:p>
                      <a:pPr marL="85725" marR="0" lvl="0" indent="0" algn="l" defTabSz="914400" rtl="0" eaLnBrk="1" fontAlgn="b" latinLnBrk="0" hangingPunct="1">
                        <a:lnSpc>
                          <a:spcPct val="100000"/>
                        </a:lnSpc>
                        <a:spcBef>
                          <a:spcPts val="0"/>
                        </a:spcBef>
                        <a:spcAft>
                          <a:spcPts val="0"/>
                        </a:spcAft>
                        <a:buClrTx/>
                        <a:buSzTx/>
                        <a:buFontTx/>
                        <a:buNone/>
                        <a:tabLst/>
                        <a:defRPr/>
                      </a:pPr>
                      <a:r>
                        <a:rPr lang="en-GB" sz="1800" u="none" strike="noStrike" dirty="0">
                          <a:effectLst/>
                          <a:latin typeface="Arial" panose="020B0604020202020204" pitchFamily="34" charset="0"/>
                          <a:cs typeface="Arial" panose="020B0604020202020204" pitchFamily="34" charset="0"/>
                        </a:rPr>
                        <a:t>Proportion of patients with positive longitudinal </a:t>
                      </a:r>
                      <a:r>
                        <a:rPr lang="en-GB" sz="1800" u="none" strike="noStrike" dirty="0" smtClean="0">
                          <a:effectLst/>
                          <a:latin typeface="Arial" panose="020B0604020202020204" pitchFamily="34" charset="0"/>
                          <a:cs typeface="Arial" panose="020B0604020202020204" pitchFamily="34" charset="0"/>
                        </a:rPr>
                        <a:t>margins - </a:t>
                      </a:r>
                      <a:r>
                        <a:rPr lang="en-GB" sz="1800" u="none" strike="noStrike" dirty="0">
                          <a:effectLst/>
                          <a:latin typeface="Arial" panose="020B0604020202020204" pitchFamily="34" charset="0"/>
                          <a:cs typeface="Arial" panose="020B0604020202020204" pitchFamily="34" charset="0"/>
                        </a:rPr>
                        <a:t>gastrectomy </a:t>
                      </a:r>
                      <a:r>
                        <a:rPr lang="en-GB" sz="1800" u="none" strike="noStrike" dirty="0" smtClean="0">
                          <a:effectLst/>
                          <a:latin typeface="Arial" panose="020B0604020202020204" pitchFamily="34" charset="0"/>
                          <a:cs typeface="Arial" panose="020B0604020202020204" pitchFamily="34" charset="0"/>
                        </a:rPr>
                        <a:t>(adjusted)</a:t>
                      </a:r>
                      <a:endParaRPr lang="en-GB" sz="1800" b="0"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smtClean="0">
                          <a:effectLst/>
                          <a:latin typeface="Arial" panose="020B0604020202020204" pitchFamily="34" charset="0"/>
                          <a:cs typeface="Arial" panose="020B0604020202020204" pitchFamily="34" charset="0"/>
                        </a:rPr>
                        <a:t>8.8%</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smtClean="0">
                          <a:solidFill>
                            <a:schemeClr val="accent2"/>
                          </a:solidFill>
                          <a:effectLst/>
                          <a:latin typeface="Arial" panose="020B0604020202020204" pitchFamily="34" charset="0"/>
                          <a:cs typeface="Arial" panose="020B0604020202020204" pitchFamily="34" charset="0"/>
                        </a:rPr>
                        <a:t>XX</a:t>
                      </a:r>
                      <a:endParaRPr lang="en-GB" sz="1800" b="1" i="0" u="none" strike="noStrike" dirty="0">
                        <a:solidFill>
                          <a:schemeClr val="accent2"/>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093155"/>
                  </a:ext>
                </a:extLst>
              </a:tr>
            </a:tbl>
          </a:graphicData>
        </a:graphic>
      </p:graphicFrame>
      <p:sp>
        <p:nvSpPr>
          <p:cNvPr id="6"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6960096" y="5619369"/>
            <a:ext cx="3672408" cy="584775"/>
          </a:xfrm>
          <a:prstGeom prst="rect">
            <a:avLst/>
          </a:prstGeom>
          <a:solidFill>
            <a:schemeClr val="tx2">
              <a:lumMod val="20000"/>
              <a:lumOff val="80000"/>
            </a:schemeClr>
          </a:solidFill>
          <a:ln>
            <a:noFill/>
          </a:ln>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dirty="0">
                <a:solidFill>
                  <a:srgbClr val="FF0000"/>
                </a:solidFill>
                <a:latin typeface="Arial" panose="020B0604020202020204" pitchFamily="34" charset="0"/>
              </a:rPr>
              <a:t>Sheet 9 </a:t>
            </a:r>
            <a:r>
              <a:rPr lang="en-GB" altLang="en-US" sz="1600" dirty="0">
                <a:latin typeface="Arial" panose="020B0604020202020204" pitchFamily="34" charset="0"/>
              </a:rPr>
              <a:t>of the Data Tables</a:t>
            </a:r>
          </a:p>
        </p:txBody>
      </p:sp>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9" name="Rectangle 8">
            <a:extLst>
              <a:ext uri="{FF2B5EF4-FFF2-40B4-BE49-F238E27FC236}">
                <a16:creationId xmlns:a16="http://schemas.microsoft.com/office/drawing/2014/main" id="{2FE1271D-2678-4664-A276-41FE49157944}"/>
              </a:ext>
            </a:extLst>
          </p:cNvPr>
          <p:cNvSpPr/>
          <p:nvPr/>
        </p:nvSpPr>
        <p:spPr>
          <a:xfrm>
            <a:off x="407368" y="1193158"/>
            <a:ext cx="10945216" cy="619272"/>
          </a:xfrm>
          <a:prstGeom prst="rect">
            <a:avLst/>
          </a:prstGeom>
        </p:spPr>
        <p:txBody>
          <a:bodyPr wrap="square">
            <a:spAutoFit/>
          </a:bodyPr>
          <a:lstStyle/>
          <a:p>
            <a:pPr>
              <a:lnSpc>
                <a:spcPct val="107000"/>
              </a:lnSpc>
              <a:spcAft>
                <a:spcPts val="800"/>
              </a:spcAft>
            </a:pPr>
            <a:r>
              <a:rPr lang="en-GB" sz="3200" b="1" dirty="0" smtClean="0"/>
              <a:t>Pathology outcomes after surgery</a:t>
            </a:r>
            <a:endParaRPr lang="en-GB" sz="3200" b="1" dirty="0"/>
          </a:p>
        </p:txBody>
      </p:sp>
    </p:spTree>
    <p:extLst>
      <p:ext uri="{BB962C8B-B14F-4D97-AF65-F5344CB8AC3E}">
        <p14:creationId xmlns:p14="http://schemas.microsoft.com/office/powerpoint/2010/main" val="1641294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96200" y="2787758"/>
            <a:ext cx="1492716" cy="367216"/>
          </a:xfrm>
          <a:prstGeom prst="rect">
            <a:avLst/>
          </a:prstGeom>
        </p:spPr>
        <p:txBody>
          <a:bodyPr wrap="none">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Arial" panose="020B0604020202020204" pitchFamily="34" charset="0"/>
              </a:rPr>
              <a:t>G</a:t>
            </a:r>
            <a:r>
              <a:rPr lang="en-GB" dirty="0" smtClean="0">
                <a:latin typeface="Arial" panose="020B0604020202020204" pitchFamily="34" charset="0"/>
                <a:ea typeface="Calibri" panose="020F0502020204030204" pitchFamily="34" charset="0"/>
                <a:cs typeface="Arial" panose="020B0604020202020204" pitchFamily="34" charset="0"/>
              </a:rPr>
              <a:t>astrectomy</a:t>
            </a:r>
            <a:endParaRPr lang="en-GB"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2571866" y="2772370"/>
            <a:ext cx="1992853" cy="367216"/>
          </a:xfrm>
          <a:prstGeom prst="rect">
            <a:avLst/>
          </a:prstGeom>
        </p:spPr>
        <p:txBody>
          <a:bodyPr wrap="none">
            <a:spAutoFit/>
          </a:bodyPr>
          <a:lstStyle/>
          <a:p>
            <a:pPr>
              <a:lnSpc>
                <a:spcPct val="107000"/>
              </a:lnSpc>
              <a:spcAft>
                <a:spcPts val="0"/>
              </a:spcAft>
            </a:pPr>
            <a:r>
              <a:rPr lang="en-GB" dirty="0" err="1">
                <a:latin typeface="Arial" panose="020B0604020202020204" pitchFamily="34" charset="0"/>
                <a:ea typeface="Calibri" panose="020F0502020204030204" pitchFamily="34" charset="0"/>
                <a:cs typeface="Arial" panose="020B0604020202020204" pitchFamily="34" charset="0"/>
              </a:rPr>
              <a:t>O</a:t>
            </a:r>
            <a:r>
              <a:rPr lang="en-GB" dirty="0" err="1" smtClean="0">
                <a:latin typeface="Arial" panose="020B0604020202020204" pitchFamily="34" charset="0"/>
                <a:ea typeface="Calibri" panose="020F0502020204030204" pitchFamily="34" charset="0"/>
                <a:cs typeface="Arial" panose="020B0604020202020204" pitchFamily="34" charset="0"/>
              </a:rPr>
              <a:t>esophagectomy</a:t>
            </a:r>
            <a:endParaRPr lang="en-GB"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9" name="Rectangle 8">
            <a:extLst>
              <a:ext uri="{FF2B5EF4-FFF2-40B4-BE49-F238E27FC236}">
                <a16:creationId xmlns:a16="http://schemas.microsoft.com/office/drawing/2014/main" id="{2FE1271D-2678-4664-A276-41FE49157944}"/>
              </a:ext>
            </a:extLst>
          </p:cNvPr>
          <p:cNvSpPr/>
          <p:nvPr/>
        </p:nvSpPr>
        <p:spPr>
          <a:xfrm>
            <a:off x="411151" y="1147379"/>
            <a:ext cx="11449272" cy="1610954"/>
          </a:xfrm>
          <a:prstGeom prst="rect">
            <a:avLst/>
          </a:prstGeom>
        </p:spPr>
        <p:txBody>
          <a:bodyPr wrap="square">
            <a:spAutoFit/>
          </a:bodyPr>
          <a:lstStyle/>
          <a:p>
            <a:pPr>
              <a:lnSpc>
                <a:spcPct val="107000"/>
              </a:lnSpc>
              <a:spcAft>
                <a:spcPts val="800"/>
              </a:spcAft>
            </a:pPr>
            <a:r>
              <a:rPr lang="en-GB" sz="3200" b="1" dirty="0" smtClean="0"/>
              <a:t>Adjusted rates of positive longitudinal margins</a:t>
            </a:r>
            <a:endParaRPr lang="en-GB" dirty="0" smtClean="0"/>
          </a:p>
          <a:p>
            <a:pPr marL="457200" indent="-457200">
              <a:lnSpc>
                <a:spcPct val="107000"/>
              </a:lnSpc>
              <a:spcAft>
                <a:spcPts val="800"/>
              </a:spcAft>
              <a:buFont typeface="Arial" panose="020B0604020202020204" pitchFamily="34" charset="0"/>
              <a:buChar char="•"/>
            </a:pPr>
            <a:r>
              <a:rPr lang="en-GB" dirty="0" smtClean="0"/>
              <a:t>All NHS organisations achieved similar rates of positive longitudinal margins (risk-adjusted) after gastrectomy for patients diagnosed 2017-20. There was one organisation with a higher than expected rate of positive longitudinal margins after </a:t>
            </a:r>
            <a:r>
              <a:rPr lang="en-GB" dirty="0" err="1" smtClean="0"/>
              <a:t>oesophagectomy</a:t>
            </a:r>
            <a:r>
              <a:rPr lang="en-GB" dirty="0" smtClean="0"/>
              <a:t>.</a:t>
            </a:r>
            <a:endParaRPr lang="en-GB" dirty="0"/>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6528048" y="3154974"/>
            <a:ext cx="5040560" cy="3669705"/>
          </a:xfrm>
          <a:prstGeom prst="rect">
            <a:avLst/>
          </a:prstGeom>
        </p:spPr>
      </p:pic>
      <p:pic>
        <p:nvPicPr>
          <p:cNvPr id="2" name="Picture 1"/>
          <p:cNvPicPr>
            <a:picLocks noChangeAspect="1"/>
          </p:cNvPicPr>
          <p:nvPr/>
        </p:nvPicPr>
        <p:blipFill>
          <a:blip r:embed="rId4"/>
          <a:stretch>
            <a:fillRect/>
          </a:stretch>
        </p:blipFill>
        <p:spPr>
          <a:xfrm>
            <a:off x="911423" y="3154975"/>
            <a:ext cx="5054631" cy="3673118"/>
          </a:xfrm>
          <a:prstGeom prst="rect">
            <a:avLst/>
          </a:prstGeom>
        </p:spPr>
      </p:pic>
    </p:spTree>
    <p:extLst>
      <p:ext uri="{BB962C8B-B14F-4D97-AF65-F5344CB8AC3E}">
        <p14:creationId xmlns:p14="http://schemas.microsoft.com/office/powerpoint/2010/main" val="1249105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E1271D-2678-4664-A276-41FE49157944}"/>
              </a:ext>
            </a:extLst>
          </p:cNvPr>
          <p:cNvSpPr/>
          <p:nvPr/>
        </p:nvSpPr>
        <p:spPr>
          <a:xfrm>
            <a:off x="767408" y="1876071"/>
            <a:ext cx="6912768" cy="3400675"/>
          </a:xfrm>
          <a:prstGeom prst="rect">
            <a:avLst/>
          </a:prstGeom>
        </p:spPr>
        <p:txBody>
          <a:bodyPr wrap="square">
            <a:spAutoFit/>
          </a:bodyPr>
          <a:lstStyle/>
          <a:p>
            <a:pPr>
              <a:lnSpc>
                <a:spcPct val="107000"/>
              </a:lnSpc>
              <a:spcAft>
                <a:spcPts val="800"/>
              </a:spcAft>
            </a:pPr>
            <a:r>
              <a:rPr lang="en-GB" sz="3200" b="1" dirty="0"/>
              <a:t>The </a:t>
            </a:r>
            <a:r>
              <a:rPr lang="en-GB" sz="3200" b="1" dirty="0" smtClean="0"/>
              <a:t>2021 </a:t>
            </a:r>
            <a:r>
              <a:rPr lang="en-GB" sz="3200" b="1" dirty="0"/>
              <a:t>Annual Report includes:</a:t>
            </a:r>
            <a:endParaRPr lang="en-GB" sz="2400" dirty="0"/>
          </a:p>
          <a:p>
            <a:pPr marL="457200" indent="-457200">
              <a:lnSpc>
                <a:spcPct val="107000"/>
              </a:lnSpc>
              <a:spcAft>
                <a:spcPts val="800"/>
              </a:spcAft>
              <a:buFont typeface="Arial" panose="020B0604020202020204" pitchFamily="34" charset="0"/>
              <a:buChar char="•"/>
            </a:pPr>
            <a:endParaRPr lang="en-GB" sz="2400" dirty="0"/>
          </a:p>
          <a:p>
            <a:pPr marL="457200" indent="-457200">
              <a:lnSpc>
                <a:spcPct val="107000"/>
              </a:lnSpc>
              <a:spcAft>
                <a:spcPts val="800"/>
              </a:spcAft>
              <a:buFont typeface="Arial" panose="020B0604020202020204" pitchFamily="34" charset="0"/>
              <a:buChar char="•"/>
            </a:pPr>
            <a:r>
              <a:rPr lang="en-GB" sz="2400" dirty="0"/>
              <a:t>Patients diagnosed with </a:t>
            </a:r>
            <a:r>
              <a:rPr lang="en-GB" sz="2400" dirty="0" err="1"/>
              <a:t>oesophago</a:t>
            </a:r>
            <a:r>
              <a:rPr lang="en-GB" sz="2400" dirty="0"/>
              <a:t>-gastric (OG) cancer in England and Wales </a:t>
            </a:r>
          </a:p>
          <a:p>
            <a:pPr marL="457200" indent="-457200">
              <a:lnSpc>
                <a:spcPct val="107000"/>
              </a:lnSpc>
              <a:spcAft>
                <a:spcPts val="800"/>
              </a:spcAft>
              <a:buFont typeface="Arial" panose="020B0604020202020204" pitchFamily="34" charset="0"/>
              <a:buChar char="•"/>
            </a:pPr>
            <a:endParaRPr lang="en-GB" sz="2400" dirty="0"/>
          </a:p>
          <a:p>
            <a:pPr marL="457200" indent="-457200">
              <a:lnSpc>
                <a:spcPct val="107000"/>
              </a:lnSpc>
              <a:spcAft>
                <a:spcPts val="800"/>
              </a:spcAft>
              <a:buFont typeface="Arial" panose="020B0604020202020204" pitchFamily="34" charset="0"/>
              <a:buChar char="•"/>
            </a:pPr>
            <a:r>
              <a:rPr lang="en-GB" sz="2400" dirty="0"/>
              <a:t>Patients diagnosed with oesophageal high grade dysplasia (HGD) in England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248" y="2612450"/>
            <a:ext cx="2911939" cy="2664296"/>
          </a:xfrm>
          <a:prstGeom prst="rect">
            <a:avLst/>
          </a:prstGeom>
        </p:spPr>
      </p:pic>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Tree>
    <p:extLst>
      <p:ext uri="{BB962C8B-B14F-4D97-AF65-F5344CB8AC3E}">
        <p14:creationId xmlns:p14="http://schemas.microsoft.com/office/powerpoint/2010/main" val="200134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9" name="Rectangle 8">
            <a:extLst>
              <a:ext uri="{FF2B5EF4-FFF2-40B4-BE49-F238E27FC236}">
                <a16:creationId xmlns:a16="http://schemas.microsoft.com/office/drawing/2014/main" id="{2FE1271D-2678-4664-A276-41FE49157944}"/>
              </a:ext>
            </a:extLst>
          </p:cNvPr>
          <p:cNvSpPr/>
          <p:nvPr/>
        </p:nvSpPr>
        <p:spPr>
          <a:xfrm>
            <a:off x="479376" y="2433192"/>
            <a:ext cx="5184576" cy="2308324"/>
          </a:xfrm>
          <a:prstGeom prst="rect">
            <a:avLst/>
          </a:prstGeom>
        </p:spPr>
        <p:txBody>
          <a:bodyPr wrap="square">
            <a:spAutoFit/>
          </a:bodyPr>
          <a:lstStyle/>
          <a:p>
            <a:pPr marL="285750" lvl="1" indent="-285750">
              <a:buFont typeface="Arial" panose="020B0604020202020204" pitchFamily="34" charset="0"/>
              <a:buChar char="•"/>
            </a:pPr>
            <a:r>
              <a:rPr lang="en-GB" dirty="0" smtClean="0"/>
              <a:t>For patients diagnosed between 2017-20, the 1-year survival after curative surgery was:</a:t>
            </a:r>
          </a:p>
          <a:p>
            <a:pPr marL="742950" lvl="1" indent="-285750">
              <a:buFont typeface="Arial" panose="020B0604020202020204" pitchFamily="34" charset="0"/>
              <a:buChar char="•"/>
            </a:pPr>
            <a:r>
              <a:rPr lang="en-GB" dirty="0" smtClean="0"/>
              <a:t>82.7% among patients with oesophageal cancer and </a:t>
            </a:r>
          </a:p>
          <a:p>
            <a:pPr marL="742950" lvl="1" indent="-285750">
              <a:buFont typeface="Arial" panose="020B0604020202020204" pitchFamily="34" charset="0"/>
              <a:buChar char="•"/>
            </a:pPr>
            <a:r>
              <a:rPr lang="en-GB" dirty="0" smtClean="0"/>
              <a:t>85.6% among patients with gastric cancer</a:t>
            </a:r>
          </a:p>
          <a:p>
            <a:pPr marL="742950" lvl="1"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Most surgical centres </a:t>
            </a:r>
            <a:r>
              <a:rPr lang="en-GB" dirty="0"/>
              <a:t>had an adjusted 1-year survival rate that fell within the expected </a:t>
            </a:r>
            <a:r>
              <a:rPr lang="en-GB" dirty="0" smtClean="0"/>
              <a:t>range</a:t>
            </a:r>
            <a:endParaRPr lang="en-GB" dirty="0"/>
          </a:p>
        </p:txBody>
      </p:sp>
      <p:sp>
        <p:nvSpPr>
          <p:cNvPr id="3" name="Rectangle 2"/>
          <p:cNvSpPr/>
          <p:nvPr/>
        </p:nvSpPr>
        <p:spPr>
          <a:xfrm>
            <a:off x="695400" y="1346688"/>
            <a:ext cx="7244291" cy="580993"/>
          </a:xfrm>
          <a:prstGeom prst="rect">
            <a:avLst/>
          </a:prstGeom>
        </p:spPr>
        <p:txBody>
          <a:bodyPr wrap="none">
            <a:spAutoFit/>
          </a:bodyPr>
          <a:lstStyle/>
          <a:p>
            <a:pPr>
              <a:lnSpc>
                <a:spcPct val="107000"/>
              </a:lnSpc>
              <a:spcAft>
                <a:spcPts val="800"/>
              </a:spcAft>
            </a:pPr>
            <a:r>
              <a:rPr lang="en-GB" sz="3200" b="1" dirty="0"/>
              <a:t>Longer term outcomes after surgery</a:t>
            </a:r>
            <a:endParaRPr lang="en-GB" sz="3200"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312024" y="2433192"/>
            <a:ext cx="5124450" cy="3603625"/>
          </a:xfrm>
          <a:prstGeom prst="rect">
            <a:avLst/>
          </a:prstGeom>
        </p:spPr>
      </p:pic>
    </p:spTree>
    <p:extLst>
      <p:ext uri="{BB962C8B-B14F-4D97-AF65-F5344CB8AC3E}">
        <p14:creationId xmlns:p14="http://schemas.microsoft.com/office/powerpoint/2010/main" val="3536984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10" name="Rectangle 9">
            <a:extLst>
              <a:ext uri="{FF2B5EF4-FFF2-40B4-BE49-F238E27FC236}">
                <a16:creationId xmlns:a16="http://schemas.microsoft.com/office/drawing/2014/main" id="{2FE1271D-2678-4664-A276-41FE49157944}"/>
              </a:ext>
            </a:extLst>
          </p:cNvPr>
          <p:cNvSpPr/>
          <p:nvPr/>
        </p:nvSpPr>
        <p:spPr>
          <a:xfrm>
            <a:off x="411151" y="1147379"/>
            <a:ext cx="11449272" cy="5190139"/>
          </a:xfrm>
          <a:prstGeom prst="rect">
            <a:avLst/>
          </a:prstGeom>
        </p:spPr>
        <p:txBody>
          <a:bodyPr wrap="square">
            <a:spAutoFit/>
          </a:bodyPr>
          <a:lstStyle/>
          <a:p>
            <a:pPr>
              <a:lnSpc>
                <a:spcPct val="107000"/>
              </a:lnSpc>
              <a:spcAft>
                <a:spcPts val="800"/>
              </a:spcAft>
            </a:pPr>
            <a:r>
              <a:rPr lang="en-GB" sz="3200" b="1" dirty="0" smtClean="0"/>
              <a:t>Use of perioperative chemotherapy - FLOT</a:t>
            </a:r>
            <a:endParaRPr lang="en-GB" dirty="0" smtClean="0"/>
          </a:p>
          <a:p>
            <a:pPr marL="457200" indent="-457200">
              <a:lnSpc>
                <a:spcPct val="107000"/>
              </a:lnSpc>
              <a:spcAft>
                <a:spcPts val="800"/>
              </a:spcAft>
              <a:buFont typeface="Arial" panose="020B0604020202020204" pitchFamily="34" charset="0"/>
              <a:buChar char="•"/>
            </a:pPr>
            <a:endParaRPr lang="en-GB" dirty="0" smtClean="0"/>
          </a:p>
          <a:p>
            <a:pPr marL="457200" indent="-457200">
              <a:lnSpc>
                <a:spcPct val="107000"/>
              </a:lnSpc>
              <a:spcAft>
                <a:spcPts val="800"/>
              </a:spcAft>
              <a:buFont typeface="Arial" panose="020B0604020202020204" pitchFamily="34" charset="0"/>
              <a:buChar char="•"/>
            </a:pPr>
            <a:r>
              <a:rPr lang="en-GB" dirty="0"/>
              <a:t>NICE </a:t>
            </a:r>
            <a:r>
              <a:rPr lang="en-GB" dirty="0" smtClean="0"/>
              <a:t>guidelines </a:t>
            </a:r>
            <a:r>
              <a:rPr lang="en-GB" dirty="0"/>
              <a:t>recommend </a:t>
            </a:r>
            <a:r>
              <a:rPr lang="en-GB" dirty="0" smtClean="0"/>
              <a:t>that patients </a:t>
            </a:r>
            <a:r>
              <a:rPr lang="en-GB" dirty="0"/>
              <a:t>undergoing curative surgery for stomach cancer should be offered perioperative </a:t>
            </a:r>
            <a:r>
              <a:rPr lang="en-GB" dirty="0" smtClean="0"/>
              <a:t>chemotherapy. Patients </a:t>
            </a:r>
            <a:r>
              <a:rPr lang="en-GB" dirty="0"/>
              <a:t>with localised oesophageal and GOJ adenocarcinomas (excluding T1N0 tumours) should be offered a choice of perioperative chemotherapy or preoperative </a:t>
            </a:r>
            <a:r>
              <a:rPr lang="en-GB" dirty="0" err="1"/>
              <a:t>chemoradiotherapy</a:t>
            </a:r>
            <a:r>
              <a:rPr lang="en-GB" dirty="0"/>
              <a:t>. </a:t>
            </a:r>
          </a:p>
          <a:p>
            <a:pPr marL="457200" indent="-457200">
              <a:lnSpc>
                <a:spcPct val="107000"/>
              </a:lnSpc>
              <a:spcAft>
                <a:spcPts val="800"/>
              </a:spcAft>
              <a:buFont typeface="Arial" panose="020B0604020202020204" pitchFamily="34" charset="0"/>
              <a:buChar char="•"/>
            </a:pPr>
            <a:r>
              <a:rPr lang="en-GB" dirty="0" smtClean="0"/>
              <a:t>Clinical trials reported </a:t>
            </a:r>
            <a:r>
              <a:rPr lang="en-GB" dirty="0"/>
              <a:t>a regimen of FLOT (5-fluorouracil, </a:t>
            </a:r>
            <a:r>
              <a:rPr lang="en-GB" dirty="0" err="1"/>
              <a:t>oxaliplatin</a:t>
            </a:r>
            <a:r>
              <a:rPr lang="en-GB" dirty="0"/>
              <a:t> and docetaxel) </a:t>
            </a:r>
            <a:r>
              <a:rPr lang="en-GB" dirty="0" smtClean="0"/>
              <a:t>improved </a:t>
            </a:r>
            <a:r>
              <a:rPr lang="en-GB" dirty="0"/>
              <a:t>survival compared to ECF (</a:t>
            </a:r>
            <a:r>
              <a:rPr lang="en-GB" dirty="0" err="1"/>
              <a:t>epirubicin</a:t>
            </a:r>
            <a:r>
              <a:rPr lang="en-GB" dirty="0"/>
              <a:t>, cisplatin and 5-fluorouracil), with no increase in surgical </a:t>
            </a:r>
            <a:r>
              <a:rPr lang="en-GB" dirty="0" smtClean="0"/>
              <a:t>complications.</a:t>
            </a:r>
            <a:endParaRPr lang="en-GB" dirty="0"/>
          </a:p>
          <a:p>
            <a:pPr marL="457200" indent="-457200">
              <a:lnSpc>
                <a:spcPct val="107000"/>
              </a:lnSpc>
              <a:spcAft>
                <a:spcPts val="800"/>
              </a:spcAft>
              <a:buFont typeface="Arial" panose="020B0604020202020204" pitchFamily="34" charset="0"/>
              <a:buChar char="•"/>
            </a:pPr>
            <a:r>
              <a:rPr lang="en-GB" dirty="0"/>
              <a:t>Overall, 41.4% of patients received FLOT </a:t>
            </a:r>
            <a:r>
              <a:rPr lang="en-GB" dirty="0" smtClean="0"/>
              <a:t>among those diagnosed </a:t>
            </a:r>
            <a:r>
              <a:rPr lang="en-GB" dirty="0"/>
              <a:t>2017-20 in England who underwent curative resection and chemotherapy </a:t>
            </a:r>
            <a:r>
              <a:rPr lang="en-GB" dirty="0" smtClean="0"/>
              <a:t>for </a:t>
            </a:r>
            <a:r>
              <a:rPr lang="en-GB" dirty="0"/>
              <a:t>stomach cancer or oesophageal </a:t>
            </a:r>
            <a:r>
              <a:rPr lang="en-GB" dirty="0" smtClean="0"/>
              <a:t>adenocarcinoma. </a:t>
            </a:r>
            <a:endParaRPr lang="en-GB" dirty="0"/>
          </a:p>
          <a:p>
            <a:pPr marL="457200" indent="-457200">
              <a:lnSpc>
                <a:spcPct val="107000"/>
              </a:lnSpc>
              <a:spcAft>
                <a:spcPts val="800"/>
              </a:spcAft>
              <a:buFont typeface="Arial" panose="020B0604020202020204" pitchFamily="34" charset="0"/>
              <a:buChar char="•"/>
            </a:pPr>
            <a:r>
              <a:rPr lang="en-GB" dirty="0"/>
              <a:t>The use of FLOT has increased from 15.2% among patients diagnosed in 2017/18 to 66.4% among those diagnosed in 2019/20.</a:t>
            </a:r>
          </a:p>
          <a:p>
            <a:pPr marL="457200" indent="-457200">
              <a:lnSpc>
                <a:spcPct val="107000"/>
              </a:lnSpc>
              <a:spcAft>
                <a:spcPts val="800"/>
              </a:spcAft>
              <a:buFont typeface="Arial" panose="020B0604020202020204" pitchFamily="34" charset="0"/>
              <a:buChar char="•"/>
            </a:pPr>
            <a:r>
              <a:rPr lang="en-GB" dirty="0"/>
              <a:t>There was substantial regional variation in the use of FLOT, ranging from 19% to 78</a:t>
            </a:r>
            <a:r>
              <a:rPr lang="en-GB" dirty="0" smtClean="0"/>
              <a:t>%.</a:t>
            </a:r>
            <a:endParaRPr lang="en-GB" dirty="0"/>
          </a:p>
          <a:p>
            <a:pPr marL="457200" indent="-457200">
              <a:lnSpc>
                <a:spcPct val="107000"/>
              </a:lnSpc>
              <a:spcAft>
                <a:spcPts val="800"/>
              </a:spcAft>
              <a:buFont typeface="Arial" panose="020B0604020202020204" pitchFamily="34" charset="0"/>
              <a:buChar char="•"/>
            </a:pPr>
            <a:endParaRPr lang="en-GB" dirty="0" smtClean="0"/>
          </a:p>
        </p:txBody>
      </p:sp>
    </p:spTree>
    <p:extLst>
      <p:ext uri="{BB962C8B-B14F-4D97-AF65-F5344CB8AC3E}">
        <p14:creationId xmlns:p14="http://schemas.microsoft.com/office/powerpoint/2010/main" val="4272470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10" name="Rectangle 9">
            <a:extLst>
              <a:ext uri="{FF2B5EF4-FFF2-40B4-BE49-F238E27FC236}">
                <a16:creationId xmlns:a16="http://schemas.microsoft.com/office/drawing/2014/main" id="{2FE1271D-2678-4664-A276-41FE49157944}"/>
              </a:ext>
            </a:extLst>
          </p:cNvPr>
          <p:cNvSpPr/>
          <p:nvPr/>
        </p:nvSpPr>
        <p:spPr>
          <a:xfrm>
            <a:off x="411150" y="1109410"/>
            <a:ext cx="11449272" cy="663580"/>
          </a:xfrm>
          <a:prstGeom prst="rect">
            <a:avLst/>
          </a:prstGeom>
        </p:spPr>
        <p:txBody>
          <a:bodyPr wrap="square">
            <a:spAutoFit/>
          </a:bodyPr>
          <a:lstStyle/>
          <a:p>
            <a:pPr>
              <a:lnSpc>
                <a:spcPct val="107000"/>
              </a:lnSpc>
              <a:spcAft>
                <a:spcPts val="800"/>
              </a:spcAft>
            </a:pPr>
            <a:r>
              <a:rPr lang="en-GB" b="1" dirty="0"/>
              <a:t>Use of FLOT chemotherapy regimen among patients undergoing curative surgery for OG cancer diagnosed between April 2017 and March 2020, by Cancer Alliance</a:t>
            </a:r>
            <a:endParaRPr lang="en-GB" dirty="0" smtClean="0"/>
          </a:p>
        </p:txBody>
      </p:sp>
      <p:graphicFrame>
        <p:nvGraphicFramePr>
          <p:cNvPr id="8" name="Chart 7"/>
          <p:cNvGraphicFramePr/>
          <p:nvPr>
            <p:extLst>
              <p:ext uri="{D42A27DB-BD31-4B8C-83A1-F6EECF244321}">
                <p14:modId xmlns:p14="http://schemas.microsoft.com/office/powerpoint/2010/main" val="496582192"/>
              </p:ext>
            </p:extLst>
          </p:nvPr>
        </p:nvGraphicFramePr>
        <p:xfrm>
          <a:off x="711523" y="1844824"/>
          <a:ext cx="10848527" cy="49105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4482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10" name="Rectangle 9">
            <a:extLst>
              <a:ext uri="{FF2B5EF4-FFF2-40B4-BE49-F238E27FC236}">
                <a16:creationId xmlns:a16="http://schemas.microsoft.com/office/drawing/2014/main" id="{2FE1271D-2678-4664-A276-41FE49157944}"/>
              </a:ext>
            </a:extLst>
          </p:cNvPr>
          <p:cNvSpPr/>
          <p:nvPr/>
        </p:nvSpPr>
        <p:spPr>
          <a:xfrm>
            <a:off x="411151" y="1147379"/>
            <a:ext cx="11449272" cy="1018227"/>
          </a:xfrm>
          <a:prstGeom prst="rect">
            <a:avLst/>
          </a:prstGeom>
        </p:spPr>
        <p:txBody>
          <a:bodyPr wrap="square">
            <a:spAutoFit/>
          </a:bodyPr>
          <a:lstStyle/>
          <a:p>
            <a:pPr>
              <a:lnSpc>
                <a:spcPct val="107000"/>
              </a:lnSpc>
              <a:spcAft>
                <a:spcPts val="800"/>
              </a:spcAft>
            </a:pPr>
            <a:r>
              <a:rPr lang="en-GB" sz="3200" b="1" dirty="0" smtClean="0"/>
              <a:t>Use of perioperative chemotherapy - FLOT</a:t>
            </a:r>
            <a:endParaRPr lang="en-GB" dirty="0" smtClean="0"/>
          </a:p>
          <a:p>
            <a:pPr marL="457200" indent="-457200">
              <a:lnSpc>
                <a:spcPct val="107000"/>
              </a:lnSpc>
              <a:spcAft>
                <a:spcPts val="800"/>
              </a:spcAft>
              <a:buFont typeface="Arial" panose="020B0604020202020204" pitchFamily="34" charset="0"/>
              <a:buChar char="•"/>
            </a:pPr>
            <a:endParaRPr lang="en-GB" dirty="0" smtClean="0"/>
          </a:p>
        </p:txBody>
      </p:sp>
      <p:graphicFrame>
        <p:nvGraphicFramePr>
          <p:cNvPr id="11" name="Content Placeholder 3"/>
          <p:cNvGraphicFramePr>
            <a:graphicFrameLocks/>
          </p:cNvGraphicFramePr>
          <p:nvPr>
            <p:extLst>
              <p:ext uri="{D42A27DB-BD31-4B8C-83A1-F6EECF244321}">
                <p14:modId xmlns:p14="http://schemas.microsoft.com/office/powerpoint/2010/main" val="2850408723"/>
              </p:ext>
            </p:extLst>
          </p:nvPr>
        </p:nvGraphicFramePr>
        <p:xfrm>
          <a:off x="839417" y="2275409"/>
          <a:ext cx="10225136" cy="2102866"/>
        </p:xfrm>
        <a:graphic>
          <a:graphicData uri="http://schemas.openxmlformats.org/drawingml/2006/table">
            <a:tbl>
              <a:tblPr firstRow="1" firstCol="1" bandRow="1">
                <a:tableStyleId>{2D5ABB26-0587-4C30-8999-92F81FD0307C}</a:tableStyleId>
              </a:tblPr>
              <a:tblGrid>
                <a:gridCol w="8568951">
                  <a:extLst>
                    <a:ext uri="{9D8B030D-6E8A-4147-A177-3AD203B41FA5}">
                      <a16:colId xmlns:a16="http://schemas.microsoft.com/office/drawing/2014/main" val="20000"/>
                    </a:ext>
                  </a:extLst>
                </a:gridCol>
                <a:gridCol w="1656185">
                  <a:extLst>
                    <a:ext uri="{9D8B030D-6E8A-4147-A177-3AD203B41FA5}">
                      <a16:colId xmlns:a16="http://schemas.microsoft.com/office/drawing/2014/main" val="20001"/>
                    </a:ext>
                  </a:extLst>
                </a:gridCol>
              </a:tblGrid>
              <a:tr h="584465">
                <a:tc>
                  <a:txBody>
                    <a:bodyPr/>
                    <a:lstStyle/>
                    <a:p>
                      <a:pP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nSpc>
                          <a:spcPct val="107000"/>
                        </a:lnSpc>
                        <a:spcAft>
                          <a:spcPts val="0"/>
                        </a:spcAft>
                      </a:pPr>
                      <a:r>
                        <a:rPr lang="en-GB" sz="1800" b="1" dirty="0" smtClean="0">
                          <a:effectLst/>
                          <a:latin typeface="Arial" panose="020B0604020202020204" pitchFamily="34" charset="0"/>
                          <a:cs typeface="Arial" panose="020B0604020202020204" pitchFamily="34" charset="0"/>
                        </a:rPr>
                        <a:t>Recommendation</a:t>
                      </a:r>
                      <a:r>
                        <a:rPr lang="en-GB" sz="1800" b="1" baseline="0" dirty="0" smtClean="0">
                          <a:effectLst/>
                          <a:latin typeface="Arial" panose="020B0604020202020204" pitchFamily="34" charset="0"/>
                          <a:cs typeface="Arial" panose="020B0604020202020204" pitchFamily="34" charset="0"/>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gn="ctr">
                        <a:lnSpc>
                          <a:spcPct val="107000"/>
                        </a:lnSpc>
                        <a:spcAft>
                          <a:spcPts val="0"/>
                        </a:spcAft>
                      </a:pPr>
                      <a:r>
                        <a:rPr lang="en-GB" sz="1800" b="1" dirty="0" smtClean="0">
                          <a:effectLst/>
                          <a:latin typeface="Arial" panose="020B0604020202020204" pitchFamily="34" charset="0"/>
                          <a:cs typeface="Arial" panose="020B0604020202020204" pitchFamily="34" charset="0"/>
                        </a:rPr>
                        <a:t>Pages</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99292">
                <a:tc>
                  <a:txBody>
                    <a:bodyPr/>
                    <a:lstStyle/>
                    <a:p>
                      <a:pPr marL="0" lvl="0" indent="0">
                        <a:lnSpc>
                          <a:spcPct val="115000"/>
                        </a:lnSpc>
                        <a:spcAft>
                          <a:spcPts val="1000"/>
                        </a:spcAft>
                        <a:buFont typeface="+mj-lt"/>
                        <a:buNone/>
                      </a:pPr>
                      <a:endParaRPr kumimoji="0" lang="en-GB" sz="1800" kern="1200" dirty="0" smtClean="0">
                        <a:solidFill>
                          <a:schemeClr val="tx1"/>
                        </a:solidFill>
                        <a:effectLst/>
                        <a:latin typeface="Arial" panose="020B0604020202020204" pitchFamily="34" charset="0"/>
                        <a:ea typeface="+mn-ea"/>
                        <a:cs typeface="Arial" panose="020B0604020202020204" pitchFamily="34" charset="0"/>
                      </a:endParaRPr>
                    </a:p>
                    <a:p>
                      <a:pPr marL="0" lvl="0" indent="0">
                        <a:lnSpc>
                          <a:spcPct val="115000"/>
                        </a:lnSpc>
                        <a:spcAft>
                          <a:spcPts val="1000"/>
                        </a:spcAft>
                        <a:buFont typeface="+mj-lt"/>
                        <a:buNone/>
                      </a:pPr>
                      <a:r>
                        <a:rPr kumimoji="0" lang="en-GB" sz="1800" kern="1200" dirty="0" smtClean="0">
                          <a:solidFill>
                            <a:schemeClr val="tx1"/>
                          </a:solidFill>
                          <a:effectLst/>
                          <a:latin typeface="Arial" panose="020B0604020202020204" pitchFamily="34" charset="0"/>
                          <a:ea typeface="+mn-ea"/>
                          <a:cs typeface="Arial" panose="020B0604020202020204" pitchFamily="34" charset="0"/>
                        </a:rPr>
                        <a:t>Explore the reasons for the regional variation in the adoption of the FLOT chemotherapy regimen among patients undergoing curative surgery.</a:t>
                      </a:r>
                    </a:p>
                    <a:p>
                      <a:pPr marL="0" lvl="0" indent="0">
                        <a:lnSpc>
                          <a:spcPct val="115000"/>
                        </a:lnSpc>
                        <a:spcAft>
                          <a:spcPts val="1000"/>
                        </a:spcAft>
                        <a:buFont typeface="+mj-lt"/>
                        <a:buNone/>
                      </a:pPr>
                      <a:endParaRPr kumimoji="0" lang="en-GB" sz="18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dirty="0" smtClean="0">
                        <a:effectLst/>
                        <a:latin typeface="Arial" panose="020B0604020202020204" pitchFamily="34" charset="0"/>
                        <a:cs typeface="Arial" panose="020B0604020202020204" pitchFamily="34" charset="0"/>
                      </a:endParaRPr>
                    </a:p>
                    <a:p>
                      <a:pPr algn="ctr">
                        <a:lnSpc>
                          <a:spcPct val="107000"/>
                        </a:lnSpc>
                        <a:spcAft>
                          <a:spcPts val="0"/>
                        </a:spcAft>
                      </a:pPr>
                      <a:endParaRPr lang="en-GB" sz="1800" dirty="0" smtClean="0">
                        <a:effectLst/>
                        <a:latin typeface="Arial" panose="020B0604020202020204" pitchFamily="34" charset="0"/>
                        <a:cs typeface="Arial" panose="020B0604020202020204" pitchFamily="34" charset="0"/>
                      </a:endParaRPr>
                    </a:p>
                    <a:p>
                      <a:pPr algn="ctr">
                        <a:lnSpc>
                          <a:spcPct val="107000"/>
                        </a:lnSpc>
                        <a:spcAft>
                          <a:spcPts val="0"/>
                        </a:spcAft>
                      </a:pPr>
                      <a:r>
                        <a:rPr lang="en-GB" sz="1800" dirty="0" smtClean="0">
                          <a:effectLst/>
                          <a:latin typeface="Arial" panose="020B0604020202020204" pitchFamily="34" charset="0"/>
                          <a:cs typeface="Arial" panose="020B0604020202020204" pitchFamily="34" charset="0"/>
                        </a:rPr>
                        <a:t>43-44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26043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7" name="Rectangle 6">
            <a:extLst>
              <a:ext uri="{FF2B5EF4-FFF2-40B4-BE49-F238E27FC236}">
                <a16:creationId xmlns:a16="http://schemas.microsoft.com/office/drawing/2014/main" id="{2FE1271D-2678-4664-A276-41FE49157944}"/>
              </a:ext>
            </a:extLst>
          </p:cNvPr>
          <p:cNvSpPr/>
          <p:nvPr/>
        </p:nvSpPr>
        <p:spPr>
          <a:xfrm>
            <a:off x="407368" y="1053921"/>
            <a:ext cx="10945216" cy="619272"/>
          </a:xfrm>
          <a:prstGeom prst="rect">
            <a:avLst/>
          </a:prstGeom>
        </p:spPr>
        <p:txBody>
          <a:bodyPr wrap="square">
            <a:spAutoFit/>
          </a:bodyPr>
          <a:lstStyle/>
          <a:p>
            <a:pPr>
              <a:lnSpc>
                <a:spcPct val="107000"/>
              </a:lnSpc>
              <a:spcAft>
                <a:spcPts val="800"/>
              </a:spcAft>
            </a:pPr>
            <a:r>
              <a:rPr lang="en-GB" sz="3200" b="1" dirty="0" smtClean="0"/>
              <a:t>Non-curative oncological treatment by tumour type</a:t>
            </a:r>
            <a:endParaRPr lang="en-GB" sz="3200" b="1" dirty="0"/>
          </a:p>
        </p:txBody>
      </p:sp>
      <p:graphicFrame>
        <p:nvGraphicFramePr>
          <p:cNvPr id="2" name="Table 1"/>
          <p:cNvGraphicFramePr>
            <a:graphicFrameLocks noGrp="1"/>
          </p:cNvGraphicFramePr>
          <p:nvPr>
            <p:extLst>
              <p:ext uri="{D42A27DB-BD31-4B8C-83A1-F6EECF244321}">
                <p14:modId xmlns:p14="http://schemas.microsoft.com/office/powerpoint/2010/main" val="3493345854"/>
              </p:ext>
            </p:extLst>
          </p:nvPr>
        </p:nvGraphicFramePr>
        <p:xfrm>
          <a:off x="267134" y="1689538"/>
          <a:ext cx="11737305" cy="4538249"/>
        </p:xfrm>
        <a:graphic>
          <a:graphicData uri="http://schemas.openxmlformats.org/drawingml/2006/table">
            <a:tbl>
              <a:tblPr firstRow="1" firstCol="1" bandRow="1">
                <a:tableStyleId>{5940675A-B579-460E-94D1-54222C63F5DA}</a:tableStyleId>
              </a:tblPr>
              <a:tblGrid>
                <a:gridCol w="3418992">
                  <a:extLst>
                    <a:ext uri="{9D8B030D-6E8A-4147-A177-3AD203B41FA5}">
                      <a16:colId xmlns:a16="http://schemas.microsoft.com/office/drawing/2014/main" val="2461913231"/>
                    </a:ext>
                  </a:extLst>
                </a:gridCol>
                <a:gridCol w="1397014">
                  <a:extLst>
                    <a:ext uri="{9D8B030D-6E8A-4147-A177-3AD203B41FA5}">
                      <a16:colId xmlns:a16="http://schemas.microsoft.com/office/drawing/2014/main" val="1875418430"/>
                    </a:ext>
                  </a:extLst>
                </a:gridCol>
                <a:gridCol w="1634962">
                  <a:extLst>
                    <a:ext uri="{9D8B030D-6E8A-4147-A177-3AD203B41FA5}">
                      <a16:colId xmlns:a16="http://schemas.microsoft.com/office/drawing/2014/main" val="1632236067"/>
                    </a:ext>
                  </a:extLst>
                </a:gridCol>
                <a:gridCol w="2016413">
                  <a:extLst>
                    <a:ext uri="{9D8B030D-6E8A-4147-A177-3AD203B41FA5}">
                      <a16:colId xmlns:a16="http://schemas.microsoft.com/office/drawing/2014/main" val="3656597062"/>
                    </a:ext>
                  </a:extLst>
                </a:gridCol>
                <a:gridCol w="1634962">
                  <a:extLst>
                    <a:ext uri="{9D8B030D-6E8A-4147-A177-3AD203B41FA5}">
                      <a16:colId xmlns:a16="http://schemas.microsoft.com/office/drawing/2014/main" val="1059379279"/>
                    </a:ext>
                  </a:extLst>
                </a:gridCol>
                <a:gridCol w="1634962">
                  <a:extLst>
                    <a:ext uri="{9D8B030D-6E8A-4147-A177-3AD203B41FA5}">
                      <a16:colId xmlns:a16="http://schemas.microsoft.com/office/drawing/2014/main" val="1701273521"/>
                    </a:ext>
                  </a:extLst>
                </a:gridCol>
              </a:tblGrid>
              <a:tr h="810620">
                <a:tc>
                  <a:txBody>
                    <a:bodyPr/>
                    <a:lstStyle/>
                    <a:p>
                      <a:pPr>
                        <a:lnSpc>
                          <a:spcPct val="107000"/>
                        </a:lnSpc>
                      </a:pPr>
                      <a:endParaRPr lang="en-GB" sz="1600" dirty="0">
                        <a:effectLst/>
                        <a:latin typeface="Calibri" panose="020F0502020204030204" pitchFamily="34" charset="0"/>
                        <a:cs typeface="Times New Roman" panose="02020603050405020304" pitchFamily="18" charset="0"/>
                      </a:endParaRPr>
                    </a:p>
                  </a:txBody>
                  <a:tcPr marL="98912" marR="98912" marT="0" marB="0" anchor="b">
                    <a:lnR w="12700" cap="flat" cmpd="sng" algn="ctr">
                      <a:noFill/>
                      <a:prstDash val="solid"/>
                      <a:round/>
                      <a:headEnd type="none" w="med" len="med"/>
                      <a:tailEnd type="none" w="med" len="med"/>
                    </a:lnR>
                    <a:solidFill>
                      <a:srgbClr val="7BABB1"/>
                    </a:solidFill>
                  </a:tcPr>
                </a:tc>
                <a:tc>
                  <a:txBody>
                    <a:bodyPr/>
                    <a:lstStyle/>
                    <a:p>
                      <a:pPr marL="0" algn="ctr" rtl="0" eaLnBrk="1" latinLnBrk="0" hangingPunct="1">
                        <a:lnSpc>
                          <a:spcPct val="115000"/>
                        </a:lnSpc>
                        <a:spcAft>
                          <a:spcPts val="0"/>
                        </a:spcAft>
                      </a:pPr>
                      <a:r>
                        <a:rPr kumimoji="0" lang="en-GB" sz="1800" b="1" kern="1200" dirty="0" err="1">
                          <a:solidFill>
                            <a:schemeClr val="bg1"/>
                          </a:solidFill>
                          <a:effectLst/>
                          <a:latin typeface="Arial" panose="020B0604020202020204" pitchFamily="34" charset="0"/>
                          <a:ea typeface="+mn-ea"/>
                          <a:cs typeface="Arial" panose="020B0604020202020204" pitchFamily="34" charset="0"/>
                        </a:rPr>
                        <a:t>Oes</a:t>
                      </a:r>
                      <a:r>
                        <a:rPr kumimoji="0" lang="en-GB" sz="1800" b="1" kern="1200" dirty="0">
                          <a:solidFill>
                            <a:schemeClr val="bg1"/>
                          </a:solidFill>
                          <a:effectLst/>
                          <a:latin typeface="Arial" panose="020B0604020202020204" pitchFamily="34" charset="0"/>
                          <a:ea typeface="+mn-ea"/>
                          <a:cs typeface="Arial" panose="020B0604020202020204" pitchFamily="34" charset="0"/>
                        </a:rPr>
                        <a:t> SCC</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7BABB1"/>
                    </a:solidFill>
                  </a:tcPr>
                </a:tc>
                <a:tc>
                  <a:txBody>
                    <a:bodyPr/>
                    <a:lstStyle/>
                    <a:p>
                      <a:pPr marL="0" algn="ctr" rtl="0" eaLnBrk="1" latinLnBrk="0" hangingPunct="1">
                        <a:lnSpc>
                          <a:spcPct val="107000"/>
                        </a:lnSpc>
                        <a:spcAft>
                          <a:spcPts val="0"/>
                        </a:spcAft>
                      </a:pPr>
                      <a:r>
                        <a:rPr kumimoji="0" lang="en-GB" sz="1800" b="1" kern="1200" dirty="0" err="1">
                          <a:solidFill>
                            <a:schemeClr val="bg1"/>
                          </a:solidFill>
                          <a:effectLst/>
                          <a:latin typeface="Arial" panose="020B0604020202020204" pitchFamily="34" charset="0"/>
                          <a:ea typeface="+mn-ea"/>
                          <a:cs typeface="Arial" panose="020B0604020202020204" pitchFamily="34" charset="0"/>
                        </a:rPr>
                        <a:t>Oes</a:t>
                      </a:r>
                      <a:r>
                        <a:rPr kumimoji="0" lang="en-GB" sz="1800" b="1" kern="1200" dirty="0">
                          <a:solidFill>
                            <a:schemeClr val="bg1"/>
                          </a:solidFill>
                          <a:effectLst/>
                          <a:latin typeface="Arial" panose="020B0604020202020204" pitchFamily="34" charset="0"/>
                          <a:ea typeface="+mn-ea"/>
                          <a:cs typeface="Arial" panose="020B0604020202020204" pitchFamily="34" charset="0"/>
                        </a:rPr>
                        <a:t> ACA Upper/Mid</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7BABB1"/>
                    </a:solidFill>
                  </a:tcPr>
                </a:tc>
                <a:tc>
                  <a:txBody>
                    <a:bodyPr/>
                    <a:lstStyle/>
                    <a:p>
                      <a:pPr marL="0" algn="ctr" rtl="0" eaLnBrk="1" latinLnBrk="0" hangingPunct="1">
                        <a:lnSpc>
                          <a:spcPct val="115000"/>
                        </a:lnSpc>
                        <a:spcAft>
                          <a:spcPts val="0"/>
                        </a:spcAft>
                      </a:pPr>
                      <a:r>
                        <a:rPr kumimoji="0" lang="en-GB" sz="1800" b="1" kern="1200" dirty="0" err="1">
                          <a:solidFill>
                            <a:schemeClr val="bg1"/>
                          </a:solidFill>
                          <a:effectLst/>
                          <a:latin typeface="Arial" panose="020B0604020202020204" pitchFamily="34" charset="0"/>
                          <a:ea typeface="+mn-ea"/>
                          <a:cs typeface="Arial" panose="020B0604020202020204" pitchFamily="34" charset="0"/>
                        </a:rPr>
                        <a:t>Oes</a:t>
                      </a:r>
                      <a:r>
                        <a:rPr kumimoji="0" lang="en-GB" sz="1800" b="1" kern="1200" dirty="0">
                          <a:solidFill>
                            <a:schemeClr val="bg1"/>
                          </a:solidFill>
                          <a:effectLst/>
                          <a:latin typeface="Arial" panose="020B0604020202020204" pitchFamily="34" charset="0"/>
                          <a:ea typeface="+mn-ea"/>
                          <a:cs typeface="Arial" panose="020B0604020202020204" pitchFamily="34" charset="0"/>
                        </a:rPr>
                        <a:t> ACA Lower</a:t>
                      </a:r>
                    </a:p>
                    <a:p>
                      <a:pPr marL="0" algn="ctr" rtl="0" eaLnBrk="1" latinLnBrk="0" hangingPunct="1">
                        <a:lnSpc>
                          <a:spcPct val="107000"/>
                        </a:lnSpc>
                        <a:spcAft>
                          <a:spcPts val="0"/>
                        </a:spcAft>
                      </a:pPr>
                      <a:r>
                        <a:rPr kumimoji="0" lang="en-GB" sz="1800" b="1" kern="1200" dirty="0">
                          <a:solidFill>
                            <a:schemeClr val="bg1"/>
                          </a:solidFill>
                          <a:effectLst/>
                          <a:latin typeface="Arial" panose="020B0604020202020204" pitchFamily="34" charset="0"/>
                          <a:ea typeface="+mn-ea"/>
                          <a:cs typeface="Arial" panose="020B0604020202020204" pitchFamily="34" charset="0"/>
                        </a:rPr>
                        <a:t>(w SI,SII)</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7BABB1"/>
                    </a:solidFill>
                  </a:tcPr>
                </a:tc>
                <a:tc>
                  <a:txBody>
                    <a:bodyPr/>
                    <a:lstStyle/>
                    <a:p>
                      <a:pPr marL="0" algn="ctr" rtl="0" eaLnBrk="1" latinLnBrk="0" hangingPunct="1">
                        <a:lnSpc>
                          <a:spcPct val="115000"/>
                        </a:lnSpc>
                        <a:spcAft>
                          <a:spcPts val="0"/>
                        </a:spcAft>
                      </a:pPr>
                      <a:r>
                        <a:rPr kumimoji="0" lang="en-GB" sz="1800" b="1" kern="1200" dirty="0">
                          <a:solidFill>
                            <a:schemeClr val="bg1"/>
                          </a:solidFill>
                          <a:effectLst/>
                          <a:latin typeface="Arial" panose="020B0604020202020204" pitchFamily="34" charset="0"/>
                          <a:ea typeface="+mn-ea"/>
                          <a:cs typeface="Arial" panose="020B0604020202020204" pitchFamily="34" charset="0"/>
                        </a:rPr>
                        <a:t>Stomach</a:t>
                      </a:r>
                    </a:p>
                    <a:p>
                      <a:pPr marL="0" algn="ctr" rtl="0" eaLnBrk="1" latinLnBrk="0" hangingPunct="1">
                        <a:lnSpc>
                          <a:spcPct val="107000"/>
                        </a:lnSpc>
                        <a:spcAft>
                          <a:spcPts val="0"/>
                        </a:spcAft>
                      </a:pPr>
                      <a:r>
                        <a:rPr kumimoji="0" lang="en-GB" sz="1800" b="1" kern="1200" dirty="0">
                          <a:solidFill>
                            <a:schemeClr val="bg1"/>
                          </a:solidFill>
                          <a:effectLst/>
                          <a:latin typeface="Arial" panose="020B0604020202020204" pitchFamily="34" charset="0"/>
                          <a:ea typeface="+mn-ea"/>
                          <a:cs typeface="Arial" panose="020B0604020202020204" pitchFamily="34" charset="0"/>
                        </a:rPr>
                        <a:t>(w SIII)</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7BABB1"/>
                    </a:solidFill>
                  </a:tcPr>
                </a:tc>
                <a:tc>
                  <a:txBody>
                    <a:bodyPr/>
                    <a:lstStyle/>
                    <a:p>
                      <a:pPr marL="0" algn="ctr" rtl="0" eaLnBrk="1" latinLnBrk="0" hangingPunct="1">
                        <a:lnSpc>
                          <a:spcPct val="107000"/>
                        </a:lnSpc>
                        <a:spcAft>
                          <a:spcPts val="0"/>
                        </a:spcAft>
                      </a:pPr>
                      <a:r>
                        <a:rPr kumimoji="0" lang="en-GB" sz="1800" b="1" kern="1200" dirty="0">
                          <a:solidFill>
                            <a:schemeClr val="bg1"/>
                          </a:solidFill>
                          <a:effectLst/>
                          <a:latin typeface="Arial" panose="020B0604020202020204" pitchFamily="34" charset="0"/>
                          <a:ea typeface="+mn-ea"/>
                          <a:cs typeface="Arial" panose="020B0604020202020204" pitchFamily="34" charset="0"/>
                        </a:rPr>
                        <a:t>All</a:t>
                      </a:r>
                    </a:p>
                  </a:txBody>
                  <a:tcPr marL="98912" marR="98912" marT="0" marB="0">
                    <a:lnL w="12700" cap="flat" cmpd="sng" algn="ctr">
                      <a:noFill/>
                      <a:prstDash val="solid"/>
                      <a:round/>
                      <a:headEnd type="none" w="med" len="med"/>
                      <a:tailEnd type="none" w="med" len="med"/>
                    </a:lnL>
                    <a:solidFill>
                      <a:srgbClr val="7BABB1"/>
                    </a:solidFill>
                  </a:tcPr>
                </a:tc>
                <a:extLst>
                  <a:ext uri="{0D108BD9-81ED-4DB2-BD59-A6C34878D82A}">
                    <a16:rowId xmlns:a16="http://schemas.microsoft.com/office/drawing/2014/main" val="1748501008"/>
                  </a:ext>
                </a:extLst>
              </a:tr>
              <a:tr h="513243">
                <a:tc>
                  <a:txBody>
                    <a:bodyPr/>
                    <a:lstStyle/>
                    <a:p>
                      <a:pPr marL="0" algn="l"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Chemotherapy</a:t>
                      </a:r>
                    </a:p>
                  </a:txBody>
                  <a:tcPr marL="98912" marR="98912"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406 (49%)</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225 (70%)</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1,276 (67%)</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773 (78%)</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2,680 (66%)</a:t>
                      </a:r>
                    </a:p>
                  </a:txBody>
                  <a:tcPr marL="98912" marR="98912" marT="0" marB="0">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128749996"/>
                  </a:ext>
                </a:extLst>
              </a:tr>
              <a:tr h="513243">
                <a:tc>
                  <a:txBody>
                    <a:bodyPr/>
                    <a:lstStyle/>
                    <a:p>
                      <a:pPr marL="0" algn="l"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Radiotherapy</a:t>
                      </a:r>
                    </a:p>
                  </a:txBody>
                  <a:tcPr marL="98912" marR="9891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363 (44%)</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87 (27%)</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565 (30%)</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201 (20%)</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1,216 (30%)</a:t>
                      </a:r>
                    </a:p>
                  </a:txBody>
                  <a:tcPr marL="98912" marR="9891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78110805"/>
                  </a:ext>
                </a:extLst>
              </a:tr>
              <a:tr h="513243">
                <a:tc>
                  <a:txBody>
                    <a:bodyPr/>
                    <a:lstStyle/>
                    <a:p>
                      <a:pPr marL="0" algn="l"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Chemo-radiotherapy</a:t>
                      </a:r>
                    </a:p>
                  </a:txBody>
                  <a:tcPr marL="98912" marR="9891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52 (6%)</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8 (2%)</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49 (3%)</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15 (2%)</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124 (3%)</a:t>
                      </a:r>
                    </a:p>
                  </a:txBody>
                  <a:tcPr marL="98912" marR="9891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99721635"/>
                  </a:ext>
                </a:extLst>
              </a:tr>
              <a:tr h="363593">
                <a:tc>
                  <a:txBody>
                    <a:bodyPr/>
                    <a:lstStyle/>
                    <a:p>
                      <a:pPr marL="0" algn="l"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Immunotherapy</a:t>
                      </a:r>
                    </a:p>
                  </a:txBody>
                  <a:tcPr marL="98912" marR="9891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1 (0.1%)</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1 (0.3%)</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1 (0.1%)</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1 (0.1%)</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4 (0.1%)</a:t>
                      </a:r>
                    </a:p>
                  </a:txBody>
                  <a:tcPr marL="98912" marR="9891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55096559"/>
                  </a:ext>
                </a:extLst>
              </a:tr>
              <a:tr h="513243">
                <a:tc>
                  <a:txBody>
                    <a:bodyPr/>
                    <a:lstStyle/>
                    <a:p>
                      <a:pPr marL="0" algn="l"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Chemotherapy + </a:t>
                      </a:r>
                      <a:endParaRPr kumimoji="0" lang="en-GB" sz="1800" kern="1200" dirty="0" smtClean="0">
                        <a:solidFill>
                          <a:schemeClr val="tx1"/>
                        </a:solidFill>
                        <a:effectLst/>
                        <a:latin typeface="Arial" panose="020B0604020202020204" pitchFamily="34" charset="0"/>
                        <a:ea typeface="+mn-ea"/>
                        <a:cs typeface="Arial" panose="020B0604020202020204" pitchFamily="34" charset="0"/>
                      </a:endParaRPr>
                    </a:p>
                    <a:p>
                      <a:pPr marL="0" algn="l" rtl="0" eaLnBrk="1" latinLnBrk="0" hangingPunct="1">
                        <a:lnSpc>
                          <a:spcPct val="107000"/>
                        </a:lnSpc>
                        <a:spcAft>
                          <a:spcPts val="0"/>
                        </a:spcAft>
                      </a:pPr>
                      <a:r>
                        <a:rPr kumimoji="0" lang="en-GB" sz="1800" kern="1200" dirty="0" smtClean="0">
                          <a:solidFill>
                            <a:schemeClr val="tx1"/>
                          </a:solidFill>
                          <a:effectLst/>
                          <a:latin typeface="Arial" panose="020B0604020202020204" pitchFamily="34" charset="0"/>
                          <a:ea typeface="+mn-ea"/>
                          <a:cs typeface="Arial" panose="020B0604020202020204" pitchFamily="34" charset="0"/>
                        </a:rPr>
                        <a:t>      immunotherapy</a:t>
                      </a:r>
                      <a:endParaRPr kumimoji="0" lang="en-GB" sz="1800" kern="1200" dirty="0">
                        <a:solidFill>
                          <a:schemeClr val="tx1"/>
                        </a:solidFill>
                        <a:effectLst/>
                        <a:latin typeface="Arial" panose="020B0604020202020204" pitchFamily="34" charset="0"/>
                        <a:ea typeface="+mn-ea"/>
                        <a:cs typeface="Arial" panose="020B0604020202020204" pitchFamily="34" charset="0"/>
                      </a:endParaRPr>
                    </a:p>
                  </a:txBody>
                  <a:tcPr marL="98912" marR="9891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0</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algn="r"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1 (0.3%)</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5 (0.3%)</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1 (0.1%)</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7 (0.2%)</a:t>
                      </a:r>
                    </a:p>
                  </a:txBody>
                  <a:tcPr marL="98912" marR="9891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645477459"/>
                  </a:ext>
                </a:extLst>
              </a:tr>
              <a:tr h="311389">
                <a:tc gridSpan="2">
                  <a:txBody>
                    <a:bodyPr/>
                    <a:lstStyle/>
                    <a:p>
                      <a:pP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Outcome of chemotherapy</a:t>
                      </a:r>
                    </a:p>
                  </a:txBody>
                  <a:tcPr marL="98912" marR="98912" marT="0" marB="0" anchor="b">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en-GB"/>
                    </a:p>
                  </a:txBody>
                  <a:tcPr/>
                </a:tc>
                <a:tc>
                  <a:txBody>
                    <a:bodyPr/>
                    <a:lstStyle/>
                    <a:p>
                      <a:pP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 </a:t>
                      </a: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nSpc>
                          <a:spcPct val="107000"/>
                        </a:lnSpc>
                      </a:pPr>
                      <a:endParaRPr kumimoji="0" lang="en-GB" sz="1800" kern="1200">
                        <a:solidFill>
                          <a:schemeClr val="tx1"/>
                        </a:solidFill>
                        <a:effectLst/>
                        <a:latin typeface="Arial" panose="020B0604020202020204" pitchFamily="34" charset="0"/>
                        <a:ea typeface="+mn-ea"/>
                        <a:cs typeface="Arial" panose="020B0604020202020204" pitchFamily="34" charset="0"/>
                      </a:endParaRP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nSpc>
                          <a:spcPct val="107000"/>
                        </a:lnSpc>
                      </a:pPr>
                      <a:endParaRPr kumimoji="0" lang="en-GB" sz="1800" kern="1200">
                        <a:solidFill>
                          <a:schemeClr val="tx1"/>
                        </a:solidFill>
                        <a:effectLst/>
                        <a:latin typeface="Arial" panose="020B0604020202020204" pitchFamily="34" charset="0"/>
                        <a:ea typeface="+mn-ea"/>
                        <a:cs typeface="Arial" panose="020B0604020202020204" pitchFamily="34" charset="0"/>
                      </a:endParaRP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nSpc>
                          <a:spcPct val="107000"/>
                        </a:lnSpc>
                      </a:pPr>
                      <a:endParaRPr kumimoji="0" lang="en-GB" sz="1800" kern="1200">
                        <a:solidFill>
                          <a:schemeClr val="tx1"/>
                        </a:solidFill>
                        <a:effectLst/>
                        <a:latin typeface="Arial" panose="020B0604020202020204" pitchFamily="34" charset="0"/>
                        <a:ea typeface="+mn-ea"/>
                        <a:cs typeface="Arial" panose="020B0604020202020204" pitchFamily="34" charset="0"/>
                      </a:endParaRPr>
                    </a:p>
                  </a:txBody>
                  <a:tcPr marL="98912" marR="98912" marT="0" marB="0" anchor="b">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921473976"/>
                  </a:ext>
                </a:extLst>
              </a:tr>
              <a:tr h="303146">
                <a:tc>
                  <a:txBody>
                    <a:bodyPr/>
                    <a:lstStyle/>
                    <a:p>
                      <a:pPr>
                        <a:lnSpc>
                          <a:spcPct val="107000"/>
                        </a:lnSpc>
                        <a:spcAft>
                          <a:spcPts val="0"/>
                        </a:spcAft>
                      </a:pPr>
                      <a:r>
                        <a:rPr kumimoji="0" lang="en-GB" sz="1800" kern="1200" dirty="0" smtClean="0">
                          <a:solidFill>
                            <a:schemeClr val="tx1"/>
                          </a:solidFill>
                          <a:effectLst/>
                          <a:latin typeface="Arial" panose="020B0604020202020204" pitchFamily="34" charset="0"/>
                          <a:ea typeface="+mn-ea"/>
                          <a:cs typeface="Arial" panose="020B0604020202020204" pitchFamily="34" charset="0"/>
                        </a:rPr>
                        <a:t>      % </a:t>
                      </a:r>
                      <a:r>
                        <a:rPr kumimoji="0" lang="en-GB" sz="1800" kern="1200" dirty="0">
                          <a:solidFill>
                            <a:schemeClr val="tx1"/>
                          </a:solidFill>
                          <a:effectLst/>
                          <a:latin typeface="Arial" panose="020B0604020202020204" pitchFamily="34" charset="0"/>
                          <a:ea typeface="+mn-ea"/>
                          <a:cs typeface="Arial" panose="020B0604020202020204" pitchFamily="34" charset="0"/>
                        </a:rPr>
                        <a:t>Completed</a:t>
                      </a:r>
                    </a:p>
                  </a:txBody>
                  <a:tcPr marL="98912" marR="9891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58.5%</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61.6%</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62.7%</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55.3%</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59.7%</a:t>
                      </a:r>
                    </a:p>
                  </a:txBody>
                  <a:tcPr marL="98912" marR="98912" marT="0" marB="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61222549"/>
                  </a:ext>
                </a:extLst>
              </a:tr>
              <a:tr h="311389">
                <a:tc gridSpan="2">
                  <a:txBody>
                    <a:bodyPr/>
                    <a:lstStyle/>
                    <a:p>
                      <a:pP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Outcome of radiotherapy</a:t>
                      </a:r>
                    </a:p>
                  </a:txBody>
                  <a:tcPr marL="98912" marR="98912" marT="0"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a:txBody>
                    <a:bodyPr/>
                    <a:lstStyle/>
                    <a:p>
                      <a:pP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 </a:t>
                      </a: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pPr>
                      <a:endParaRPr kumimoji="0" lang="en-GB" sz="1800" kern="1200" dirty="0">
                        <a:solidFill>
                          <a:schemeClr val="tx1"/>
                        </a:solidFill>
                        <a:effectLst/>
                        <a:latin typeface="Arial" panose="020B0604020202020204" pitchFamily="34" charset="0"/>
                        <a:ea typeface="+mn-ea"/>
                        <a:cs typeface="Arial" panose="020B0604020202020204" pitchFamily="34" charset="0"/>
                      </a:endParaRP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pPr>
                      <a:endParaRPr kumimoji="0" lang="en-GB" sz="1800" kern="1200" dirty="0">
                        <a:solidFill>
                          <a:schemeClr val="tx1"/>
                        </a:solidFill>
                        <a:effectLst/>
                        <a:latin typeface="Arial" panose="020B0604020202020204" pitchFamily="34" charset="0"/>
                        <a:ea typeface="+mn-ea"/>
                        <a:cs typeface="Arial" panose="020B0604020202020204" pitchFamily="34" charset="0"/>
                      </a:endParaRP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pPr>
                      <a:endParaRPr kumimoji="0" lang="en-GB" sz="1800" kern="1200" dirty="0">
                        <a:solidFill>
                          <a:schemeClr val="tx1"/>
                        </a:solidFill>
                        <a:effectLst/>
                        <a:latin typeface="Arial" panose="020B0604020202020204" pitchFamily="34" charset="0"/>
                        <a:ea typeface="+mn-ea"/>
                        <a:cs typeface="Arial" panose="020B0604020202020204" pitchFamily="34" charset="0"/>
                      </a:endParaRPr>
                    </a:p>
                  </a:txBody>
                  <a:tcPr marL="98912" marR="98912" marT="0" marB="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05960561"/>
                  </a:ext>
                </a:extLst>
              </a:tr>
              <a:tr h="311389">
                <a:tc>
                  <a:txBody>
                    <a:bodyPr/>
                    <a:lstStyle/>
                    <a:p>
                      <a:pPr>
                        <a:lnSpc>
                          <a:spcPct val="107000"/>
                        </a:lnSpc>
                        <a:spcAft>
                          <a:spcPts val="0"/>
                        </a:spcAft>
                      </a:pPr>
                      <a:r>
                        <a:rPr kumimoji="0" lang="en-GB" sz="1800" kern="1200" dirty="0" smtClean="0">
                          <a:solidFill>
                            <a:schemeClr val="tx1"/>
                          </a:solidFill>
                          <a:effectLst/>
                          <a:latin typeface="Arial" panose="020B0604020202020204" pitchFamily="34" charset="0"/>
                          <a:ea typeface="+mn-ea"/>
                          <a:cs typeface="Arial" panose="020B0604020202020204" pitchFamily="34" charset="0"/>
                        </a:rPr>
                        <a:t>      % </a:t>
                      </a:r>
                      <a:r>
                        <a:rPr kumimoji="0" lang="en-GB" sz="1800" kern="1200" dirty="0">
                          <a:solidFill>
                            <a:schemeClr val="tx1"/>
                          </a:solidFill>
                          <a:effectLst/>
                          <a:latin typeface="Arial" panose="020B0604020202020204" pitchFamily="34" charset="0"/>
                          <a:ea typeface="+mn-ea"/>
                          <a:cs typeface="Arial" panose="020B0604020202020204" pitchFamily="34" charset="0"/>
                        </a:rPr>
                        <a:t>Completed</a:t>
                      </a:r>
                    </a:p>
                  </a:txBody>
                  <a:tcPr marL="98912" marR="98912" marT="0"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97.8%</a:t>
                      </a: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92.2%</a:t>
                      </a: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97.8%</a:t>
                      </a: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97.0%</a:t>
                      </a: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97.3%</a:t>
                      </a:r>
                    </a:p>
                  </a:txBody>
                  <a:tcPr marL="98912" marR="98912" marT="0" marB="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2611334959"/>
                  </a:ext>
                </a:extLst>
              </a:tr>
            </a:tbl>
          </a:graphicData>
        </a:graphic>
      </p:graphicFrame>
      <p:sp>
        <p:nvSpPr>
          <p:cNvPr id="4" name="Rectangle 1"/>
          <p:cNvSpPr>
            <a:spLocks noChangeArrowheads="1"/>
          </p:cNvSpPr>
          <p:nvPr/>
        </p:nvSpPr>
        <p:spPr bwMode="auto">
          <a:xfrm>
            <a:off x="267133" y="6325751"/>
            <a:ext cx="117373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KEY: </a:t>
            </a:r>
            <a:r>
              <a:rPr kumimoji="0" lang="en-GB" altLang="en-US" sz="14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Oes</a:t>
            </a:r>
            <a:r>
              <a:rPr kumimoji="0" lang="en-GB" altLang="en-US"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oesophageal, SCC – squamous cell carcinoma, ACA – adenocarcinoma, SI, SII, SIII - </a:t>
            </a:r>
            <a:r>
              <a:rPr kumimoji="0" lang="en-GB" altLang="en-US" sz="14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Siewert</a:t>
            </a:r>
            <a:r>
              <a:rPr kumimoji="0" lang="en-GB" altLang="en-US" sz="1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classification of the gastro-oesophageal junction (GOJ) </a:t>
            </a:r>
            <a:endParaRPr kumimoji="0" lang="en-GB" altLang="en-US"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8798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18781377"/>
              </p:ext>
            </p:extLst>
          </p:nvPr>
        </p:nvGraphicFramePr>
        <p:xfrm>
          <a:off x="1564550" y="4725144"/>
          <a:ext cx="8630852" cy="1409942"/>
        </p:xfrm>
        <a:graphic>
          <a:graphicData uri="http://schemas.openxmlformats.org/drawingml/2006/table">
            <a:tbl>
              <a:tblPr firstRow="1" firstCol="1" bandRow="1">
                <a:tableStyleId>{5940675A-B579-460E-94D1-54222C63F5DA}</a:tableStyleId>
              </a:tblPr>
              <a:tblGrid>
                <a:gridCol w="1867154">
                  <a:extLst>
                    <a:ext uri="{9D8B030D-6E8A-4147-A177-3AD203B41FA5}">
                      <a16:colId xmlns:a16="http://schemas.microsoft.com/office/drawing/2014/main" val="161538227"/>
                    </a:ext>
                  </a:extLst>
                </a:gridCol>
                <a:gridCol w="2160240">
                  <a:extLst>
                    <a:ext uri="{9D8B030D-6E8A-4147-A177-3AD203B41FA5}">
                      <a16:colId xmlns:a16="http://schemas.microsoft.com/office/drawing/2014/main" val="529569254"/>
                    </a:ext>
                  </a:extLst>
                </a:gridCol>
                <a:gridCol w="2202215">
                  <a:extLst>
                    <a:ext uri="{9D8B030D-6E8A-4147-A177-3AD203B41FA5}">
                      <a16:colId xmlns:a16="http://schemas.microsoft.com/office/drawing/2014/main" val="3950487698"/>
                    </a:ext>
                  </a:extLst>
                </a:gridCol>
                <a:gridCol w="2401243">
                  <a:extLst>
                    <a:ext uri="{9D8B030D-6E8A-4147-A177-3AD203B41FA5}">
                      <a16:colId xmlns:a16="http://schemas.microsoft.com/office/drawing/2014/main" val="3274399839"/>
                    </a:ext>
                  </a:extLst>
                </a:gridCol>
              </a:tblGrid>
              <a:tr h="411474">
                <a:tc>
                  <a:txBody>
                    <a:bodyPr/>
                    <a:lstStyle/>
                    <a:p>
                      <a:endParaRPr lang="en-GB" sz="1800" b="1" dirty="0">
                        <a:effectLst/>
                        <a:latin typeface="Arial" panose="020B0604020202020204" pitchFamily="34" charset="0"/>
                        <a:cs typeface="Arial" panose="020B0604020202020204" pitchFamily="34" charset="0"/>
                      </a:endParaRPr>
                    </a:p>
                  </a:txBody>
                  <a:tcPr marL="68580" marR="68580" marT="0" marB="0" anchor="ctr">
                    <a:solidFill>
                      <a:srgbClr val="7BABB1"/>
                    </a:solidFill>
                  </a:tcPr>
                </a:tc>
                <a:tc>
                  <a:txBody>
                    <a:bodyPr/>
                    <a:lstStyle/>
                    <a:p>
                      <a:pPr algn="ctr">
                        <a:lnSpc>
                          <a:spcPct val="107000"/>
                        </a:lnSpc>
                        <a:spcAft>
                          <a:spcPts val="0"/>
                        </a:spcAft>
                      </a:pPr>
                      <a:r>
                        <a:rPr lang="en-GB" sz="1800" b="1" dirty="0" smtClean="0">
                          <a:solidFill>
                            <a:schemeClr val="bg1"/>
                          </a:solidFill>
                          <a:effectLst/>
                          <a:latin typeface="Arial" panose="020B0604020202020204" pitchFamily="34" charset="0"/>
                          <a:cs typeface="Arial" panose="020B0604020202020204" pitchFamily="34" charset="0"/>
                        </a:rPr>
                        <a:t>Patients treated</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7BABB1"/>
                    </a:solidFill>
                  </a:tcPr>
                </a:tc>
                <a:tc>
                  <a:txBody>
                    <a:bodyPr/>
                    <a:lstStyle/>
                    <a:p>
                      <a:pPr algn="ctr">
                        <a:lnSpc>
                          <a:spcPct val="107000"/>
                        </a:lnSpc>
                        <a:spcAft>
                          <a:spcPts val="0"/>
                        </a:spcAft>
                      </a:pPr>
                      <a:r>
                        <a:rPr lang="en-GB" sz="1800" b="1" dirty="0" smtClean="0">
                          <a:solidFill>
                            <a:schemeClr val="bg1"/>
                          </a:solidFill>
                          <a:effectLst/>
                          <a:latin typeface="Arial" panose="020B0604020202020204" pitchFamily="34" charset="0"/>
                          <a:cs typeface="Arial" panose="020B0604020202020204" pitchFamily="34" charset="0"/>
                        </a:rPr>
                        <a:t>Patients</a:t>
                      </a:r>
                      <a:r>
                        <a:rPr lang="en-GB" sz="1800" b="1" baseline="0" dirty="0" smtClean="0">
                          <a:solidFill>
                            <a:schemeClr val="bg1"/>
                          </a:solidFill>
                          <a:effectLst/>
                          <a:latin typeface="Arial" panose="020B0604020202020204" pitchFamily="34" charset="0"/>
                          <a:cs typeface="Arial" panose="020B0604020202020204" pitchFamily="34" charset="0"/>
                        </a:rPr>
                        <a:t> with outcome data</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7BABB1"/>
                    </a:solidFill>
                  </a:tcPr>
                </a:tc>
                <a:tc>
                  <a:txBody>
                    <a:bodyPr/>
                    <a:lstStyle/>
                    <a:p>
                      <a:pPr algn="ctr">
                        <a:lnSpc>
                          <a:spcPct val="107000"/>
                        </a:lnSpc>
                        <a:spcAft>
                          <a:spcPts val="0"/>
                        </a:spcAft>
                      </a:pPr>
                      <a:r>
                        <a:rPr lang="en-GB" sz="1800" b="1" dirty="0" smtClean="0">
                          <a:solidFill>
                            <a:schemeClr val="bg1"/>
                          </a:solidFill>
                          <a:effectLst/>
                          <a:latin typeface="Arial" panose="020B0604020202020204" pitchFamily="34" charset="0"/>
                          <a:cs typeface="Arial" panose="020B0604020202020204" pitchFamily="34" charset="0"/>
                        </a:rPr>
                        <a:t>% Patients</a:t>
                      </a:r>
                      <a:r>
                        <a:rPr lang="en-GB" sz="1800" b="1" baseline="0" dirty="0" smtClean="0">
                          <a:solidFill>
                            <a:schemeClr val="bg1"/>
                          </a:solidFill>
                          <a:effectLst/>
                          <a:latin typeface="Arial" panose="020B0604020202020204" pitchFamily="34" charset="0"/>
                          <a:cs typeface="Arial" panose="020B0604020202020204" pitchFamily="34" charset="0"/>
                        </a:rPr>
                        <a:t> completing therapy</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7BABB1"/>
                    </a:solidFill>
                  </a:tcPr>
                </a:tc>
                <a:extLst>
                  <a:ext uri="{0D108BD9-81ED-4DB2-BD59-A6C34878D82A}">
                    <a16:rowId xmlns:a16="http://schemas.microsoft.com/office/drawing/2014/main" val="3657940975"/>
                  </a:ext>
                </a:extLst>
              </a:tr>
              <a:tr h="411474">
                <a:tc>
                  <a:txBody>
                    <a:bodyPr/>
                    <a:lstStyle/>
                    <a:p>
                      <a:pPr>
                        <a:lnSpc>
                          <a:spcPct val="107000"/>
                        </a:lnSpc>
                        <a:spcAft>
                          <a:spcPts val="0"/>
                        </a:spcAft>
                      </a:pPr>
                      <a:r>
                        <a:rPr lang="en-GB" sz="1800" dirty="0" smtClean="0">
                          <a:effectLst/>
                          <a:latin typeface="Arial" panose="020B0604020202020204" pitchFamily="34" charset="0"/>
                          <a:cs typeface="Arial" panose="020B0604020202020204" pitchFamily="34" charset="0"/>
                        </a:rPr>
                        <a:t>Chemotherapy</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800" b="1" dirty="0" smtClean="0">
                          <a:solidFill>
                            <a:srgbClr val="FF0000"/>
                          </a:solidFill>
                          <a:effectLst/>
                          <a:latin typeface="Arial" panose="020B0604020202020204" pitchFamily="34" charset="0"/>
                          <a:cs typeface="Arial" panose="020B0604020202020204" pitchFamily="34" charset="0"/>
                        </a:rPr>
                        <a:t>XX</a:t>
                      </a:r>
                      <a:endPar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800" b="1" dirty="0" smtClean="0">
                          <a:solidFill>
                            <a:srgbClr val="FF0000"/>
                          </a:solidFill>
                          <a:effectLst/>
                          <a:latin typeface="Arial" panose="020B0604020202020204" pitchFamily="34" charset="0"/>
                          <a:cs typeface="Arial" panose="020B0604020202020204" pitchFamily="34" charset="0"/>
                        </a:rPr>
                        <a:t>XX</a:t>
                      </a:r>
                      <a:endPar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800" b="1" dirty="0" smtClean="0">
                          <a:solidFill>
                            <a:srgbClr val="FF0000"/>
                          </a:solidFill>
                          <a:effectLst/>
                          <a:latin typeface="Arial" panose="020B0604020202020204" pitchFamily="34" charset="0"/>
                          <a:cs typeface="Arial" panose="020B0604020202020204" pitchFamily="34" charset="0"/>
                        </a:rPr>
                        <a:t>XX</a:t>
                      </a:r>
                      <a:endPar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69209299"/>
                  </a:ext>
                </a:extLst>
              </a:tr>
              <a:tr h="411474">
                <a:tc>
                  <a:txBody>
                    <a:bodyPr/>
                    <a:lstStyle/>
                    <a:p>
                      <a:pPr>
                        <a:lnSpc>
                          <a:spcPct val="107000"/>
                        </a:lnSpc>
                        <a:spcAft>
                          <a:spcPts val="0"/>
                        </a:spcAft>
                      </a:pPr>
                      <a:r>
                        <a:rPr lang="en-GB" sz="1800" dirty="0" smtClean="0">
                          <a:effectLst/>
                          <a:latin typeface="Arial" panose="020B0604020202020204" pitchFamily="34" charset="0"/>
                          <a:cs typeface="Arial" panose="020B0604020202020204" pitchFamily="34" charset="0"/>
                        </a:rPr>
                        <a:t>Radiotherapy</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800" b="1" dirty="0" smtClean="0">
                          <a:solidFill>
                            <a:srgbClr val="FF0000"/>
                          </a:solidFill>
                          <a:effectLst/>
                          <a:latin typeface="Arial" panose="020B0604020202020204" pitchFamily="34" charset="0"/>
                          <a:cs typeface="Arial" panose="020B0604020202020204" pitchFamily="34" charset="0"/>
                        </a:rPr>
                        <a:t>XX</a:t>
                      </a:r>
                      <a:endPar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800" b="1" dirty="0" smtClean="0">
                          <a:solidFill>
                            <a:srgbClr val="FF0000"/>
                          </a:solidFill>
                          <a:effectLst/>
                          <a:latin typeface="Arial" panose="020B0604020202020204" pitchFamily="34" charset="0"/>
                          <a:cs typeface="Arial" panose="020B0604020202020204" pitchFamily="34" charset="0"/>
                        </a:rPr>
                        <a:t>XX</a:t>
                      </a:r>
                      <a:endPar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800" b="1" dirty="0" smtClean="0">
                          <a:solidFill>
                            <a:srgbClr val="FF0000"/>
                          </a:solidFill>
                          <a:effectLst/>
                          <a:latin typeface="Arial" panose="020B0604020202020204" pitchFamily="34" charset="0"/>
                          <a:cs typeface="Arial" panose="020B0604020202020204" pitchFamily="34" charset="0"/>
                        </a:rPr>
                        <a:t>XX</a:t>
                      </a:r>
                      <a:endPar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28891852"/>
                  </a:ext>
                </a:extLst>
              </a:tr>
            </a:tbl>
          </a:graphicData>
        </a:graphic>
      </p:graphicFrame>
      <p:sp>
        <p:nvSpPr>
          <p:cNvPr id="8"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3498658" y="6237312"/>
            <a:ext cx="6696744" cy="338554"/>
          </a:xfrm>
          <a:prstGeom prst="rect">
            <a:avLst/>
          </a:prstGeom>
          <a:solidFill>
            <a:schemeClr val="tx2">
              <a:lumMod val="20000"/>
              <a:lumOff val="80000"/>
            </a:schemeClr>
          </a:solidFill>
          <a:ln>
            <a:noFill/>
          </a:ln>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dirty="0">
                <a:solidFill>
                  <a:srgbClr val="FF0000"/>
                </a:solidFill>
                <a:latin typeface="Arial" panose="020B0604020202020204" pitchFamily="34" charset="0"/>
              </a:rPr>
              <a:t>Sheet 10 </a:t>
            </a:r>
            <a:r>
              <a:rPr lang="en-GB" altLang="en-US" sz="1600" dirty="0">
                <a:latin typeface="Arial" panose="020B0604020202020204" pitchFamily="34" charset="0"/>
              </a:rPr>
              <a:t>of the Data Tables</a:t>
            </a:r>
          </a:p>
        </p:txBody>
      </p:sp>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9" name="Rectangle 8">
            <a:extLst>
              <a:ext uri="{FF2B5EF4-FFF2-40B4-BE49-F238E27FC236}">
                <a16:creationId xmlns:a16="http://schemas.microsoft.com/office/drawing/2014/main" id="{2FE1271D-2678-4664-A276-41FE49157944}"/>
              </a:ext>
            </a:extLst>
          </p:cNvPr>
          <p:cNvSpPr/>
          <p:nvPr/>
        </p:nvSpPr>
        <p:spPr>
          <a:xfrm>
            <a:off x="407368" y="1193158"/>
            <a:ext cx="10945216" cy="619272"/>
          </a:xfrm>
          <a:prstGeom prst="rect">
            <a:avLst/>
          </a:prstGeom>
        </p:spPr>
        <p:txBody>
          <a:bodyPr wrap="square">
            <a:spAutoFit/>
          </a:bodyPr>
          <a:lstStyle/>
          <a:p>
            <a:pPr>
              <a:lnSpc>
                <a:spcPct val="107000"/>
              </a:lnSpc>
              <a:spcAft>
                <a:spcPts val="800"/>
              </a:spcAft>
            </a:pPr>
            <a:r>
              <a:rPr lang="en-GB" sz="3200" b="1" dirty="0" smtClean="0"/>
              <a:t>Non-curative oncological treatment</a:t>
            </a:r>
            <a:endParaRPr lang="en-GB" sz="3200" b="1" dirty="0"/>
          </a:p>
        </p:txBody>
      </p:sp>
      <p:graphicFrame>
        <p:nvGraphicFramePr>
          <p:cNvPr id="11" name="Content Placeholder 3"/>
          <p:cNvGraphicFramePr>
            <a:graphicFrameLocks/>
          </p:cNvGraphicFramePr>
          <p:nvPr>
            <p:extLst>
              <p:ext uri="{D42A27DB-BD31-4B8C-83A1-F6EECF244321}">
                <p14:modId xmlns:p14="http://schemas.microsoft.com/office/powerpoint/2010/main" val="2265821587"/>
              </p:ext>
            </p:extLst>
          </p:nvPr>
        </p:nvGraphicFramePr>
        <p:xfrm>
          <a:off x="911424" y="2000448"/>
          <a:ext cx="9937104" cy="2369947"/>
        </p:xfrm>
        <a:graphic>
          <a:graphicData uri="http://schemas.openxmlformats.org/drawingml/2006/table">
            <a:tbl>
              <a:tblPr firstRow="1" firstCol="1" bandRow="1">
                <a:tableStyleId>{2D5ABB26-0587-4C30-8999-92F81FD0307C}</a:tableStyleId>
              </a:tblPr>
              <a:tblGrid>
                <a:gridCol w="8342115">
                  <a:extLst>
                    <a:ext uri="{9D8B030D-6E8A-4147-A177-3AD203B41FA5}">
                      <a16:colId xmlns:a16="http://schemas.microsoft.com/office/drawing/2014/main" val="20000"/>
                    </a:ext>
                  </a:extLst>
                </a:gridCol>
                <a:gridCol w="1594989">
                  <a:extLst>
                    <a:ext uri="{9D8B030D-6E8A-4147-A177-3AD203B41FA5}">
                      <a16:colId xmlns:a16="http://schemas.microsoft.com/office/drawing/2014/main" val="20001"/>
                    </a:ext>
                  </a:extLst>
                </a:gridCol>
              </a:tblGrid>
              <a:tr h="462293">
                <a:tc>
                  <a:txBody>
                    <a:bodyPr/>
                    <a:lstStyle/>
                    <a:p>
                      <a:pP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nSpc>
                          <a:spcPct val="107000"/>
                        </a:lnSpc>
                        <a:spcAft>
                          <a:spcPts val="0"/>
                        </a:spcAft>
                      </a:pPr>
                      <a:r>
                        <a:rPr lang="en-GB" sz="1800" b="1" dirty="0" smtClean="0">
                          <a:effectLst/>
                          <a:latin typeface="Arial" panose="020B0604020202020204" pitchFamily="34" charset="0"/>
                          <a:cs typeface="Arial" panose="020B0604020202020204" pitchFamily="34" charset="0"/>
                        </a:rPr>
                        <a:t>Recommendation</a:t>
                      </a:r>
                      <a:r>
                        <a:rPr lang="en-GB" sz="1800" b="1" baseline="0" dirty="0" smtClean="0">
                          <a:effectLst/>
                          <a:latin typeface="Arial" panose="020B0604020202020204" pitchFamily="34" charset="0"/>
                          <a:cs typeface="Arial" panose="020B0604020202020204" pitchFamily="34" charset="0"/>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gn="ctr">
                        <a:lnSpc>
                          <a:spcPct val="107000"/>
                        </a:lnSpc>
                        <a:spcAft>
                          <a:spcPts val="0"/>
                        </a:spcAft>
                      </a:pPr>
                      <a:r>
                        <a:rPr lang="en-GB" sz="1800" b="1" dirty="0" smtClean="0">
                          <a:effectLst/>
                          <a:latin typeface="Arial" panose="020B0604020202020204" pitchFamily="34" charset="0"/>
                          <a:cs typeface="Arial" panose="020B0604020202020204" pitchFamily="34" charset="0"/>
                        </a:rPr>
                        <a:t>Pages</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0875">
                <a:tc>
                  <a:txBody>
                    <a:bodyPr/>
                    <a:lstStyle/>
                    <a:p>
                      <a:pPr marL="0" lvl="0" indent="0" algn="l" rtl="0" eaLnBrk="1" latinLnBrk="0" hangingPunct="1">
                        <a:lnSpc>
                          <a:spcPct val="107000"/>
                        </a:lnSpc>
                        <a:spcAft>
                          <a:spcPts val="0"/>
                        </a:spcAft>
                        <a:buFont typeface="+mj-lt"/>
                        <a:buNone/>
                      </a:pPr>
                      <a:endParaRPr kumimoji="0" lang="en-GB" sz="18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kumimoji="0" lang="en-GB" sz="1800" kern="1200" dirty="0" smtClean="0">
                          <a:solidFill>
                            <a:schemeClr val="tx1"/>
                          </a:solidFill>
                          <a:effectLst/>
                          <a:latin typeface="Arial" panose="020B0604020202020204" pitchFamily="34" charset="0"/>
                          <a:ea typeface="+mn-ea"/>
                          <a:cs typeface="Arial" panose="020B0604020202020204" pitchFamily="34" charset="0"/>
                        </a:rPr>
                        <a:t>Explore variation in the use of triplet versus doublet regimens for palliative chemotherapy, and the reasons why patients receiving palliative chemotherapy were unable to complete their treatment. Where appropriate, develop plans to address the issues identified.</a:t>
                      </a:r>
                    </a:p>
                    <a:p>
                      <a:pPr marL="0" lvl="0" indent="0">
                        <a:lnSpc>
                          <a:spcPct val="115000"/>
                        </a:lnSpc>
                        <a:spcAft>
                          <a:spcPts val="1000"/>
                        </a:spcAft>
                        <a:buFont typeface="+mj-lt"/>
                        <a:buNone/>
                      </a:pPr>
                      <a:endParaRPr kumimoji="0" lang="en-GB" sz="18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dirty="0" smtClean="0">
                        <a:effectLst/>
                        <a:latin typeface="Arial" panose="020B0604020202020204" pitchFamily="34" charset="0"/>
                        <a:cs typeface="Arial" panose="020B0604020202020204" pitchFamily="34" charset="0"/>
                      </a:endParaRPr>
                    </a:p>
                    <a:p>
                      <a:pPr algn="ctr">
                        <a:lnSpc>
                          <a:spcPct val="107000"/>
                        </a:lnSpc>
                        <a:spcAft>
                          <a:spcPts val="0"/>
                        </a:spcAft>
                      </a:pPr>
                      <a:endParaRPr lang="en-GB" sz="1800" dirty="0" smtClean="0">
                        <a:effectLst/>
                        <a:latin typeface="Arial" panose="020B0604020202020204" pitchFamily="34" charset="0"/>
                        <a:cs typeface="Arial" panose="020B0604020202020204" pitchFamily="34" charset="0"/>
                      </a:endParaRPr>
                    </a:p>
                    <a:p>
                      <a:pPr algn="ctr">
                        <a:lnSpc>
                          <a:spcPct val="107000"/>
                        </a:lnSpc>
                        <a:spcAft>
                          <a:spcPts val="0"/>
                        </a:spcAft>
                      </a:pPr>
                      <a:r>
                        <a:rPr lang="en-GB" sz="1800" dirty="0" smtClean="0">
                          <a:effectLst/>
                          <a:latin typeface="Arial" panose="020B0604020202020204" pitchFamily="34" charset="0"/>
                          <a:cs typeface="Arial" panose="020B0604020202020204" pitchFamily="34" charset="0"/>
                        </a:rPr>
                        <a:t>46, 51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4215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9" name="Rectangle 8">
            <a:extLst>
              <a:ext uri="{FF2B5EF4-FFF2-40B4-BE49-F238E27FC236}">
                <a16:creationId xmlns:a16="http://schemas.microsoft.com/office/drawing/2014/main" id="{2FE1271D-2678-4664-A276-41FE49157944}"/>
              </a:ext>
            </a:extLst>
          </p:cNvPr>
          <p:cNvSpPr/>
          <p:nvPr/>
        </p:nvSpPr>
        <p:spPr>
          <a:xfrm>
            <a:off x="407368" y="1193158"/>
            <a:ext cx="10945216" cy="619272"/>
          </a:xfrm>
          <a:prstGeom prst="rect">
            <a:avLst/>
          </a:prstGeom>
        </p:spPr>
        <p:txBody>
          <a:bodyPr wrap="square">
            <a:spAutoFit/>
          </a:bodyPr>
          <a:lstStyle/>
          <a:p>
            <a:pPr>
              <a:lnSpc>
                <a:spcPct val="107000"/>
              </a:lnSpc>
              <a:spcAft>
                <a:spcPts val="800"/>
              </a:spcAft>
            </a:pPr>
            <a:r>
              <a:rPr lang="en-GB" sz="3200" b="1" dirty="0" smtClean="0"/>
              <a:t>Evidence-based (EB) palliative radiotherapy regimens</a:t>
            </a:r>
            <a:endParaRPr lang="en-GB" sz="3200" b="1" dirty="0"/>
          </a:p>
        </p:txBody>
      </p:sp>
      <p:graphicFrame>
        <p:nvGraphicFramePr>
          <p:cNvPr id="12" name="Chart 11"/>
          <p:cNvGraphicFramePr/>
          <p:nvPr>
            <p:extLst>
              <p:ext uri="{D42A27DB-BD31-4B8C-83A1-F6EECF244321}">
                <p14:modId xmlns:p14="http://schemas.microsoft.com/office/powerpoint/2010/main" val="4254186212"/>
              </p:ext>
            </p:extLst>
          </p:nvPr>
        </p:nvGraphicFramePr>
        <p:xfrm>
          <a:off x="1" y="2483577"/>
          <a:ext cx="7968207" cy="4374423"/>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6312024" y="6453336"/>
            <a:ext cx="6264696" cy="280013"/>
          </a:xfrm>
          <a:prstGeom prst="rect">
            <a:avLst/>
          </a:prstGeom>
        </p:spPr>
        <p:txBody>
          <a:bodyPr wrap="square">
            <a:spAutoFit/>
          </a:bodyPr>
          <a:lstStyle/>
          <a:p>
            <a:pPr>
              <a:lnSpc>
                <a:spcPct val="107000"/>
              </a:lnSpc>
              <a:spcAft>
                <a:spcPts val="0"/>
              </a:spcAft>
            </a:pPr>
            <a:r>
              <a:rPr lang="en-GB" sz="1200" dirty="0">
                <a:latin typeface="Calibri" panose="020F0502020204030204" pitchFamily="34" charset="0"/>
                <a:ea typeface="Calibri" panose="020F0502020204030204" pitchFamily="34" charset="0"/>
                <a:cs typeface="Times New Roman" panose="02020603050405020304" pitchFamily="18" charset="0"/>
              </a:rPr>
              <a:t>NOTE: Data omitted for Cancer Alliances with &lt;20 patients receiving non-EB prescriptions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76117" y="1898802"/>
            <a:ext cx="7728520" cy="584775"/>
          </a:xfrm>
          <a:prstGeom prst="rect">
            <a:avLst/>
          </a:prstGeom>
        </p:spPr>
        <p:txBody>
          <a:bodyPr wrap="square">
            <a:spAutoFit/>
          </a:bodyPr>
          <a:lstStyle/>
          <a:p>
            <a:r>
              <a:rPr lang="en-GB" sz="1600" b="1" dirty="0">
                <a:latin typeface="Calibri" panose="020F0502020204030204" pitchFamily="34" charset="0"/>
                <a:ea typeface="Calibri" panose="020F0502020204030204" pitchFamily="34" charset="0"/>
                <a:cs typeface="Times New Roman" panose="02020603050405020304" pitchFamily="18" charset="0"/>
              </a:rPr>
              <a:t>Most commonly prescribed </a:t>
            </a:r>
            <a:r>
              <a:rPr lang="en-GB" sz="1600" b="1" dirty="0" smtClean="0">
                <a:latin typeface="Calibri" panose="020F0502020204030204" pitchFamily="34" charset="0"/>
                <a:ea typeface="Calibri" panose="020F0502020204030204" pitchFamily="34" charset="0"/>
                <a:cs typeface="Times New Roman" panose="02020603050405020304" pitchFamily="18" charset="0"/>
              </a:rPr>
              <a:t>non-evidence-based </a:t>
            </a:r>
            <a:r>
              <a:rPr lang="en-GB" sz="1600" b="1" dirty="0">
                <a:latin typeface="Calibri" panose="020F0502020204030204" pitchFamily="34" charset="0"/>
                <a:ea typeface="Calibri" panose="020F0502020204030204" pitchFamily="34" charset="0"/>
                <a:cs typeface="Times New Roman" panose="02020603050405020304" pitchFamily="18" charset="0"/>
              </a:rPr>
              <a:t>palliative radiotherapy regimens among patients diagnosed with OG cancer 2015-2020, by Cancer Alliance</a:t>
            </a:r>
            <a:endParaRPr lang="en-GB" sz="1600" b="1" dirty="0"/>
          </a:p>
        </p:txBody>
      </p:sp>
      <p:sp>
        <p:nvSpPr>
          <p:cNvPr id="4" name="TextBox 3"/>
          <p:cNvSpPr txBox="1"/>
          <p:nvPr/>
        </p:nvSpPr>
        <p:spPr>
          <a:xfrm>
            <a:off x="7968208" y="1913631"/>
            <a:ext cx="3960440" cy="3693319"/>
          </a:xfrm>
          <a:prstGeom prst="rect">
            <a:avLst/>
          </a:prstGeom>
          <a:noFill/>
        </p:spPr>
        <p:txBody>
          <a:bodyPr wrap="square" rtlCol="0">
            <a:spAutoFit/>
          </a:bodyPr>
          <a:lstStyle/>
          <a:p>
            <a:pPr marL="285750" indent="-285750">
              <a:buFont typeface="Arial" panose="020B0604020202020204" pitchFamily="34" charset="0"/>
              <a:buChar char="•"/>
            </a:pPr>
            <a:r>
              <a:rPr lang="en-GB" dirty="0"/>
              <a:t>Among patients diagnosed 2015-2020, who </a:t>
            </a:r>
            <a:r>
              <a:rPr lang="en-GB" dirty="0" smtClean="0"/>
              <a:t>had palliative </a:t>
            </a:r>
            <a:r>
              <a:rPr lang="en-GB" dirty="0"/>
              <a:t>radiotherapy </a:t>
            </a:r>
            <a:r>
              <a:rPr lang="en-GB" dirty="0" smtClean="0"/>
              <a:t>in </a:t>
            </a:r>
            <a:r>
              <a:rPr lang="en-GB" dirty="0"/>
              <a:t>England, 80.9% had a radiotherapy prescription that corresponded to an RCR-recommended </a:t>
            </a:r>
            <a:r>
              <a:rPr lang="en-GB" dirty="0" smtClean="0"/>
              <a:t>EB regimen </a:t>
            </a:r>
            <a:r>
              <a:rPr lang="en-GB" dirty="0"/>
              <a:t>for OG cancer</a:t>
            </a:r>
          </a:p>
          <a:p>
            <a:pPr marL="285750" indent="-285750">
              <a:buFont typeface="Arial" panose="020B0604020202020204" pitchFamily="34" charset="0"/>
              <a:buChar char="•"/>
            </a:pPr>
            <a:r>
              <a:rPr lang="en-GB" dirty="0"/>
              <a:t>There was substantial regional variation in </a:t>
            </a:r>
            <a:r>
              <a:rPr lang="en-GB" dirty="0" smtClean="0"/>
              <a:t>rates </a:t>
            </a:r>
            <a:r>
              <a:rPr lang="en-GB" dirty="0"/>
              <a:t>of prescribed EB </a:t>
            </a:r>
            <a:r>
              <a:rPr lang="en-GB" dirty="0" smtClean="0"/>
              <a:t>regimens (range 60</a:t>
            </a:r>
            <a:r>
              <a:rPr lang="en-GB" dirty="0"/>
              <a:t>% to 97</a:t>
            </a:r>
            <a:r>
              <a:rPr lang="en-GB" dirty="0" smtClean="0"/>
              <a:t>%).</a:t>
            </a:r>
            <a:endParaRPr lang="en-GB" dirty="0"/>
          </a:p>
          <a:p>
            <a:pPr marL="285750" indent="-285750">
              <a:buFont typeface="Arial" panose="020B0604020202020204" pitchFamily="34" charset="0"/>
              <a:buChar char="•"/>
            </a:pPr>
            <a:r>
              <a:rPr lang="en-GB" dirty="0"/>
              <a:t>The use of the most commonly prescribed non-EB regimens was concentrated within a few regions.</a:t>
            </a:r>
          </a:p>
        </p:txBody>
      </p:sp>
    </p:spTree>
    <p:extLst>
      <p:ext uri="{BB962C8B-B14F-4D97-AF65-F5344CB8AC3E}">
        <p14:creationId xmlns:p14="http://schemas.microsoft.com/office/powerpoint/2010/main" val="35001963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9" name="Rectangle 8">
            <a:extLst>
              <a:ext uri="{FF2B5EF4-FFF2-40B4-BE49-F238E27FC236}">
                <a16:creationId xmlns:a16="http://schemas.microsoft.com/office/drawing/2014/main" id="{2FE1271D-2678-4664-A276-41FE49157944}"/>
              </a:ext>
            </a:extLst>
          </p:cNvPr>
          <p:cNvSpPr/>
          <p:nvPr/>
        </p:nvSpPr>
        <p:spPr>
          <a:xfrm>
            <a:off x="407368" y="1193158"/>
            <a:ext cx="10945216" cy="580993"/>
          </a:xfrm>
          <a:prstGeom prst="rect">
            <a:avLst/>
          </a:prstGeom>
        </p:spPr>
        <p:txBody>
          <a:bodyPr wrap="square">
            <a:spAutoFit/>
          </a:bodyPr>
          <a:lstStyle/>
          <a:p>
            <a:pPr>
              <a:lnSpc>
                <a:spcPct val="107000"/>
              </a:lnSpc>
              <a:spcAft>
                <a:spcPts val="800"/>
              </a:spcAft>
            </a:pPr>
            <a:r>
              <a:rPr lang="en-GB" sz="3200" b="1"/>
              <a:t>Evidence-based palliative radiotherapy regimens</a:t>
            </a:r>
            <a:endParaRPr lang="en-GB" sz="3200" b="1" dirty="0"/>
          </a:p>
        </p:txBody>
      </p:sp>
      <p:graphicFrame>
        <p:nvGraphicFramePr>
          <p:cNvPr id="11" name="Content Placeholder 3"/>
          <p:cNvGraphicFramePr>
            <a:graphicFrameLocks/>
          </p:cNvGraphicFramePr>
          <p:nvPr>
            <p:extLst>
              <p:ext uri="{D42A27DB-BD31-4B8C-83A1-F6EECF244321}">
                <p14:modId xmlns:p14="http://schemas.microsoft.com/office/powerpoint/2010/main" val="12700954"/>
              </p:ext>
            </p:extLst>
          </p:nvPr>
        </p:nvGraphicFramePr>
        <p:xfrm>
          <a:off x="911424" y="2276872"/>
          <a:ext cx="9937104" cy="1744599"/>
        </p:xfrm>
        <a:graphic>
          <a:graphicData uri="http://schemas.openxmlformats.org/drawingml/2006/table">
            <a:tbl>
              <a:tblPr firstRow="1" firstCol="1" bandRow="1">
                <a:tableStyleId>{2D5ABB26-0587-4C30-8999-92F81FD0307C}</a:tableStyleId>
              </a:tblPr>
              <a:tblGrid>
                <a:gridCol w="8342115">
                  <a:extLst>
                    <a:ext uri="{9D8B030D-6E8A-4147-A177-3AD203B41FA5}">
                      <a16:colId xmlns:a16="http://schemas.microsoft.com/office/drawing/2014/main" val="20000"/>
                    </a:ext>
                  </a:extLst>
                </a:gridCol>
                <a:gridCol w="1594989">
                  <a:extLst>
                    <a:ext uri="{9D8B030D-6E8A-4147-A177-3AD203B41FA5}">
                      <a16:colId xmlns:a16="http://schemas.microsoft.com/office/drawing/2014/main" val="20001"/>
                    </a:ext>
                  </a:extLst>
                </a:gridCol>
              </a:tblGrid>
              <a:tr h="462293">
                <a:tc>
                  <a:txBody>
                    <a:bodyPr/>
                    <a:lstStyle/>
                    <a:p>
                      <a:pP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nSpc>
                          <a:spcPct val="107000"/>
                        </a:lnSpc>
                        <a:spcAft>
                          <a:spcPts val="0"/>
                        </a:spcAft>
                      </a:pPr>
                      <a:r>
                        <a:rPr lang="en-GB" sz="1800" b="1" dirty="0" smtClean="0">
                          <a:effectLst/>
                          <a:latin typeface="Arial" panose="020B0604020202020204" pitchFamily="34" charset="0"/>
                          <a:cs typeface="Arial" panose="020B0604020202020204" pitchFamily="34" charset="0"/>
                        </a:rPr>
                        <a:t>Recommendation</a:t>
                      </a:r>
                      <a:r>
                        <a:rPr lang="en-GB" sz="1800" b="1" baseline="0" dirty="0" smtClean="0">
                          <a:effectLst/>
                          <a:latin typeface="Arial" panose="020B0604020202020204" pitchFamily="34" charset="0"/>
                          <a:cs typeface="Arial" panose="020B0604020202020204" pitchFamily="34" charset="0"/>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gn="ctr">
                        <a:lnSpc>
                          <a:spcPct val="107000"/>
                        </a:lnSpc>
                        <a:spcAft>
                          <a:spcPts val="0"/>
                        </a:spcAft>
                      </a:pPr>
                      <a:r>
                        <a:rPr lang="en-GB" sz="1800" b="1" dirty="0" smtClean="0">
                          <a:effectLst/>
                          <a:latin typeface="Arial" panose="020B0604020202020204" pitchFamily="34" charset="0"/>
                          <a:cs typeface="Arial" panose="020B0604020202020204" pitchFamily="34" charset="0"/>
                        </a:rPr>
                        <a:t>Pages</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0875">
                <a:tc>
                  <a:txBody>
                    <a:bodyPr/>
                    <a:lstStyle/>
                    <a:p>
                      <a:pPr marL="0" lvl="0" indent="0" algn="l" rtl="0" eaLnBrk="1" latinLnBrk="0" hangingPunct="1">
                        <a:lnSpc>
                          <a:spcPct val="107000"/>
                        </a:lnSpc>
                        <a:spcAft>
                          <a:spcPts val="0"/>
                        </a:spcAft>
                        <a:buFont typeface="+mj-lt"/>
                        <a:buNone/>
                      </a:pPr>
                      <a:endParaRPr kumimoji="0" lang="en-GB" sz="1800" kern="1200" dirty="0" smtClean="0">
                        <a:solidFill>
                          <a:schemeClr val="tx1"/>
                        </a:solidFill>
                        <a:effectLst/>
                        <a:latin typeface="Arial" panose="020B0604020202020204" pitchFamily="34" charset="0"/>
                        <a:ea typeface="+mn-ea"/>
                        <a:cs typeface="Arial" panose="020B0604020202020204" pitchFamily="34" charset="0"/>
                      </a:endParaRPr>
                    </a:p>
                    <a:p>
                      <a:pPr lvl="0"/>
                      <a:r>
                        <a:rPr kumimoji="0" lang="en-GB" sz="1800" kern="1200" dirty="0" smtClean="0">
                          <a:solidFill>
                            <a:schemeClr val="tx1"/>
                          </a:solidFill>
                          <a:effectLst/>
                          <a:latin typeface="Arial" panose="020B0604020202020204" pitchFamily="34" charset="0"/>
                          <a:ea typeface="+mn-ea"/>
                          <a:cs typeface="Arial" panose="020B0604020202020204" pitchFamily="34" charset="0"/>
                        </a:rPr>
                        <a:t>Investigate the reasons for low use of evidence-based regimens for palliative radiotherapy and the preference for alternative regimens in some regions</a:t>
                      </a:r>
                    </a:p>
                    <a:p>
                      <a:pPr marL="0" lvl="0" indent="0">
                        <a:lnSpc>
                          <a:spcPct val="115000"/>
                        </a:lnSpc>
                        <a:spcAft>
                          <a:spcPts val="1000"/>
                        </a:spcAft>
                        <a:buFont typeface="+mj-lt"/>
                        <a:buNone/>
                      </a:pPr>
                      <a:endParaRPr kumimoji="0" lang="en-GB" sz="18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dirty="0" smtClean="0">
                        <a:effectLst/>
                        <a:latin typeface="Arial" panose="020B0604020202020204" pitchFamily="34" charset="0"/>
                        <a:cs typeface="Arial" panose="020B0604020202020204" pitchFamily="34" charset="0"/>
                      </a:endParaRPr>
                    </a:p>
                    <a:p>
                      <a:pPr algn="ctr">
                        <a:lnSpc>
                          <a:spcPct val="107000"/>
                        </a:lnSpc>
                        <a:spcAft>
                          <a:spcPts val="0"/>
                        </a:spcAft>
                      </a:pPr>
                      <a:r>
                        <a:rPr lang="en-GB" sz="1800" dirty="0" smtClean="0">
                          <a:effectLst/>
                          <a:latin typeface="Arial" panose="020B0604020202020204" pitchFamily="34" charset="0"/>
                          <a:cs typeface="Arial" panose="020B0604020202020204" pitchFamily="34" charset="0"/>
                        </a:rPr>
                        <a:t>47-49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954350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E1271D-2678-4664-A276-41FE49157944}"/>
              </a:ext>
            </a:extLst>
          </p:cNvPr>
          <p:cNvSpPr/>
          <p:nvPr/>
        </p:nvSpPr>
        <p:spPr>
          <a:xfrm>
            <a:off x="1774339" y="2780928"/>
            <a:ext cx="8722895" cy="580993"/>
          </a:xfrm>
          <a:prstGeom prst="rect">
            <a:avLst/>
          </a:prstGeom>
        </p:spPr>
        <p:txBody>
          <a:bodyPr wrap="square">
            <a:spAutoFit/>
          </a:bodyPr>
          <a:lstStyle/>
          <a:p>
            <a:pPr algn="ctr">
              <a:lnSpc>
                <a:spcPct val="107000"/>
              </a:lnSpc>
              <a:spcAft>
                <a:spcPts val="800"/>
              </a:spcAft>
            </a:pPr>
            <a:r>
              <a:rPr lang="en-GB" sz="3200" b="1" dirty="0"/>
              <a:t>For further </a:t>
            </a:r>
            <a:r>
              <a:rPr lang="en-GB" sz="3200" b="1" dirty="0" smtClean="0"/>
              <a:t>details:</a:t>
            </a:r>
            <a:r>
              <a:rPr lang="en-GB" sz="3200" dirty="0" smtClean="0"/>
              <a:t> </a:t>
            </a:r>
            <a:r>
              <a:rPr lang="en-GB" sz="3200" dirty="0">
                <a:hlinkClick r:id="rId2"/>
              </a:rPr>
              <a:t>www.nogca.org.uk</a:t>
            </a:r>
            <a:r>
              <a:rPr lang="en-GB" sz="3200" dirty="0"/>
              <a:t> </a:t>
            </a:r>
          </a:p>
        </p:txBody>
      </p:sp>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Tree>
    <p:extLst>
      <p:ext uri="{BB962C8B-B14F-4D97-AF65-F5344CB8AC3E}">
        <p14:creationId xmlns:p14="http://schemas.microsoft.com/office/powerpoint/2010/main" val="4017386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07391786"/>
              </p:ext>
            </p:extLst>
          </p:nvPr>
        </p:nvGraphicFramePr>
        <p:xfrm>
          <a:off x="1199456" y="2770782"/>
          <a:ext cx="9937104" cy="2022918"/>
        </p:xfrm>
        <a:graphic>
          <a:graphicData uri="http://schemas.openxmlformats.org/drawingml/2006/table">
            <a:tbl>
              <a:tblPr firstRow="1" firstCol="1" bandRow="1">
                <a:tableStyleId>{2D5ABB26-0587-4C30-8999-92F81FD0307C}</a:tableStyleId>
              </a:tblPr>
              <a:tblGrid>
                <a:gridCol w="8342115">
                  <a:extLst>
                    <a:ext uri="{9D8B030D-6E8A-4147-A177-3AD203B41FA5}">
                      <a16:colId xmlns:a16="http://schemas.microsoft.com/office/drawing/2014/main" val="20000"/>
                    </a:ext>
                  </a:extLst>
                </a:gridCol>
                <a:gridCol w="1594989">
                  <a:extLst>
                    <a:ext uri="{9D8B030D-6E8A-4147-A177-3AD203B41FA5}">
                      <a16:colId xmlns:a16="http://schemas.microsoft.com/office/drawing/2014/main" val="20001"/>
                    </a:ext>
                  </a:extLst>
                </a:gridCol>
              </a:tblGrid>
              <a:tr h="220260">
                <a:tc>
                  <a:txBody>
                    <a:bodyPr/>
                    <a:lstStyle/>
                    <a:p>
                      <a:pP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nSpc>
                          <a:spcPct val="107000"/>
                        </a:lnSpc>
                        <a:spcAft>
                          <a:spcPts val="0"/>
                        </a:spcAft>
                      </a:pPr>
                      <a:r>
                        <a:rPr lang="en-GB" sz="1800" b="1" dirty="0" smtClean="0">
                          <a:effectLst/>
                          <a:latin typeface="Arial" panose="020B0604020202020204" pitchFamily="34" charset="0"/>
                          <a:cs typeface="Arial" panose="020B0604020202020204" pitchFamily="34" charset="0"/>
                        </a:rPr>
                        <a:t>Recommendation</a:t>
                      </a:r>
                      <a:r>
                        <a:rPr lang="en-GB" sz="1800" b="1" baseline="0" dirty="0" smtClean="0">
                          <a:effectLst/>
                          <a:latin typeface="Arial" panose="020B0604020202020204" pitchFamily="34" charset="0"/>
                          <a:cs typeface="Arial" panose="020B0604020202020204" pitchFamily="34" charset="0"/>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gn="ctr">
                        <a:lnSpc>
                          <a:spcPct val="107000"/>
                        </a:lnSpc>
                        <a:spcAft>
                          <a:spcPts val="0"/>
                        </a:spcAft>
                      </a:pPr>
                      <a:r>
                        <a:rPr lang="en-GB" sz="1800" b="1" dirty="0" smtClean="0">
                          <a:effectLst/>
                          <a:latin typeface="Arial" panose="020B0604020202020204" pitchFamily="34" charset="0"/>
                          <a:cs typeface="Arial" panose="020B0604020202020204" pitchFamily="34" charset="0"/>
                        </a:rPr>
                        <a:t>Pages</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35924">
                <a:tc>
                  <a:txBody>
                    <a:bodyPr/>
                    <a:lstStyle/>
                    <a:p>
                      <a:pPr>
                        <a:spcAft>
                          <a:spcPts val="600"/>
                        </a:spcAft>
                      </a:pPr>
                      <a:r>
                        <a:rPr kumimoji="0" lang="en-GB" sz="1800" kern="1200" dirty="0">
                          <a:solidFill>
                            <a:schemeClr val="tx1"/>
                          </a:solidFill>
                          <a:effectLst/>
                          <a:latin typeface="Arial" panose="020B0604020202020204" pitchFamily="34" charset="0"/>
                          <a:ea typeface="+mn-ea"/>
                          <a:cs typeface="Arial" panose="020B0604020202020204" pitchFamily="34" charset="0"/>
                        </a:rPr>
                        <a:t>Review data collection practices for NOGCA and improve (a) case ascertainment in regions where it is currently low, and (b) the completeness of data items, particularly those related to cancer stage.</a:t>
                      </a: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600"/>
                        </a:spcAft>
                      </a:pPr>
                      <a:r>
                        <a:rPr kumimoji="0" lang="en-GB" sz="1800" kern="1200" dirty="0">
                          <a:solidFill>
                            <a:schemeClr val="tx1"/>
                          </a:solidFill>
                          <a:effectLst/>
                          <a:latin typeface="Arial" panose="020B0604020202020204" pitchFamily="34" charset="0"/>
                          <a:ea typeface="+mn-ea"/>
                          <a:cs typeface="Arial" panose="020B0604020202020204" pitchFamily="34" charset="0"/>
                        </a:rPr>
                        <a:t>Pages 13, 18-19</a:t>
                      </a:r>
                    </a:p>
                  </a:txBody>
                  <a:tcPr marL="68580" marR="68580" marT="17780" marB="177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itle 2"/>
          <p:cNvSpPr>
            <a:spLocks noGrp="1"/>
          </p:cNvSpPr>
          <p:nvPr>
            <p:ph type="title"/>
          </p:nvPr>
        </p:nvSpPr>
        <p:spPr>
          <a:xfrm>
            <a:off x="1199456" y="1405459"/>
            <a:ext cx="8229600" cy="999332"/>
          </a:xfrm>
        </p:spPr>
        <p:txBody>
          <a:bodyPr>
            <a:normAutofit/>
          </a:bodyPr>
          <a:lstStyle/>
          <a:p>
            <a:r>
              <a:rPr lang="en-GB" sz="3200" b="1" dirty="0">
                <a:solidFill>
                  <a:schemeClr val="tx1"/>
                </a:solidFill>
                <a:effectLst/>
                <a:latin typeface="Arial" panose="020B0604020202020204" pitchFamily="34" charset="0"/>
                <a:cs typeface="Arial" panose="020B0604020202020204" pitchFamily="34" charset="0"/>
              </a:rPr>
              <a:t>Audit participation</a:t>
            </a:r>
            <a:endParaRPr lang="en-GB" sz="3200" b="1" dirty="0">
              <a:solidFill>
                <a:schemeClr val="tx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Tree>
    <p:extLst>
      <p:ext uri="{BB962C8B-B14F-4D97-AF65-F5344CB8AC3E}">
        <p14:creationId xmlns:p14="http://schemas.microsoft.com/office/powerpoint/2010/main" val="2029285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54072"/>
          </a:xfrm>
          <a:prstGeom prst="rect">
            <a:avLst/>
          </a:prstGeom>
        </p:spPr>
      </p:pic>
      <p:sp>
        <p:nvSpPr>
          <p:cNvPr id="4" name="Rectangle 3">
            <a:extLst>
              <a:ext uri="{FF2B5EF4-FFF2-40B4-BE49-F238E27FC236}">
                <a16:creationId xmlns:a16="http://schemas.microsoft.com/office/drawing/2014/main" id="{2FE1271D-2678-4664-A276-41FE49157944}"/>
              </a:ext>
            </a:extLst>
          </p:cNvPr>
          <p:cNvSpPr/>
          <p:nvPr/>
        </p:nvSpPr>
        <p:spPr>
          <a:xfrm>
            <a:off x="553275" y="1037577"/>
            <a:ext cx="11165023" cy="487506"/>
          </a:xfrm>
          <a:prstGeom prst="rect">
            <a:avLst/>
          </a:prstGeom>
        </p:spPr>
        <p:txBody>
          <a:bodyPr wrap="square">
            <a:spAutoFit/>
          </a:bodyPr>
          <a:lstStyle/>
          <a:p>
            <a:pPr>
              <a:lnSpc>
                <a:spcPct val="107000"/>
              </a:lnSpc>
              <a:spcAft>
                <a:spcPts val="800"/>
              </a:spcAft>
            </a:pPr>
            <a:r>
              <a:rPr lang="en-GB" sz="2400" b="1" dirty="0">
                <a:latin typeface="Calibri" panose="020F0502020204030204" pitchFamily="34" charset="0"/>
              </a:rPr>
              <a:t>High grade dysplasia submissions to </a:t>
            </a:r>
            <a:r>
              <a:rPr lang="en-GB" sz="2400" b="1" dirty="0" smtClean="0">
                <a:latin typeface="Calibri" panose="020F0502020204030204" pitchFamily="34" charset="0"/>
              </a:rPr>
              <a:t>NOGCA per million population, </a:t>
            </a:r>
            <a:r>
              <a:rPr lang="en-GB" sz="2400" b="1" dirty="0">
                <a:latin typeface="Calibri" panose="020F0502020204030204" pitchFamily="34" charset="0"/>
              </a:rPr>
              <a:t>by Cancer Alliance </a:t>
            </a:r>
          </a:p>
        </p:txBody>
      </p:sp>
      <p:graphicFrame>
        <p:nvGraphicFramePr>
          <p:cNvPr id="2" name="Table 1"/>
          <p:cNvGraphicFramePr>
            <a:graphicFrameLocks noGrp="1"/>
          </p:cNvGraphicFramePr>
          <p:nvPr>
            <p:extLst>
              <p:ext uri="{D42A27DB-BD31-4B8C-83A1-F6EECF244321}">
                <p14:modId xmlns:p14="http://schemas.microsoft.com/office/powerpoint/2010/main" val="3635979777"/>
              </p:ext>
            </p:extLst>
          </p:nvPr>
        </p:nvGraphicFramePr>
        <p:xfrm>
          <a:off x="263352" y="1511652"/>
          <a:ext cx="11593287" cy="5449967"/>
        </p:xfrm>
        <a:graphic>
          <a:graphicData uri="http://schemas.openxmlformats.org/drawingml/2006/table">
            <a:tbl>
              <a:tblPr firstRow="1" firstCol="1" bandRow="1">
                <a:tableStyleId>{616DA210-FB5B-4158-B5E0-FEB733F419BA}</a:tableStyleId>
              </a:tblPr>
              <a:tblGrid>
                <a:gridCol w="5277588">
                  <a:extLst>
                    <a:ext uri="{9D8B030D-6E8A-4147-A177-3AD203B41FA5}">
                      <a16:colId xmlns:a16="http://schemas.microsoft.com/office/drawing/2014/main" val="1269183753"/>
                    </a:ext>
                  </a:extLst>
                </a:gridCol>
                <a:gridCol w="1443477">
                  <a:extLst>
                    <a:ext uri="{9D8B030D-6E8A-4147-A177-3AD203B41FA5}">
                      <a16:colId xmlns:a16="http://schemas.microsoft.com/office/drawing/2014/main" val="2310059280"/>
                    </a:ext>
                  </a:extLst>
                </a:gridCol>
                <a:gridCol w="1624074">
                  <a:extLst>
                    <a:ext uri="{9D8B030D-6E8A-4147-A177-3AD203B41FA5}">
                      <a16:colId xmlns:a16="http://schemas.microsoft.com/office/drawing/2014/main" val="3751343381"/>
                    </a:ext>
                  </a:extLst>
                </a:gridCol>
                <a:gridCol w="1624074">
                  <a:extLst>
                    <a:ext uri="{9D8B030D-6E8A-4147-A177-3AD203B41FA5}">
                      <a16:colId xmlns:a16="http://schemas.microsoft.com/office/drawing/2014/main" val="709674892"/>
                    </a:ext>
                  </a:extLst>
                </a:gridCol>
                <a:gridCol w="1624074">
                  <a:extLst>
                    <a:ext uri="{9D8B030D-6E8A-4147-A177-3AD203B41FA5}">
                      <a16:colId xmlns:a16="http://schemas.microsoft.com/office/drawing/2014/main" val="3967226987"/>
                    </a:ext>
                  </a:extLst>
                </a:gridCol>
              </a:tblGrid>
              <a:tr h="338677">
                <a:tc rowSpan="2">
                  <a:txBody>
                    <a:bodyPr/>
                    <a:lstStyle/>
                    <a:p>
                      <a:pPr marL="0" algn="l" rtl="0" eaLnBrk="1" latinLnBrk="0" hangingPunct="1">
                        <a:lnSpc>
                          <a:spcPct val="107000"/>
                        </a:lnSpc>
                        <a:spcAft>
                          <a:spcPts val="0"/>
                        </a:spcAft>
                      </a:pPr>
                      <a:r>
                        <a:rPr kumimoji="0" lang="en-GB" sz="1400" b="1" kern="1200" dirty="0">
                          <a:solidFill>
                            <a:schemeClr val="bg1"/>
                          </a:solidFill>
                          <a:latin typeface="Arial" panose="020B0604020202020204" pitchFamily="34" charset="0"/>
                          <a:ea typeface="+mn-ea"/>
                          <a:cs typeface="Arial" panose="020B0604020202020204" pitchFamily="34" charset="0"/>
                        </a:rPr>
                        <a:t>Cancer Alliance</a:t>
                      </a:r>
                    </a:p>
                  </a:txBody>
                  <a:tcPr marL="68580" marR="68580" marT="0" marB="0" anchor="ctr">
                    <a:solidFill>
                      <a:srgbClr val="7BABB1"/>
                    </a:solidFill>
                  </a:tcPr>
                </a:tc>
                <a:tc rowSpan="2">
                  <a:txBody>
                    <a:bodyPr/>
                    <a:lstStyle/>
                    <a:p>
                      <a:pPr marL="0" algn="l" rtl="0" eaLnBrk="1" latinLnBrk="0" hangingPunct="1">
                        <a:lnSpc>
                          <a:spcPct val="107000"/>
                        </a:lnSpc>
                        <a:spcAft>
                          <a:spcPts val="0"/>
                        </a:spcAft>
                      </a:pPr>
                      <a:r>
                        <a:rPr kumimoji="0" lang="en-GB" sz="1400" b="1" kern="1200" dirty="0">
                          <a:solidFill>
                            <a:schemeClr val="bg1"/>
                          </a:solidFill>
                          <a:latin typeface="Arial" panose="020B0604020202020204" pitchFamily="34" charset="0"/>
                          <a:ea typeface="+mn-ea"/>
                          <a:cs typeface="Arial" panose="020B0604020202020204" pitchFamily="34" charset="0"/>
                        </a:rPr>
                        <a:t>Adults of 40+ years</a:t>
                      </a:r>
                    </a:p>
                  </a:txBody>
                  <a:tcPr marL="68580" marR="68580" marT="0" marB="0" anchor="ctr">
                    <a:solidFill>
                      <a:srgbClr val="7BABB1"/>
                    </a:solidFill>
                  </a:tcPr>
                </a:tc>
                <a:tc gridSpan="3">
                  <a:txBody>
                    <a:bodyPr/>
                    <a:lstStyle/>
                    <a:p>
                      <a:pPr marL="0" algn="ctr" rtl="0" eaLnBrk="1" latinLnBrk="0" hangingPunct="1">
                        <a:lnSpc>
                          <a:spcPct val="107000"/>
                        </a:lnSpc>
                        <a:spcAft>
                          <a:spcPts val="0"/>
                        </a:spcAft>
                      </a:pPr>
                      <a:r>
                        <a:rPr kumimoji="0" lang="en-GB" sz="1400" b="1" kern="1200" dirty="0">
                          <a:solidFill>
                            <a:schemeClr val="bg1"/>
                          </a:solidFill>
                          <a:latin typeface="Arial" panose="020B0604020202020204" pitchFamily="34" charset="0"/>
                          <a:ea typeface="+mn-ea"/>
                          <a:cs typeface="Arial" panose="020B0604020202020204" pitchFamily="34" charset="0"/>
                        </a:rPr>
                        <a:t>HGD cases per million individuals, by year of diagnosis</a:t>
                      </a:r>
                    </a:p>
                  </a:txBody>
                  <a:tcPr marL="68580" marR="68580" marT="0" marB="0" anchor="ctr">
                    <a:solidFill>
                      <a:srgbClr val="7BABB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56876974"/>
                  </a:ext>
                </a:extLst>
              </a:tr>
              <a:tr h="317347">
                <a:tc vMerge="1">
                  <a:txBody>
                    <a:bodyPr/>
                    <a:lstStyle/>
                    <a:p>
                      <a:endParaRPr lang="en-GB"/>
                    </a:p>
                  </a:txBody>
                  <a:tcPr/>
                </a:tc>
                <a:tc vMerge="1">
                  <a:txBody>
                    <a:bodyPr/>
                    <a:lstStyle/>
                    <a:p>
                      <a:endParaRPr lang="en-GB"/>
                    </a:p>
                  </a:txBody>
                  <a:tcPr/>
                </a:tc>
                <a:tc>
                  <a:txBody>
                    <a:bodyPr/>
                    <a:lstStyle/>
                    <a:p>
                      <a:pPr marL="0" algn="ctr" rtl="0" eaLnBrk="1" latinLnBrk="0" hangingPunct="1">
                        <a:lnSpc>
                          <a:spcPct val="107000"/>
                        </a:lnSpc>
                        <a:spcAft>
                          <a:spcPts val="0"/>
                        </a:spcAft>
                      </a:pPr>
                      <a:r>
                        <a:rPr kumimoji="0" lang="en-GB" sz="1400" b="1" kern="1200" dirty="0">
                          <a:solidFill>
                            <a:schemeClr val="bg1"/>
                          </a:solidFill>
                          <a:latin typeface="Arial" panose="020B0604020202020204" pitchFamily="34" charset="0"/>
                          <a:ea typeface="+mn-ea"/>
                          <a:cs typeface="Arial" panose="020B0604020202020204" pitchFamily="34" charset="0"/>
                        </a:rPr>
                        <a:t>2014 - 2016</a:t>
                      </a:r>
                    </a:p>
                  </a:txBody>
                  <a:tcPr marL="68580" marR="68580" marT="0" marB="0" anchor="ctr">
                    <a:solidFill>
                      <a:srgbClr val="7BABB1"/>
                    </a:solidFill>
                  </a:tcPr>
                </a:tc>
                <a:tc>
                  <a:txBody>
                    <a:bodyPr/>
                    <a:lstStyle/>
                    <a:p>
                      <a:pPr marL="0" algn="ctr" rtl="0" eaLnBrk="1" latinLnBrk="0" hangingPunct="1">
                        <a:lnSpc>
                          <a:spcPct val="107000"/>
                        </a:lnSpc>
                        <a:spcAft>
                          <a:spcPts val="0"/>
                        </a:spcAft>
                      </a:pPr>
                      <a:r>
                        <a:rPr kumimoji="0" lang="en-GB" sz="1400" b="1" kern="1200" dirty="0">
                          <a:solidFill>
                            <a:schemeClr val="bg1"/>
                          </a:solidFill>
                          <a:latin typeface="Arial" panose="020B0604020202020204" pitchFamily="34" charset="0"/>
                          <a:ea typeface="+mn-ea"/>
                          <a:cs typeface="Arial" panose="020B0604020202020204" pitchFamily="34" charset="0"/>
                        </a:rPr>
                        <a:t>2016 - 2018</a:t>
                      </a:r>
                    </a:p>
                  </a:txBody>
                  <a:tcPr marL="68580" marR="68580" marT="0" marB="0" anchor="ctr">
                    <a:solidFill>
                      <a:srgbClr val="7BABB1"/>
                    </a:solidFill>
                  </a:tcPr>
                </a:tc>
                <a:tc>
                  <a:txBody>
                    <a:bodyPr/>
                    <a:lstStyle/>
                    <a:p>
                      <a:pPr marL="0" algn="ctr" rtl="0" eaLnBrk="1" latinLnBrk="0" hangingPunct="1">
                        <a:lnSpc>
                          <a:spcPct val="107000"/>
                        </a:lnSpc>
                        <a:spcAft>
                          <a:spcPts val="0"/>
                        </a:spcAft>
                      </a:pPr>
                      <a:r>
                        <a:rPr kumimoji="0" lang="en-GB" sz="1400" b="1" kern="1200" dirty="0">
                          <a:solidFill>
                            <a:schemeClr val="bg1"/>
                          </a:solidFill>
                          <a:latin typeface="Arial" panose="020B0604020202020204" pitchFamily="34" charset="0"/>
                          <a:ea typeface="+mn-ea"/>
                          <a:cs typeface="Arial" panose="020B0604020202020204" pitchFamily="34" charset="0"/>
                        </a:rPr>
                        <a:t>2018 - 2020</a:t>
                      </a:r>
                    </a:p>
                  </a:txBody>
                  <a:tcPr marL="68580" marR="68580" marT="0" marB="0" anchor="ctr">
                    <a:solidFill>
                      <a:srgbClr val="7BABB1"/>
                    </a:solidFill>
                  </a:tcPr>
                </a:tc>
                <a:extLst>
                  <a:ext uri="{0D108BD9-81ED-4DB2-BD59-A6C34878D82A}">
                    <a16:rowId xmlns:a16="http://schemas.microsoft.com/office/drawing/2014/main" val="3639588446"/>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Cheshire and Merseyside</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dirty="0">
                          <a:effectLst/>
                          <a:latin typeface="Arial" panose="020B0604020202020204" pitchFamily="34" charset="0"/>
                          <a:cs typeface="Arial" panose="020B0604020202020204" pitchFamily="34" charset="0"/>
                        </a:rPr>
                        <a:t>1,306,576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34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38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96258192"/>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East Midlands</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2,399,417</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25</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58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38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80533285"/>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East of England - North</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dirty="0">
                          <a:effectLst/>
                          <a:latin typeface="Arial" panose="020B0604020202020204" pitchFamily="34" charset="0"/>
                          <a:cs typeface="Arial" panose="020B0604020202020204" pitchFamily="34" charset="0"/>
                        </a:rPr>
                        <a:t>1,565,584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34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60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49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43925979"/>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East of England - South</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1,828,393</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31</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38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66390515"/>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Greater Manchester</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1,326,035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36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73076275"/>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Humber, Coast and Vale</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933,312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20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6048508"/>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Kent and Medway</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963,913</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41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31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18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44487711"/>
                  </a:ext>
                </a:extLst>
              </a:tr>
              <a:tr h="222709">
                <a:tc>
                  <a:txBody>
                    <a:bodyPr/>
                    <a:lstStyle/>
                    <a:p>
                      <a:pPr>
                        <a:lnSpc>
                          <a:spcPct val="107000"/>
                        </a:lnSpc>
                        <a:spcAft>
                          <a:spcPts val="0"/>
                        </a:spcAft>
                      </a:pPr>
                      <a:r>
                        <a:rPr lang="en-GB" sz="1400" b="0">
                          <a:effectLst/>
                          <a:latin typeface="Arial" panose="020B0604020202020204" pitchFamily="34" charset="0"/>
                          <a:cs typeface="Arial" panose="020B0604020202020204" pitchFamily="34" charset="0"/>
                        </a:rPr>
                        <a:t>Lancashire and South Cumbria</a:t>
                      </a:r>
                      <a:endParaRPr lang="en-GB"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900,424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30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21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20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64414917"/>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North Central London</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dirty="0">
                          <a:effectLst/>
                          <a:latin typeface="Arial" panose="020B0604020202020204" pitchFamily="34" charset="0"/>
                          <a:cs typeface="Arial" panose="020B0604020202020204" pitchFamily="34" charset="0"/>
                        </a:rPr>
                        <a:t>633,983</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15</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3993671"/>
                  </a:ext>
                </a:extLst>
              </a:tr>
              <a:tr h="222709">
                <a:tc>
                  <a:txBody>
                    <a:bodyPr/>
                    <a:lstStyle/>
                    <a:p>
                      <a:pPr>
                        <a:lnSpc>
                          <a:spcPct val="107000"/>
                        </a:lnSpc>
                        <a:spcAft>
                          <a:spcPts val="0"/>
                        </a:spcAft>
                      </a:pPr>
                      <a:r>
                        <a:rPr lang="en-GB" sz="1400" b="0">
                          <a:effectLst/>
                          <a:latin typeface="Arial" panose="020B0604020202020204" pitchFamily="34" charset="0"/>
                          <a:cs typeface="Arial" panose="020B0604020202020204" pitchFamily="34" charset="0"/>
                        </a:rPr>
                        <a:t>North East London</a:t>
                      </a:r>
                      <a:endParaRPr lang="en-GB"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dirty="0">
                          <a:effectLst/>
                          <a:latin typeface="Arial" panose="020B0604020202020204" pitchFamily="34" charset="0"/>
                          <a:cs typeface="Arial" panose="020B0604020202020204" pitchFamily="34" charset="0"/>
                        </a:rPr>
                        <a:t>773,376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6</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58781018"/>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Northern</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dirty="0">
                          <a:effectLst/>
                          <a:latin typeface="Arial" panose="020B0604020202020204" pitchFamily="34" charset="0"/>
                          <a:cs typeface="Arial" panose="020B0604020202020204" pitchFamily="34" charset="0"/>
                        </a:rPr>
                        <a:t>1,574,758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46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80</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67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52157359"/>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Peninsula</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dirty="0">
                          <a:effectLst/>
                          <a:latin typeface="Arial" panose="020B0604020202020204" pitchFamily="34" charset="0"/>
                          <a:cs typeface="Arial" panose="020B0604020202020204" pitchFamily="34" charset="0"/>
                        </a:rPr>
                        <a:t>1,008,586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33</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98697194"/>
                  </a:ext>
                </a:extLst>
              </a:tr>
              <a:tr h="222709">
                <a:tc>
                  <a:txBody>
                    <a:bodyPr/>
                    <a:lstStyle/>
                    <a:p>
                      <a:pPr>
                        <a:lnSpc>
                          <a:spcPct val="107000"/>
                        </a:lnSpc>
                        <a:spcAft>
                          <a:spcPts val="0"/>
                        </a:spcAft>
                      </a:pPr>
                      <a:r>
                        <a:rPr lang="en-GB" sz="1400" b="0">
                          <a:effectLst/>
                          <a:latin typeface="Arial" panose="020B0604020202020204" pitchFamily="34" charset="0"/>
                          <a:cs typeface="Arial" panose="020B0604020202020204" pitchFamily="34" charset="0"/>
                        </a:rPr>
                        <a:t>RM Partners West London</a:t>
                      </a:r>
                      <a:endParaRPr lang="en-GB" sz="1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1,614,277</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65173414"/>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Somerset, Wiltshire, Avon and Gloucestershire</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1,610,384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47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58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2242384"/>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South East London</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771,084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27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5887802"/>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South Yorkshire and Bassetlaw</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754,788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28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27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15</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35786605"/>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Surrey and Sussex</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1,865,518</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11</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097910"/>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Thames Valley</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870,431</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22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24</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16</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77488369"/>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Wessex</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1,406,441</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43</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37</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18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2807078"/>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West Midlands</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2,934,042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19</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32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29</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03510111"/>
                  </a:ext>
                </a:extLst>
              </a:tr>
              <a:tr h="222709">
                <a:tc>
                  <a:txBody>
                    <a:bodyPr/>
                    <a:lstStyle/>
                    <a:p>
                      <a:pPr>
                        <a:lnSpc>
                          <a:spcPct val="107000"/>
                        </a:lnSpc>
                        <a:spcAft>
                          <a:spcPts val="0"/>
                        </a:spcAft>
                      </a:pPr>
                      <a:r>
                        <a:rPr lang="en-GB" sz="1400" b="0" dirty="0">
                          <a:effectLst/>
                          <a:latin typeface="Arial" panose="020B0604020202020204" pitchFamily="34" charset="0"/>
                          <a:cs typeface="Arial" panose="020B0604020202020204" pitchFamily="34" charset="0"/>
                        </a:rPr>
                        <a:t>West Yorkshire and Harrogate</a:t>
                      </a:r>
                      <a:endParaRPr lang="en-GB"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GB" sz="1400">
                          <a:effectLst/>
                          <a:latin typeface="Arial" panose="020B0604020202020204" pitchFamily="34" charset="0"/>
                          <a:cs typeface="Arial" panose="020B0604020202020204" pitchFamily="34" charset="0"/>
                        </a:rPr>
                        <a:t>1,132,450</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24</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a:effectLst/>
                          <a:latin typeface="Arial" panose="020B0604020202020204" pitchFamily="34" charset="0"/>
                          <a:cs typeface="Arial" panose="020B0604020202020204" pitchFamily="34" charset="0"/>
                        </a:rPr>
                        <a:t>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400" dirty="0">
                          <a:effectLst/>
                          <a:latin typeface="Arial" panose="020B0604020202020204" pitchFamily="34" charset="0"/>
                          <a:cs typeface="Arial" panose="020B0604020202020204" pitchFamily="34" charset="0"/>
                        </a:rPr>
                        <a:t>8</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543915"/>
                  </a:ext>
                </a:extLst>
              </a:tr>
            </a:tbl>
          </a:graphicData>
        </a:graphic>
      </p:graphicFrame>
    </p:spTree>
    <p:extLst>
      <p:ext uri="{BB962C8B-B14F-4D97-AF65-F5344CB8AC3E}">
        <p14:creationId xmlns:p14="http://schemas.microsoft.com/office/powerpoint/2010/main" val="911234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E1271D-2678-4664-A276-41FE49157944}"/>
              </a:ext>
            </a:extLst>
          </p:cNvPr>
          <p:cNvSpPr/>
          <p:nvPr/>
        </p:nvSpPr>
        <p:spPr>
          <a:xfrm>
            <a:off x="375147" y="1185053"/>
            <a:ext cx="11521280" cy="1314591"/>
          </a:xfrm>
          <a:prstGeom prst="rect">
            <a:avLst/>
          </a:prstGeom>
        </p:spPr>
        <p:txBody>
          <a:bodyPr wrap="square">
            <a:spAutoFit/>
          </a:bodyPr>
          <a:lstStyle/>
          <a:p>
            <a:pPr>
              <a:lnSpc>
                <a:spcPct val="107000"/>
              </a:lnSpc>
              <a:spcAft>
                <a:spcPts val="800"/>
              </a:spcAft>
            </a:pPr>
            <a:r>
              <a:rPr lang="en-GB" sz="3200" b="1" dirty="0" smtClean="0"/>
              <a:t>OG </a:t>
            </a:r>
            <a:r>
              <a:rPr lang="en-GB" sz="3200" b="1" dirty="0"/>
              <a:t>cancer data submissions</a:t>
            </a:r>
          </a:p>
          <a:p>
            <a:pPr marL="285750" indent="-285750">
              <a:lnSpc>
                <a:spcPct val="107000"/>
              </a:lnSpc>
              <a:spcAft>
                <a:spcPts val="800"/>
              </a:spcAft>
              <a:buFont typeface="Wingdings" panose="05000000000000000000" pitchFamily="2" charset="2"/>
              <a:buChar char="Ø"/>
            </a:pPr>
            <a:r>
              <a:rPr lang="en-GB" dirty="0"/>
              <a:t>Review the </a:t>
            </a:r>
            <a:r>
              <a:rPr lang="en-GB" dirty="0" smtClean="0"/>
              <a:t>number of OG cancer records submitted by your NHS trust / local health board and </a:t>
            </a:r>
            <a:r>
              <a:rPr lang="en-GB" dirty="0"/>
              <a:t>compare these </a:t>
            </a:r>
            <a:r>
              <a:rPr lang="en-GB" dirty="0" smtClean="0"/>
              <a:t>with </a:t>
            </a:r>
            <a:r>
              <a:rPr lang="en-GB" dirty="0"/>
              <a:t>national </a:t>
            </a:r>
            <a:r>
              <a:rPr lang="en-GB" dirty="0" smtClean="0"/>
              <a:t>figures </a:t>
            </a:r>
          </a:p>
        </p:txBody>
      </p:sp>
      <p:graphicFrame>
        <p:nvGraphicFramePr>
          <p:cNvPr id="6" name="Content Placeholder 1">
            <a:extLst>
              <a:ext uri="{FF2B5EF4-FFF2-40B4-BE49-F238E27FC236}">
                <a16:creationId xmlns:a16="http://schemas.microsoft.com/office/drawing/2014/main" id="{4C54B924-62DD-4828-8F23-4E995DEE2F93}"/>
              </a:ext>
            </a:extLst>
          </p:cNvPr>
          <p:cNvGraphicFramePr>
            <a:graphicFrameLocks noGrp="1"/>
          </p:cNvGraphicFramePr>
          <p:nvPr>
            <p:ph idx="1"/>
            <p:extLst>
              <p:ext uri="{D42A27DB-BD31-4B8C-83A1-F6EECF244321}">
                <p14:modId xmlns:p14="http://schemas.microsoft.com/office/powerpoint/2010/main" val="2212559570"/>
              </p:ext>
            </p:extLst>
          </p:nvPr>
        </p:nvGraphicFramePr>
        <p:xfrm>
          <a:off x="767408" y="2708920"/>
          <a:ext cx="10585176" cy="1919576"/>
        </p:xfrm>
        <a:graphic>
          <a:graphicData uri="http://schemas.openxmlformats.org/drawingml/2006/table">
            <a:tbl>
              <a:tblPr firstRow="1" bandRow="1">
                <a:tableStyleId>{5940675A-B579-460E-94D1-54222C63F5DA}</a:tableStyleId>
              </a:tblPr>
              <a:tblGrid>
                <a:gridCol w="3911916">
                  <a:extLst>
                    <a:ext uri="{9D8B030D-6E8A-4147-A177-3AD203B41FA5}">
                      <a16:colId xmlns:a16="http://schemas.microsoft.com/office/drawing/2014/main" val="20000"/>
                    </a:ext>
                  </a:extLst>
                </a:gridCol>
                <a:gridCol w="2301126">
                  <a:extLst>
                    <a:ext uri="{9D8B030D-6E8A-4147-A177-3AD203B41FA5}">
                      <a16:colId xmlns:a16="http://schemas.microsoft.com/office/drawing/2014/main" val="20001"/>
                    </a:ext>
                  </a:extLst>
                </a:gridCol>
                <a:gridCol w="1948282">
                  <a:extLst>
                    <a:ext uri="{9D8B030D-6E8A-4147-A177-3AD203B41FA5}">
                      <a16:colId xmlns:a16="http://schemas.microsoft.com/office/drawing/2014/main" val="427630493"/>
                    </a:ext>
                  </a:extLst>
                </a:gridCol>
                <a:gridCol w="2423852">
                  <a:extLst>
                    <a:ext uri="{9D8B030D-6E8A-4147-A177-3AD203B41FA5}">
                      <a16:colId xmlns:a16="http://schemas.microsoft.com/office/drawing/2014/main" val="20002"/>
                    </a:ext>
                  </a:extLst>
                </a:gridCol>
              </a:tblGrid>
              <a:tr h="648072">
                <a:tc>
                  <a:txBody>
                    <a:bodyPr/>
                    <a:lstStyle/>
                    <a:p>
                      <a:r>
                        <a:rPr lang="en-GB" sz="1800" b="1" dirty="0" smtClean="0">
                          <a:solidFill>
                            <a:schemeClr val="bg1"/>
                          </a:solidFill>
                          <a:latin typeface="Arial" panose="020B0604020202020204" pitchFamily="34" charset="0"/>
                          <a:cs typeface="Arial" panose="020B0604020202020204" pitchFamily="34" charset="0"/>
                        </a:rPr>
                        <a:t>Patients diagnosed with OG cancer, 1 April 2018 – 31 March</a:t>
                      </a:r>
                      <a:r>
                        <a:rPr lang="en-GB" sz="1800" b="1" baseline="0" dirty="0" smtClean="0">
                          <a:solidFill>
                            <a:schemeClr val="bg1"/>
                          </a:solidFill>
                          <a:latin typeface="Arial" panose="020B0604020202020204" pitchFamily="34" charset="0"/>
                          <a:cs typeface="Arial" panose="020B0604020202020204" pitchFamily="34" charset="0"/>
                        </a:rPr>
                        <a:t> 2020</a:t>
                      </a:r>
                      <a:endParaRPr lang="en-GB" sz="1800" b="1" dirty="0">
                        <a:solidFill>
                          <a:schemeClr val="bg1"/>
                        </a:solidFill>
                        <a:latin typeface="Arial" panose="020B0604020202020204" pitchFamily="34" charset="0"/>
                        <a:cs typeface="Arial" panose="020B0604020202020204" pitchFamily="34" charset="0"/>
                      </a:endParaRPr>
                    </a:p>
                  </a:txBody>
                  <a:tcPr marL="91414" marR="91414" marT="45701" marB="45701" anchor="ctr">
                    <a:solidFill>
                      <a:srgbClr val="7BABB1"/>
                    </a:solidFill>
                  </a:tcPr>
                </a:tc>
                <a:tc>
                  <a:txBody>
                    <a:bodyPr/>
                    <a:lstStyle/>
                    <a:p>
                      <a:pPr algn="ctr"/>
                      <a:r>
                        <a:rPr lang="en-GB" sz="1800" b="1" dirty="0" smtClean="0">
                          <a:solidFill>
                            <a:schemeClr val="bg1"/>
                          </a:solidFill>
                          <a:latin typeface="Arial" panose="020B0604020202020204" pitchFamily="34" charset="0"/>
                          <a:cs typeface="Arial" panose="020B0604020202020204" pitchFamily="34" charset="0"/>
                        </a:rPr>
                        <a:t>England</a:t>
                      </a:r>
                      <a:endParaRPr lang="en-GB" sz="1800" b="1" dirty="0">
                        <a:solidFill>
                          <a:schemeClr val="bg1"/>
                        </a:solidFill>
                        <a:latin typeface="Arial" panose="020B0604020202020204" pitchFamily="34" charset="0"/>
                        <a:cs typeface="Arial" panose="020B0604020202020204" pitchFamily="34" charset="0"/>
                      </a:endParaRPr>
                    </a:p>
                  </a:txBody>
                  <a:tcPr marL="91414" marR="91414" marT="45701" marB="45701" anchor="ctr">
                    <a:solidFill>
                      <a:srgbClr val="7BABB1"/>
                    </a:solidFill>
                  </a:tcPr>
                </a:tc>
                <a:tc>
                  <a:txBody>
                    <a:bodyPr/>
                    <a:lstStyle/>
                    <a:p>
                      <a:pPr algn="ctr"/>
                      <a:r>
                        <a:rPr lang="en-GB" sz="1800" b="1" dirty="0" smtClean="0">
                          <a:solidFill>
                            <a:schemeClr val="bg1"/>
                          </a:solidFill>
                          <a:latin typeface="Arial" panose="020B0604020202020204" pitchFamily="34" charset="0"/>
                          <a:cs typeface="Arial" panose="020B0604020202020204" pitchFamily="34" charset="0"/>
                        </a:rPr>
                        <a:t>Wales</a:t>
                      </a:r>
                      <a:endParaRPr lang="en-GB" sz="1800" b="1" dirty="0">
                        <a:solidFill>
                          <a:schemeClr val="bg1"/>
                        </a:solidFill>
                        <a:latin typeface="Arial" panose="020B0604020202020204" pitchFamily="34" charset="0"/>
                        <a:cs typeface="Arial" panose="020B0604020202020204" pitchFamily="34" charset="0"/>
                      </a:endParaRPr>
                    </a:p>
                  </a:txBody>
                  <a:tcPr marL="91414" marR="91414" marT="45701" marB="45701" anchor="ctr">
                    <a:solidFill>
                      <a:srgbClr val="7BABB1"/>
                    </a:solidFill>
                  </a:tcPr>
                </a:tc>
                <a:tc>
                  <a:txBody>
                    <a:bodyPr/>
                    <a:lstStyle/>
                    <a:p>
                      <a:pPr algn="ctr"/>
                      <a:r>
                        <a:rPr lang="en-GB" sz="1800" b="1" dirty="0" smtClean="0">
                          <a:solidFill>
                            <a:srgbClr val="FF0000"/>
                          </a:solidFill>
                          <a:latin typeface="Arial" panose="020B0604020202020204" pitchFamily="34" charset="0"/>
                          <a:cs typeface="Arial" panose="020B0604020202020204" pitchFamily="34" charset="0"/>
                        </a:rPr>
                        <a:t>Your organisation</a:t>
                      </a:r>
                      <a:endParaRPr lang="en-GB" sz="1800" b="1" dirty="0">
                        <a:solidFill>
                          <a:srgbClr val="FF0000"/>
                        </a:solidFill>
                        <a:latin typeface="Arial" panose="020B0604020202020204" pitchFamily="34" charset="0"/>
                        <a:cs typeface="Arial" panose="020B0604020202020204" pitchFamily="34" charset="0"/>
                      </a:endParaRPr>
                    </a:p>
                  </a:txBody>
                  <a:tcPr marL="91414" marR="91414" marT="45701" marB="45701" anchor="ctr">
                    <a:solidFill>
                      <a:srgbClr val="7BABB1"/>
                    </a:solidFill>
                  </a:tcPr>
                </a:tc>
                <a:extLst>
                  <a:ext uri="{0D108BD9-81ED-4DB2-BD59-A6C34878D82A}">
                    <a16:rowId xmlns:a16="http://schemas.microsoft.com/office/drawing/2014/main" val="10000"/>
                  </a:ext>
                </a:extLst>
              </a:tr>
              <a:tr h="544797">
                <a:tc>
                  <a:txBody>
                    <a:bodyPr/>
                    <a:lstStyle/>
                    <a:p>
                      <a:r>
                        <a:rPr lang="en-GB" sz="1800" dirty="0" smtClean="0">
                          <a:latin typeface="Arial" panose="020B0604020202020204" pitchFamily="34" charset="0"/>
                          <a:cs typeface="Arial" panose="020B0604020202020204" pitchFamily="34" charset="0"/>
                        </a:rPr>
                        <a:t>Patient records submitted</a:t>
                      </a:r>
                      <a:endParaRPr lang="en-GB" sz="1800" dirty="0">
                        <a:latin typeface="Arial" panose="020B0604020202020204" pitchFamily="34" charset="0"/>
                        <a:cs typeface="Arial" panose="020B0604020202020204" pitchFamily="34" charset="0"/>
                      </a:endParaRPr>
                    </a:p>
                  </a:txBody>
                  <a:tcPr marL="91414" marR="91414" marT="45701" marB="45701" anchor="ctr"/>
                </a:tc>
                <a:tc>
                  <a:txBody>
                    <a:bodyPr/>
                    <a:lstStyle/>
                    <a:p>
                      <a:pPr algn="ctr">
                        <a:lnSpc>
                          <a:spcPct val="107000"/>
                        </a:lnSpc>
                        <a:spcAft>
                          <a:spcPts val="0"/>
                        </a:spcAft>
                      </a:pPr>
                      <a:r>
                        <a:rPr kumimoji="0" lang="en-GB" sz="1800" kern="1200" dirty="0" smtClean="0">
                          <a:solidFill>
                            <a:schemeClr val="tx1"/>
                          </a:solidFill>
                          <a:effectLst/>
                          <a:latin typeface="Arial" panose="020B0604020202020204" pitchFamily="34" charset="0"/>
                          <a:ea typeface="+mn-ea"/>
                          <a:cs typeface="Arial" panose="020B0604020202020204" pitchFamily="34" charset="0"/>
                        </a:rPr>
                        <a:t>19,002  </a:t>
                      </a:r>
                      <a:endParaRPr kumimoji="0" lang="en-GB" sz="18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kern="1200" dirty="0" smtClean="0">
                          <a:solidFill>
                            <a:schemeClr val="tx1"/>
                          </a:solidFill>
                          <a:effectLst/>
                          <a:latin typeface="Arial" panose="020B0604020202020204" pitchFamily="34" charset="0"/>
                          <a:ea typeface="+mn-ea"/>
                          <a:cs typeface="Arial" panose="020B0604020202020204" pitchFamily="34" charset="0"/>
                        </a:rPr>
                        <a:t>1,317 </a:t>
                      </a:r>
                      <a:endParaRPr kumimoji="0" lang="en-GB" sz="1800" kern="1200" dirty="0" smtClean="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r>
                        <a:rPr lang="en-GB" sz="1800" dirty="0" smtClean="0">
                          <a:solidFill>
                            <a:srgbClr val="FF0000"/>
                          </a:solidFill>
                          <a:latin typeface="Arial" panose="020B0604020202020204" pitchFamily="34" charset="0"/>
                          <a:cs typeface="Arial" panose="020B0604020202020204" pitchFamily="34" charset="0"/>
                        </a:rPr>
                        <a:t>XX</a:t>
                      </a:r>
                      <a:endParaRPr lang="en-GB" sz="1800" dirty="0">
                        <a:solidFill>
                          <a:srgbClr val="FF0000"/>
                        </a:solidFill>
                        <a:latin typeface="Arial" panose="020B0604020202020204" pitchFamily="34" charset="0"/>
                        <a:cs typeface="Arial" panose="020B0604020202020204" pitchFamily="34" charset="0"/>
                      </a:endParaRPr>
                    </a:p>
                  </a:txBody>
                  <a:tcPr marL="91414" marR="91414" marT="45701" marB="45701" anchor="ctr"/>
                </a:tc>
                <a:extLst>
                  <a:ext uri="{0D108BD9-81ED-4DB2-BD59-A6C34878D82A}">
                    <a16:rowId xmlns:a16="http://schemas.microsoft.com/office/drawing/2014/main" val="10002"/>
                  </a:ext>
                </a:extLst>
              </a:tr>
              <a:tr h="460417">
                <a:tc>
                  <a:txBody>
                    <a:bodyPr/>
                    <a:lstStyle/>
                    <a:p>
                      <a:r>
                        <a:rPr lang="en-GB" sz="1800" dirty="0">
                          <a:latin typeface="Arial" panose="020B0604020202020204" pitchFamily="34" charset="0"/>
                          <a:cs typeface="Arial" panose="020B0604020202020204" pitchFamily="34" charset="0"/>
                        </a:rPr>
                        <a:t>% case</a:t>
                      </a:r>
                      <a:r>
                        <a:rPr lang="en-GB" sz="1800" baseline="0" dirty="0">
                          <a:latin typeface="Arial" panose="020B0604020202020204" pitchFamily="34" charset="0"/>
                          <a:cs typeface="Arial" panose="020B0604020202020204" pitchFamily="34" charset="0"/>
                        </a:rPr>
                        <a:t> ascertainment</a:t>
                      </a:r>
                      <a:endParaRPr lang="en-GB" sz="1800" dirty="0">
                        <a:latin typeface="Arial" panose="020B0604020202020204" pitchFamily="34" charset="0"/>
                        <a:cs typeface="Arial" panose="020B0604020202020204" pitchFamily="34" charset="0"/>
                      </a:endParaRPr>
                    </a:p>
                  </a:txBody>
                  <a:tcPr marL="91414" marR="91414" marT="45701" marB="45701" anchor="ctr"/>
                </a:tc>
                <a:tc>
                  <a:txBody>
                    <a:bodyPr/>
                    <a:lstStyle/>
                    <a:p>
                      <a:pPr algn="ctr">
                        <a:lnSpc>
                          <a:spcPct val="107000"/>
                        </a:lnSpc>
                        <a:spcAft>
                          <a:spcPts val="0"/>
                        </a:spcAft>
                      </a:pPr>
                      <a:r>
                        <a:rPr kumimoji="0" lang="en-GB" sz="1800" kern="1200" dirty="0" smtClean="0">
                          <a:solidFill>
                            <a:schemeClr val="tx1"/>
                          </a:solidFill>
                          <a:effectLst/>
                          <a:latin typeface="Arial" panose="020B0604020202020204" pitchFamily="34" charset="0"/>
                          <a:ea typeface="+mn-ea"/>
                          <a:cs typeface="Arial" panose="020B0604020202020204" pitchFamily="34" charset="0"/>
                        </a:rPr>
                        <a:t>XX% </a:t>
                      </a:r>
                      <a:endParaRPr kumimoji="0" lang="en-GB" sz="18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07000"/>
                        </a:lnSpc>
                        <a:spcAft>
                          <a:spcPts val="0"/>
                        </a:spcAft>
                      </a:pPr>
                      <a:r>
                        <a:rPr kumimoji="0" lang="en-GB" sz="1800" kern="1200" dirty="0" smtClean="0">
                          <a:solidFill>
                            <a:schemeClr val="tx1"/>
                          </a:solidFill>
                          <a:effectLst/>
                          <a:latin typeface="Arial" panose="020B0604020202020204" pitchFamily="34" charset="0"/>
                          <a:ea typeface="+mn-ea"/>
                          <a:cs typeface="Arial" panose="020B0604020202020204" pitchFamily="34" charset="0"/>
                        </a:rPr>
                        <a:t>XX% </a:t>
                      </a:r>
                      <a:endParaRPr kumimoji="0" lang="en-GB" sz="18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r>
                        <a:rPr lang="en-GB" sz="1800" dirty="0" smtClean="0">
                          <a:solidFill>
                            <a:srgbClr val="FF0000"/>
                          </a:solidFill>
                          <a:latin typeface="Arial" panose="020B0604020202020204" pitchFamily="34" charset="0"/>
                          <a:cs typeface="Arial" panose="020B0604020202020204" pitchFamily="34" charset="0"/>
                        </a:rPr>
                        <a:t>XX</a:t>
                      </a:r>
                      <a:endParaRPr lang="en-GB" sz="1800" dirty="0">
                        <a:solidFill>
                          <a:srgbClr val="FF0000"/>
                        </a:solidFill>
                        <a:latin typeface="Arial" panose="020B0604020202020204" pitchFamily="34" charset="0"/>
                        <a:cs typeface="Arial" panose="020B0604020202020204" pitchFamily="34" charset="0"/>
                      </a:endParaRPr>
                    </a:p>
                  </a:txBody>
                  <a:tcPr marL="91414" marR="91414" marT="45701" marB="45701" anchor="ctr"/>
                </a:tc>
                <a:extLst>
                  <a:ext uri="{0D108BD9-81ED-4DB2-BD59-A6C34878D82A}">
                    <a16:rowId xmlns:a16="http://schemas.microsoft.com/office/drawing/2014/main" val="10003"/>
                  </a:ext>
                </a:extLst>
              </a:tr>
            </a:tbl>
          </a:graphicData>
        </a:graphic>
      </p:graphicFrame>
      <p:sp>
        <p:nvSpPr>
          <p:cNvPr id="8"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4871864" y="4837772"/>
            <a:ext cx="6480720" cy="338554"/>
          </a:xfrm>
          <a:prstGeom prst="rect">
            <a:avLst/>
          </a:prstGeom>
          <a:solidFill>
            <a:schemeClr val="tx2">
              <a:lumMod val="20000"/>
              <a:lumOff val="80000"/>
            </a:schemeClr>
          </a:solidFill>
          <a:ln>
            <a:noFill/>
          </a:ln>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a:t>
            </a:r>
            <a:r>
              <a:rPr lang="en-GB" altLang="en-US" sz="1600" dirty="0" smtClean="0">
                <a:latin typeface="Arial" panose="020B0604020202020204" pitchFamily="34" charset="0"/>
              </a:rPr>
              <a:t>organisation </a:t>
            </a:r>
            <a:r>
              <a:rPr lang="en-GB" altLang="en-US" sz="1600" dirty="0">
                <a:latin typeface="Arial" panose="020B0604020202020204" pitchFamily="34" charset="0"/>
              </a:rPr>
              <a:t>are in </a:t>
            </a:r>
            <a:r>
              <a:rPr lang="en-GB" altLang="en-US" sz="1600" b="1" dirty="0">
                <a:solidFill>
                  <a:srgbClr val="FF0000"/>
                </a:solidFill>
                <a:latin typeface="Arial" panose="020B0604020202020204" pitchFamily="34" charset="0"/>
              </a:rPr>
              <a:t>Sheet 4 </a:t>
            </a:r>
            <a:r>
              <a:rPr lang="en-GB" altLang="en-US" sz="1600" dirty="0">
                <a:latin typeface="Arial" panose="020B0604020202020204" pitchFamily="34" charset="0"/>
              </a:rPr>
              <a:t>of the Data Tables</a:t>
            </a:r>
          </a:p>
        </p:txBody>
      </p:sp>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2" name="TextBox 1"/>
          <p:cNvSpPr txBox="1"/>
          <p:nvPr/>
        </p:nvSpPr>
        <p:spPr>
          <a:xfrm>
            <a:off x="767408" y="5661248"/>
            <a:ext cx="10579407" cy="584775"/>
          </a:xfrm>
          <a:prstGeom prst="rect">
            <a:avLst/>
          </a:prstGeom>
          <a:noFill/>
        </p:spPr>
        <p:txBody>
          <a:bodyPr wrap="square" rtlCol="0">
            <a:spAutoFit/>
          </a:bodyPr>
          <a:lstStyle/>
          <a:p>
            <a:r>
              <a:rPr lang="en-GB" sz="1600" b="1" dirty="0" smtClean="0"/>
              <a:t>Note: </a:t>
            </a:r>
            <a:r>
              <a:rPr lang="en-GB" sz="1600" dirty="0"/>
              <a:t>Case ascertainment estimates for Wales will be slightly too low because it is not possible to identify and remove patients with non-epithelial cancers in PEDW</a:t>
            </a:r>
            <a:r>
              <a:rPr lang="en-GB" sz="1600" dirty="0" smtClean="0"/>
              <a:t>. Please see page 18 of the Annual Report for further details.</a:t>
            </a:r>
            <a:endParaRPr lang="en-GB" sz="1600" dirty="0"/>
          </a:p>
        </p:txBody>
      </p:sp>
    </p:spTree>
    <p:extLst>
      <p:ext uri="{BB962C8B-B14F-4D97-AF65-F5344CB8AC3E}">
        <p14:creationId xmlns:p14="http://schemas.microsoft.com/office/powerpoint/2010/main" val="1133524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10" name="TextBox 9"/>
          <p:cNvSpPr txBox="1"/>
          <p:nvPr/>
        </p:nvSpPr>
        <p:spPr>
          <a:xfrm>
            <a:off x="2679403" y="3140968"/>
            <a:ext cx="6912768" cy="707886"/>
          </a:xfrm>
          <a:prstGeom prst="rect">
            <a:avLst/>
          </a:prstGeom>
          <a:noFill/>
        </p:spPr>
        <p:txBody>
          <a:bodyPr wrap="square" rtlCol="0">
            <a:spAutoFit/>
          </a:bodyPr>
          <a:lstStyle/>
          <a:p>
            <a:pPr algn="ctr"/>
            <a:r>
              <a:rPr lang="en-GB" sz="4000" b="1" dirty="0" smtClean="0"/>
              <a:t>High grade dysplasia</a:t>
            </a:r>
            <a:endParaRPr lang="en-GB" sz="4000" b="1" dirty="0"/>
          </a:p>
        </p:txBody>
      </p:sp>
    </p:spTree>
    <p:extLst>
      <p:ext uri="{BB962C8B-B14F-4D97-AF65-F5344CB8AC3E}">
        <p14:creationId xmlns:p14="http://schemas.microsoft.com/office/powerpoint/2010/main" val="2071555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360" y="1151244"/>
            <a:ext cx="6117380" cy="523220"/>
          </a:xfrm>
          <a:prstGeom prst="rect">
            <a:avLst/>
          </a:prstGeom>
          <a:noFill/>
        </p:spPr>
        <p:txBody>
          <a:bodyPr wrap="none" rtlCol="0">
            <a:spAutoFit/>
          </a:bodyPr>
          <a:lstStyle/>
          <a:p>
            <a:pPr>
              <a:defRPr/>
            </a:pPr>
            <a:r>
              <a:rPr lang="en-GB" sz="2800" b="1" dirty="0">
                <a:solidFill>
                  <a:prstClr val="black"/>
                </a:solidFill>
                <a:latin typeface="Arial" panose="020B0604020202020204" pitchFamily="34" charset="0"/>
                <a:cs typeface="Arial" panose="020B0604020202020204" pitchFamily="34" charset="0"/>
              </a:rPr>
              <a:t>Diagnosis of high grade dysplasia </a:t>
            </a:r>
            <a:endParaRPr lang="en-GB" b="1" dirty="0">
              <a:solidFill>
                <a:prstClr val="black"/>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71784551"/>
              </p:ext>
            </p:extLst>
          </p:nvPr>
        </p:nvGraphicFramePr>
        <p:xfrm>
          <a:off x="1167235" y="3781155"/>
          <a:ext cx="9937104" cy="2416259"/>
        </p:xfrm>
        <a:graphic>
          <a:graphicData uri="http://schemas.openxmlformats.org/drawingml/2006/table">
            <a:tbl>
              <a:tblPr/>
              <a:tblGrid>
                <a:gridCol w="5714835">
                  <a:extLst>
                    <a:ext uri="{9D8B030D-6E8A-4147-A177-3AD203B41FA5}">
                      <a16:colId xmlns:a16="http://schemas.microsoft.com/office/drawing/2014/main" val="215149461"/>
                    </a:ext>
                  </a:extLst>
                </a:gridCol>
                <a:gridCol w="2358504">
                  <a:extLst>
                    <a:ext uri="{9D8B030D-6E8A-4147-A177-3AD203B41FA5}">
                      <a16:colId xmlns:a16="http://schemas.microsoft.com/office/drawing/2014/main" val="2642674502"/>
                    </a:ext>
                  </a:extLst>
                </a:gridCol>
                <a:gridCol w="1863765">
                  <a:extLst>
                    <a:ext uri="{9D8B030D-6E8A-4147-A177-3AD203B41FA5}">
                      <a16:colId xmlns:a16="http://schemas.microsoft.com/office/drawing/2014/main" val="3447880257"/>
                    </a:ext>
                  </a:extLst>
                </a:gridCol>
              </a:tblGrid>
              <a:tr h="360040">
                <a:tc rowSpan="2">
                  <a:txBody>
                    <a:bodyPr/>
                    <a:lstStyle/>
                    <a:p>
                      <a:pPr algn="l" fontAlgn="b"/>
                      <a:r>
                        <a:rPr lang="en-GB" sz="1800" b="1" i="0" u="none" strike="noStrike" dirty="0" smtClean="0">
                          <a:solidFill>
                            <a:schemeClr val="bg1"/>
                          </a:solidFill>
                          <a:effectLst/>
                          <a:latin typeface="Arial" panose="020B0604020202020204" pitchFamily="34" charset="0"/>
                          <a:cs typeface="Arial" panose="020B0604020202020204" pitchFamily="34" charset="0"/>
                        </a:rPr>
                        <a:t>Indicators (based on BSG guideline)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gridSpan="2">
                  <a:txBody>
                    <a:bodyPr/>
                    <a:lstStyle/>
                    <a:p>
                      <a:pPr algn="ctr" fontAlgn="b"/>
                      <a:r>
                        <a:rPr lang="en-GB" sz="1800" b="1" i="0" u="none" strike="noStrike" dirty="0" smtClean="0">
                          <a:solidFill>
                            <a:schemeClr val="bg1"/>
                          </a:solidFill>
                          <a:effectLst/>
                          <a:latin typeface="Arial" panose="020B0604020202020204" pitchFamily="34" charset="0"/>
                          <a:cs typeface="Arial" panose="020B0604020202020204" pitchFamily="34" charset="0"/>
                        </a:rPr>
                        <a:t>Patients</a:t>
                      </a:r>
                      <a:r>
                        <a:rPr lang="en-GB" sz="1800" b="1" i="0" u="none" strike="noStrike" baseline="0" dirty="0" smtClean="0">
                          <a:solidFill>
                            <a:schemeClr val="bg1"/>
                          </a:solidFill>
                          <a:effectLst/>
                          <a:latin typeface="Arial" panose="020B0604020202020204" pitchFamily="34" charset="0"/>
                          <a:cs typeface="Arial" panose="020B0604020202020204" pitchFamily="34" charset="0"/>
                        </a:rPr>
                        <a:t> d</a:t>
                      </a:r>
                      <a:r>
                        <a:rPr lang="en-GB" sz="1800" b="1" i="0" u="none" strike="noStrike" dirty="0" smtClean="0">
                          <a:solidFill>
                            <a:schemeClr val="bg1"/>
                          </a:solidFill>
                          <a:effectLst/>
                          <a:latin typeface="Arial" panose="020B0604020202020204" pitchFamily="34" charset="0"/>
                          <a:cs typeface="Arial" panose="020B0604020202020204" pitchFamily="34" charset="0"/>
                        </a:rPr>
                        <a:t>iagnosed 2016-20</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hMerge="1">
                  <a:txBody>
                    <a:bodyPr/>
                    <a:lstStyle/>
                    <a:p>
                      <a:pPr algn="ctr" fontAlgn="b"/>
                      <a:endParaRPr lang="en-GB" sz="20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333747">
                <a:tc vMerge="1">
                  <a:txBody>
                    <a:bodyPr/>
                    <a:lstStyle/>
                    <a:p>
                      <a:pPr algn="l" fontAlgn="b"/>
                      <a:endParaRPr lang="en-GB" sz="1800" b="1" i="0" u="none" strike="noStrike" dirty="0" smtClean="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a:txBody>
                    <a:bodyPr/>
                    <a:lstStyle/>
                    <a:p>
                      <a:pPr algn="ctr" fontAlgn="b"/>
                      <a:r>
                        <a:rPr lang="en-GB" sz="1800" b="1" i="0" u="none" strike="noStrike" dirty="0" smtClean="0">
                          <a:solidFill>
                            <a:schemeClr val="bg1"/>
                          </a:solidFill>
                          <a:effectLst/>
                          <a:latin typeface="Arial" panose="020B0604020202020204" pitchFamily="34" charset="0"/>
                          <a:cs typeface="Arial" panose="020B0604020202020204" pitchFamily="34" charset="0"/>
                        </a:rPr>
                        <a:t>National</a:t>
                      </a:r>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a:txBody>
                    <a:bodyPr/>
                    <a:lstStyle/>
                    <a:p>
                      <a:pPr algn="ctr"/>
                      <a:r>
                        <a:rPr lang="en-GB" sz="1800" b="1" dirty="0" smtClean="0">
                          <a:solidFill>
                            <a:srgbClr val="FF0000"/>
                          </a:solidFill>
                          <a:latin typeface="Arial" panose="020B0604020202020204" pitchFamily="34" charset="0"/>
                          <a:cs typeface="Arial" panose="020B0604020202020204" pitchFamily="34" charset="0"/>
                        </a:rPr>
                        <a:t>Your</a:t>
                      </a:r>
                    </a:p>
                    <a:p>
                      <a:pPr algn="ctr"/>
                      <a:r>
                        <a:rPr lang="en-GB" sz="1800" b="1" baseline="0" dirty="0" smtClean="0">
                          <a:solidFill>
                            <a:srgbClr val="FF0000"/>
                          </a:solidFill>
                          <a:latin typeface="Arial" panose="020B0604020202020204" pitchFamily="34" charset="0"/>
                          <a:cs typeface="Arial" panose="020B0604020202020204" pitchFamily="34" charset="0"/>
                        </a:rPr>
                        <a:t>Cancer Alliance</a:t>
                      </a:r>
                      <a:endParaRPr lang="en-GB" sz="1800" b="1" dirty="0">
                        <a:solidFill>
                          <a:srgbClr val="FF000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extLst>
                  <a:ext uri="{0D108BD9-81ED-4DB2-BD59-A6C34878D82A}">
                    <a16:rowId xmlns:a16="http://schemas.microsoft.com/office/drawing/2014/main" val="2329776145"/>
                  </a:ext>
                </a:extLst>
              </a:tr>
              <a:tr h="749027">
                <a:tc>
                  <a:txBody>
                    <a:bodyPr/>
                    <a:lstStyle/>
                    <a:p>
                      <a:pPr algn="l" fontAlgn="b"/>
                      <a:r>
                        <a:rPr lang="en-GB" sz="1800" b="0" i="0" u="none" strike="noStrike" dirty="0" smtClean="0">
                          <a:solidFill>
                            <a:srgbClr val="000000"/>
                          </a:solidFill>
                          <a:effectLst/>
                          <a:latin typeface="Arial" panose="020B0604020202020204" pitchFamily="34" charset="0"/>
                          <a:cs typeface="Arial" panose="020B0604020202020204" pitchFamily="34" charset="0"/>
                        </a:rPr>
                        <a:t>% patients whose diagnosis was confirmed by a 2</a:t>
                      </a:r>
                      <a:r>
                        <a:rPr lang="en-GB" sz="1800" b="0" i="0" u="none" strike="noStrike" baseline="30000" dirty="0" smtClean="0">
                          <a:solidFill>
                            <a:srgbClr val="000000"/>
                          </a:solidFill>
                          <a:effectLst/>
                          <a:latin typeface="Arial" panose="020B0604020202020204" pitchFamily="34" charset="0"/>
                          <a:cs typeface="Arial" panose="020B0604020202020204" pitchFamily="34" charset="0"/>
                        </a:rPr>
                        <a:t>nd</a:t>
                      </a:r>
                      <a:r>
                        <a:rPr lang="en-GB" sz="1800" b="0" i="0" u="none" strike="noStrike" dirty="0" smtClean="0">
                          <a:solidFill>
                            <a:srgbClr val="000000"/>
                          </a:solidFill>
                          <a:effectLst/>
                          <a:latin typeface="Arial" panose="020B0604020202020204" pitchFamily="34" charset="0"/>
                          <a:cs typeface="Arial" panose="020B0604020202020204" pitchFamily="34" charset="0"/>
                        </a:rPr>
                        <a:t> pathologist</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000000"/>
                          </a:solidFill>
                          <a:effectLst/>
                          <a:latin typeface="Arial" panose="020B0604020202020204" pitchFamily="34" charset="0"/>
                          <a:cs typeface="Arial" panose="020B0604020202020204" pitchFamily="34" charset="0"/>
                        </a:rPr>
                        <a:t>88%</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FF0000"/>
                          </a:solidFill>
                          <a:effectLst/>
                          <a:latin typeface="Arial" panose="020B0604020202020204" pitchFamily="34" charset="0"/>
                          <a:cs typeface="Arial" panose="020B0604020202020204" pitchFamily="34" charset="0"/>
                        </a:rPr>
                        <a:t>XX</a:t>
                      </a:r>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365464"/>
                  </a:ext>
                </a:extLst>
              </a:tr>
              <a:tr h="749027">
                <a:tc>
                  <a:txBody>
                    <a:bodyPr/>
                    <a:lstStyle/>
                    <a:p>
                      <a:pPr algn="l" fontAlgn="b"/>
                      <a:r>
                        <a:rPr lang="en-GB" sz="1800" b="0" i="0" u="none" strike="noStrike" dirty="0" smtClean="0">
                          <a:solidFill>
                            <a:srgbClr val="000000"/>
                          </a:solidFill>
                          <a:effectLst/>
                          <a:latin typeface="Arial" panose="020B0604020202020204" pitchFamily="34" charset="0"/>
                          <a:cs typeface="Arial" panose="020B0604020202020204" pitchFamily="34" charset="0"/>
                        </a:rPr>
                        <a:t>% of patients discussed at the multidisciplinary team (MDT) meeting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000000"/>
                          </a:solidFill>
                          <a:effectLst/>
                          <a:latin typeface="Arial" panose="020B0604020202020204" pitchFamily="34" charset="0"/>
                          <a:cs typeface="Arial" panose="020B0604020202020204" pitchFamily="34" charset="0"/>
                        </a:rPr>
                        <a:t>90%</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FF0000"/>
                          </a:solidFill>
                          <a:effectLst/>
                          <a:latin typeface="Arial" panose="020B0604020202020204" pitchFamily="34" charset="0"/>
                          <a:cs typeface="Arial" panose="020B0604020202020204" pitchFamily="34" charset="0"/>
                        </a:rPr>
                        <a:t>XX</a:t>
                      </a:r>
                      <a:endParaRPr lang="en-GB" sz="18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131975"/>
                  </a:ext>
                </a:extLst>
              </a:tr>
            </a:tbl>
          </a:graphicData>
        </a:graphic>
      </p:graphicFrame>
      <p:sp>
        <p:nvSpPr>
          <p:cNvPr id="8"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5088570" y="6315559"/>
            <a:ext cx="6015769" cy="338554"/>
          </a:xfrm>
          <a:prstGeom prst="rect">
            <a:avLst/>
          </a:prstGeom>
          <a:solidFill>
            <a:schemeClr val="tx2">
              <a:lumMod val="20000"/>
              <a:lumOff val="80000"/>
            </a:schemeClr>
          </a:solidFill>
          <a:ln>
            <a:noFill/>
          </a:ln>
          <a:extLst/>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Alliance are in </a:t>
            </a:r>
            <a:r>
              <a:rPr lang="en-GB" altLang="en-US" sz="1600" b="1" dirty="0">
                <a:solidFill>
                  <a:srgbClr val="FF0000"/>
                </a:solidFill>
                <a:latin typeface="Arial" panose="020B0604020202020204" pitchFamily="34" charset="0"/>
              </a:rPr>
              <a:t>Sheet 3 </a:t>
            </a:r>
            <a:r>
              <a:rPr lang="en-GB" altLang="en-US" sz="1600" dirty="0">
                <a:latin typeface="Arial" panose="020B0604020202020204" pitchFamily="34" charset="0"/>
              </a:rPr>
              <a:t>of the Data Tables</a:t>
            </a:r>
          </a:p>
        </p:txBody>
      </p:sp>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graphicFrame>
        <p:nvGraphicFramePr>
          <p:cNvPr id="9" name="Content Placeholder 3"/>
          <p:cNvGraphicFramePr>
            <a:graphicFrameLocks/>
          </p:cNvGraphicFramePr>
          <p:nvPr>
            <p:extLst>
              <p:ext uri="{D42A27DB-BD31-4B8C-83A1-F6EECF244321}">
                <p14:modId xmlns:p14="http://schemas.microsoft.com/office/powerpoint/2010/main" val="2459431308"/>
              </p:ext>
            </p:extLst>
          </p:nvPr>
        </p:nvGraphicFramePr>
        <p:xfrm>
          <a:off x="1167235" y="1775864"/>
          <a:ext cx="9937104" cy="1717869"/>
        </p:xfrm>
        <a:graphic>
          <a:graphicData uri="http://schemas.openxmlformats.org/drawingml/2006/table">
            <a:tbl>
              <a:tblPr firstRow="1" firstCol="1" bandRow="1">
                <a:tableStyleId>{2D5ABB26-0587-4C30-8999-92F81FD0307C}</a:tableStyleId>
              </a:tblPr>
              <a:tblGrid>
                <a:gridCol w="8342115">
                  <a:extLst>
                    <a:ext uri="{9D8B030D-6E8A-4147-A177-3AD203B41FA5}">
                      <a16:colId xmlns:a16="http://schemas.microsoft.com/office/drawing/2014/main" val="20000"/>
                    </a:ext>
                  </a:extLst>
                </a:gridCol>
                <a:gridCol w="1594989">
                  <a:extLst>
                    <a:ext uri="{9D8B030D-6E8A-4147-A177-3AD203B41FA5}">
                      <a16:colId xmlns:a16="http://schemas.microsoft.com/office/drawing/2014/main" val="20001"/>
                    </a:ext>
                  </a:extLst>
                </a:gridCol>
              </a:tblGrid>
              <a:tr h="462293">
                <a:tc>
                  <a:txBody>
                    <a:bodyPr/>
                    <a:lstStyle/>
                    <a:p>
                      <a:pP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nSpc>
                          <a:spcPct val="107000"/>
                        </a:lnSpc>
                        <a:spcAft>
                          <a:spcPts val="0"/>
                        </a:spcAft>
                      </a:pPr>
                      <a:r>
                        <a:rPr lang="en-GB" sz="1800" b="1" dirty="0" smtClean="0">
                          <a:effectLst/>
                          <a:latin typeface="Arial" panose="020B0604020202020204" pitchFamily="34" charset="0"/>
                          <a:cs typeface="Arial" panose="020B0604020202020204" pitchFamily="34" charset="0"/>
                        </a:rPr>
                        <a:t>Recommendation</a:t>
                      </a:r>
                      <a:r>
                        <a:rPr lang="en-GB" sz="1800" b="1" baseline="0" dirty="0" smtClean="0">
                          <a:effectLst/>
                          <a:latin typeface="Arial" panose="020B0604020202020204" pitchFamily="34" charset="0"/>
                          <a:cs typeface="Arial" panose="020B0604020202020204" pitchFamily="34" charset="0"/>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b="1" dirty="0" smtClean="0">
                        <a:effectLst/>
                        <a:latin typeface="Arial" panose="020B0604020202020204" pitchFamily="34" charset="0"/>
                        <a:cs typeface="Arial" panose="020B0604020202020204" pitchFamily="34" charset="0"/>
                      </a:endParaRPr>
                    </a:p>
                    <a:p>
                      <a:pPr algn="ctr">
                        <a:lnSpc>
                          <a:spcPct val="107000"/>
                        </a:lnSpc>
                        <a:spcAft>
                          <a:spcPts val="0"/>
                        </a:spcAft>
                      </a:pPr>
                      <a:r>
                        <a:rPr lang="en-GB" sz="1800" b="1" dirty="0" smtClean="0">
                          <a:effectLst/>
                          <a:latin typeface="Arial" panose="020B0604020202020204" pitchFamily="34" charset="0"/>
                          <a:cs typeface="Arial" panose="020B0604020202020204" pitchFamily="34" charset="0"/>
                        </a:rPr>
                        <a:t>Pages</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0875">
                <a:tc>
                  <a:txBody>
                    <a:bodyPr/>
                    <a:lstStyle/>
                    <a:p>
                      <a:pPr marL="0" lvl="0" indent="0">
                        <a:lnSpc>
                          <a:spcPct val="115000"/>
                        </a:lnSpc>
                        <a:spcAft>
                          <a:spcPts val="1000"/>
                        </a:spcAft>
                        <a:buFont typeface="+mj-lt"/>
                        <a:buNone/>
                      </a:pPr>
                      <a:r>
                        <a:rPr kumimoji="0" lang="en-GB" sz="1800" kern="1200" dirty="0" smtClean="0">
                          <a:solidFill>
                            <a:schemeClr val="tx1"/>
                          </a:solidFill>
                          <a:effectLst/>
                          <a:latin typeface="Arial" panose="020B0604020202020204" pitchFamily="34" charset="0"/>
                          <a:ea typeface="+mn-ea"/>
                          <a:cs typeface="Arial" panose="020B0604020202020204" pitchFamily="34" charset="0"/>
                        </a:rPr>
                        <a:t>Ensure that older patients with suspected high grade dysplasia have their diagnosis confirmed by a second pathologist.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dirty="0" smtClean="0">
                        <a:effectLst/>
                        <a:latin typeface="Arial" panose="020B0604020202020204" pitchFamily="34" charset="0"/>
                        <a:cs typeface="Arial" panose="020B0604020202020204" pitchFamily="34" charset="0"/>
                      </a:endParaRPr>
                    </a:p>
                    <a:p>
                      <a:pPr algn="ctr">
                        <a:lnSpc>
                          <a:spcPct val="107000"/>
                        </a:lnSpc>
                        <a:spcAft>
                          <a:spcPts val="0"/>
                        </a:spcAft>
                      </a:pPr>
                      <a:r>
                        <a:rPr lang="en-GB" sz="1800" dirty="0" smtClean="0">
                          <a:effectLst/>
                          <a:latin typeface="Arial" panose="020B0604020202020204" pitchFamily="34" charset="0"/>
                          <a:cs typeface="Arial" panose="020B0604020202020204" pitchFamily="34" charset="0"/>
                        </a:rPr>
                        <a:t>14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62082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E1271D-2678-4664-A276-41FE49157944}"/>
              </a:ext>
            </a:extLst>
          </p:cNvPr>
          <p:cNvSpPr/>
          <p:nvPr/>
        </p:nvSpPr>
        <p:spPr>
          <a:xfrm>
            <a:off x="339143" y="1140448"/>
            <a:ext cx="4172681" cy="1614801"/>
          </a:xfrm>
          <a:prstGeom prst="rect">
            <a:avLst/>
          </a:prstGeom>
        </p:spPr>
        <p:txBody>
          <a:bodyPr wrap="square">
            <a:spAutoFit/>
          </a:bodyPr>
          <a:lstStyle/>
          <a:p>
            <a:pPr>
              <a:lnSpc>
                <a:spcPct val="107000"/>
              </a:lnSpc>
              <a:spcAft>
                <a:spcPts val="800"/>
              </a:spcAft>
            </a:pPr>
            <a:r>
              <a:rPr lang="en-GB" sz="2000" b="1" dirty="0" smtClean="0">
                <a:latin typeface="Arial" panose="020B0604020202020204" pitchFamily="34" charset="0"/>
                <a:cs typeface="Arial" panose="020B0604020202020204" pitchFamily="34" charset="0"/>
              </a:rPr>
              <a:t>Initial primary treatment</a:t>
            </a:r>
          </a:p>
          <a:p>
            <a:pPr>
              <a:lnSpc>
                <a:spcPct val="107000"/>
              </a:lnSpc>
              <a:spcAft>
                <a:spcPts val="800"/>
              </a:spcAft>
            </a:pPr>
            <a:r>
              <a:rPr lang="en-GB" sz="2000" b="1" dirty="0" smtClean="0">
                <a:latin typeface="Arial" panose="020B0604020202020204" pitchFamily="34" charset="0"/>
                <a:cs typeface="Arial" panose="020B0604020202020204" pitchFamily="34" charset="0"/>
              </a:rPr>
              <a:t>for patients with HGD, </a:t>
            </a:r>
          </a:p>
          <a:p>
            <a:pPr>
              <a:lnSpc>
                <a:spcPct val="107000"/>
              </a:lnSpc>
              <a:spcAft>
                <a:spcPts val="800"/>
              </a:spcAft>
            </a:pPr>
            <a:r>
              <a:rPr lang="en-GB" sz="2000" b="1" dirty="0" smtClean="0">
                <a:latin typeface="Arial" panose="020B0604020202020204" pitchFamily="34" charset="0"/>
                <a:cs typeface="Arial" panose="020B0604020202020204" pitchFamily="34" charset="0"/>
              </a:rPr>
              <a:t>by </a:t>
            </a:r>
            <a:r>
              <a:rPr lang="en-GB" sz="2000" b="1" dirty="0">
                <a:latin typeface="Arial" panose="020B0604020202020204" pitchFamily="34" charset="0"/>
                <a:cs typeface="Arial" panose="020B0604020202020204" pitchFamily="34" charset="0"/>
              </a:rPr>
              <a:t>Cancer Alliance of diagnosis </a:t>
            </a:r>
            <a:r>
              <a:rPr lang="en-GB" sz="2000" b="1" dirty="0" smtClean="0">
                <a:latin typeface="Arial" panose="020B0604020202020204" pitchFamily="34" charset="0"/>
                <a:cs typeface="Arial" panose="020B0604020202020204" pitchFamily="34" charset="0"/>
              </a:rPr>
              <a:t>(2018 </a:t>
            </a:r>
            <a:r>
              <a:rPr lang="en-GB" sz="20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2020)</a:t>
            </a:r>
            <a:endParaRPr lang="en-GB" sz="2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graphicFrame>
        <p:nvGraphicFramePr>
          <p:cNvPr id="7" name="Chart 6"/>
          <p:cNvGraphicFramePr/>
          <p:nvPr>
            <p:extLst>
              <p:ext uri="{D42A27DB-BD31-4B8C-83A1-F6EECF244321}">
                <p14:modId xmlns:p14="http://schemas.microsoft.com/office/powerpoint/2010/main" val="1119727449"/>
              </p:ext>
            </p:extLst>
          </p:nvPr>
        </p:nvGraphicFramePr>
        <p:xfrm>
          <a:off x="4007768" y="1037576"/>
          <a:ext cx="7834021" cy="5820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78023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16851</TotalTime>
  <Words>2780</Words>
  <Application>Microsoft Office PowerPoint</Application>
  <PresentationFormat>Widescreen</PresentationFormat>
  <Paragraphs>599</Paragraphs>
  <Slides>38</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Lucida Sans Unicode</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Audit participation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Steroid Withdrawal Following Renal Transplantation Increases the Risk of Acute Rejection</dc:title>
  <dc:creator>Simon Knight</dc:creator>
  <cp:lastModifiedBy>Min Hae Park</cp:lastModifiedBy>
  <cp:revision>866</cp:revision>
  <cp:lastPrinted>2019-12-09T16:03:34Z</cp:lastPrinted>
  <dcterms:created xsi:type="dcterms:W3CDTF">2008-07-14T13:58:44Z</dcterms:created>
  <dcterms:modified xsi:type="dcterms:W3CDTF">2021-12-08T16:20:54Z</dcterms:modified>
</cp:coreProperties>
</file>