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handoutMasterIdLst>
    <p:handoutMasterId r:id="rId36"/>
  </p:handoutMasterIdLst>
  <p:sldIdLst>
    <p:sldId id="692" r:id="rId2"/>
    <p:sldId id="693" r:id="rId3"/>
    <p:sldId id="694" r:id="rId4"/>
    <p:sldId id="720" r:id="rId5"/>
    <p:sldId id="701" r:id="rId6"/>
    <p:sldId id="719" r:id="rId7"/>
    <p:sldId id="745" r:id="rId8"/>
    <p:sldId id="725" r:id="rId9"/>
    <p:sldId id="733" r:id="rId10"/>
    <p:sldId id="702" r:id="rId11"/>
    <p:sldId id="743" r:id="rId12"/>
    <p:sldId id="705" r:id="rId13"/>
    <p:sldId id="739" r:id="rId14"/>
    <p:sldId id="707" r:id="rId15"/>
    <p:sldId id="737" r:id="rId16"/>
    <p:sldId id="732" r:id="rId17"/>
    <p:sldId id="734" r:id="rId18"/>
    <p:sldId id="736" r:id="rId19"/>
    <p:sldId id="749" r:id="rId20"/>
    <p:sldId id="740" r:id="rId21"/>
    <p:sldId id="712" r:id="rId22"/>
    <p:sldId id="713" r:id="rId23"/>
    <p:sldId id="742" r:id="rId24"/>
    <p:sldId id="746" r:id="rId25"/>
    <p:sldId id="730" r:id="rId26"/>
    <p:sldId id="752" r:id="rId27"/>
    <p:sldId id="731" r:id="rId28"/>
    <p:sldId id="753" r:id="rId29"/>
    <p:sldId id="754" r:id="rId30"/>
    <p:sldId id="744" r:id="rId31"/>
    <p:sldId id="718" r:id="rId32"/>
    <p:sldId id="722" r:id="rId33"/>
    <p:sldId id="716" r:id="rId3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ABB1"/>
    <a:srgbClr val="C4AD67"/>
    <a:srgbClr val="7F4265"/>
    <a:srgbClr val="378C6C"/>
    <a:srgbClr val="088AC4"/>
    <a:srgbClr val="EB641B"/>
    <a:srgbClr val="F7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0563" autoAdjust="0"/>
  </p:normalViewPr>
  <p:slideViewPr>
    <p:cSldViewPr>
      <p:cViewPr varScale="1">
        <p:scale>
          <a:sx n="66" d="100"/>
          <a:sy n="66" d="100"/>
        </p:scale>
        <p:origin x="8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cseng.ac.uk\shares\Personal\Home\MHpark\NOGCA\NOGCA%202022\Figures\RT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Sheet3!$F$6</c:f>
              <c:strCache>
                <c:ptCount val="1"/>
                <c:pt idx="0">
                  <c:v> 10/1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Sheet3!$E$7:$E$26</c:f>
              <c:strCache>
                <c:ptCount val="9"/>
                <c:pt idx="0">
                  <c:v>W Midlands (n=22)</c:v>
                </c:pt>
                <c:pt idx="1">
                  <c:v>Kent &amp; Medway (n=46)</c:v>
                </c:pt>
                <c:pt idx="2">
                  <c:v>Somers, Wilts, Avon &amp; Glou (n=54)</c:v>
                </c:pt>
                <c:pt idx="3">
                  <c:v>Greater Manchester (n=35)</c:v>
                </c:pt>
                <c:pt idx="4">
                  <c:v>RM Partners West London (n=58)</c:v>
                </c:pt>
                <c:pt idx="5">
                  <c:v>East of England - North (n=95)</c:v>
                </c:pt>
                <c:pt idx="6">
                  <c:v>East of England - South (n=79)</c:v>
                </c:pt>
                <c:pt idx="7">
                  <c:v>North Central London (n=28)</c:v>
                </c:pt>
                <c:pt idx="8">
                  <c:v>Northern (n=164)</c:v>
                </c:pt>
              </c:strCache>
            </c:strRef>
          </c:cat>
          <c:val>
            <c:numRef>
              <c:f>Sheet3!$F$7:$F$26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5-4562-8A74-3C62F9A34A89}"/>
            </c:ext>
          </c:extLst>
        </c:ser>
        <c:ser>
          <c:idx val="1"/>
          <c:order val="1"/>
          <c:tx>
            <c:strRef>
              <c:f>Sheet3!$G$6</c:f>
              <c:strCache>
                <c:ptCount val="1"/>
                <c:pt idx="0">
                  <c:v> 20/4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Sheet3!$E$7:$E$26</c:f>
              <c:strCache>
                <c:ptCount val="9"/>
                <c:pt idx="0">
                  <c:v>W Midlands (n=22)</c:v>
                </c:pt>
                <c:pt idx="1">
                  <c:v>Kent &amp; Medway (n=46)</c:v>
                </c:pt>
                <c:pt idx="2">
                  <c:v>Somers, Wilts, Avon &amp; Glou (n=54)</c:v>
                </c:pt>
                <c:pt idx="3">
                  <c:v>Greater Manchester (n=35)</c:v>
                </c:pt>
                <c:pt idx="4">
                  <c:v>RM Partners West London (n=58)</c:v>
                </c:pt>
                <c:pt idx="5">
                  <c:v>East of England - North (n=95)</c:v>
                </c:pt>
                <c:pt idx="6">
                  <c:v>East of England - South (n=79)</c:v>
                </c:pt>
                <c:pt idx="7">
                  <c:v>North Central London (n=28)</c:v>
                </c:pt>
                <c:pt idx="8">
                  <c:v>Northern (n=164)</c:v>
                </c:pt>
              </c:strCache>
            </c:strRef>
          </c:cat>
          <c:val>
            <c:numRef>
              <c:f>Sheet3!$G$7:$G$26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5-4562-8A74-3C62F9A34A89}"/>
            </c:ext>
          </c:extLst>
        </c:ser>
        <c:ser>
          <c:idx val="2"/>
          <c:order val="2"/>
          <c:tx>
            <c:strRef>
              <c:f>Sheet3!$H$6</c:f>
              <c:strCache>
                <c:ptCount val="1"/>
                <c:pt idx="0">
                  <c:v> 27/6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Sheet3!$E$7:$E$26</c:f>
              <c:strCache>
                <c:ptCount val="9"/>
                <c:pt idx="0">
                  <c:v>W Midlands (n=22)</c:v>
                </c:pt>
                <c:pt idx="1">
                  <c:v>Kent &amp; Medway (n=46)</c:v>
                </c:pt>
                <c:pt idx="2">
                  <c:v>Somers, Wilts, Avon &amp; Glou (n=54)</c:v>
                </c:pt>
                <c:pt idx="3">
                  <c:v>Greater Manchester (n=35)</c:v>
                </c:pt>
                <c:pt idx="4">
                  <c:v>RM Partners West London (n=58)</c:v>
                </c:pt>
                <c:pt idx="5">
                  <c:v>East of England - North (n=95)</c:v>
                </c:pt>
                <c:pt idx="6">
                  <c:v>East of England - South (n=79)</c:v>
                </c:pt>
                <c:pt idx="7">
                  <c:v>North Central London (n=28)</c:v>
                </c:pt>
                <c:pt idx="8">
                  <c:v>Northern (n=164)</c:v>
                </c:pt>
              </c:strCache>
            </c:strRef>
          </c:cat>
          <c:val>
            <c:numRef>
              <c:f>Sheet3!$H$7:$H$26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71</c:v>
                </c:pt>
                <c:pt idx="6">
                  <c:v>72</c:v>
                </c:pt>
                <c:pt idx="7">
                  <c:v>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C5-4562-8A74-3C62F9A34A89}"/>
            </c:ext>
          </c:extLst>
        </c:ser>
        <c:ser>
          <c:idx val="3"/>
          <c:order val="3"/>
          <c:tx>
            <c:strRef>
              <c:f>Sheet3!$I$6</c:f>
              <c:strCache>
                <c:ptCount val="1"/>
                <c:pt idx="0">
                  <c:v>36/12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Sheet3!$E$7:$E$26</c:f>
              <c:strCache>
                <c:ptCount val="9"/>
                <c:pt idx="0">
                  <c:v>W Midlands (n=22)</c:v>
                </c:pt>
                <c:pt idx="1">
                  <c:v>Kent &amp; Medway (n=46)</c:v>
                </c:pt>
                <c:pt idx="2">
                  <c:v>Somers, Wilts, Avon &amp; Glou (n=54)</c:v>
                </c:pt>
                <c:pt idx="3">
                  <c:v>Greater Manchester (n=35)</c:v>
                </c:pt>
                <c:pt idx="4">
                  <c:v>RM Partners West London (n=58)</c:v>
                </c:pt>
                <c:pt idx="5">
                  <c:v>East of England - North (n=95)</c:v>
                </c:pt>
                <c:pt idx="6">
                  <c:v>East of England - South (n=79)</c:v>
                </c:pt>
                <c:pt idx="7">
                  <c:v>North Central London (n=28)</c:v>
                </c:pt>
                <c:pt idx="8">
                  <c:v>Northern (n=164)</c:v>
                </c:pt>
              </c:strCache>
            </c:strRef>
          </c:cat>
          <c:val>
            <c:numRef>
              <c:f>Sheet3!$I$7:$I$26</c:f>
              <c:numCache>
                <c:formatCode>General</c:formatCode>
                <c:ptCount val="9"/>
                <c:pt idx="0">
                  <c:v>4</c:v>
                </c:pt>
                <c:pt idx="1">
                  <c:v>28</c:v>
                </c:pt>
                <c:pt idx="2">
                  <c:v>9</c:v>
                </c:pt>
                <c:pt idx="3">
                  <c:v>0</c:v>
                </c:pt>
                <c:pt idx="4">
                  <c:v>46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C5-4562-8A74-3C62F9A34A89}"/>
            </c:ext>
          </c:extLst>
        </c:ser>
        <c:ser>
          <c:idx val="4"/>
          <c:order val="4"/>
          <c:tx>
            <c:strRef>
              <c:f>Sheet3!$J$6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Sheet3!$E$7:$E$26</c:f>
              <c:strCache>
                <c:ptCount val="9"/>
                <c:pt idx="0">
                  <c:v>W Midlands (n=22)</c:v>
                </c:pt>
                <c:pt idx="1">
                  <c:v>Kent &amp; Medway (n=46)</c:v>
                </c:pt>
                <c:pt idx="2">
                  <c:v>Somers, Wilts, Avon &amp; Glou (n=54)</c:v>
                </c:pt>
                <c:pt idx="3">
                  <c:v>Greater Manchester (n=35)</c:v>
                </c:pt>
                <c:pt idx="4">
                  <c:v>RM Partners West London (n=58)</c:v>
                </c:pt>
                <c:pt idx="5">
                  <c:v>East of England - North (n=95)</c:v>
                </c:pt>
                <c:pt idx="6">
                  <c:v>East of England - South (n=79)</c:v>
                </c:pt>
                <c:pt idx="7">
                  <c:v>North Central London (n=28)</c:v>
                </c:pt>
                <c:pt idx="8">
                  <c:v>Northern (n=164)</c:v>
                </c:pt>
              </c:strCache>
            </c:strRef>
          </c:cat>
          <c:val>
            <c:numRef>
              <c:f>Sheet3!$J$7:$J$26</c:f>
              <c:numCache>
                <c:formatCode>General</c:formatCode>
                <c:ptCount val="9"/>
                <c:pt idx="0">
                  <c:v>18</c:v>
                </c:pt>
                <c:pt idx="1">
                  <c:v>3</c:v>
                </c:pt>
                <c:pt idx="2">
                  <c:v>44</c:v>
                </c:pt>
                <c:pt idx="3">
                  <c:v>32</c:v>
                </c:pt>
                <c:pt idx="4">
                  <c:v>11</c:v>
                </c:pt>
                <c:pt idx="5">
                  <c:v>20</c:v>
                </c:pt>
                <c:pt idx="6">
                  <c:v>4</c:v>
                </c:pt>
                <c:pt idx="7">
                  <c:v>20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5-4562-8A74-3C62F9A34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520448"/>
        <c:axId val="399521104"/>
      </c:barChart>
      <c:catAx>
        <c:axId val="399520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Cancer</a:t>
                </a:r>
                <a:r>
                  <a:rPr lang="en-GB" baseline="0"/>
                  <a:t> Alliance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521104"/>
        <c:crosses val="autoZero"/>
        <c:auto val="1"/>
        <c:lblAlgn val="ctr"/>
        <c:lblOffset val="100"/>
        <c:noMultiLvlLbl val="0"/>
      </c:catAx>
      <c:valAx>
        <c:axId val="39952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Radiotherapy</a:t>
                </a:r>
                <a:r>
                  <a:rPr lang="en-GB" baseline="0"/>
                  <a:t> regimen (%)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5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2C0C5275-4FBD-4B7D-99BF-6012C34BF956}" type="datetimeFigureOut">
              <a:rPr lang="en-GB"/>
              <a:pPr>
                <a:defRPr/>
              </a:pPr>
              <a:t>11/01/2023</a:t>
            </a:fld>
            <a:endParaRPr lang="en-GB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A25A0CF6-61EC-4E1C-ABC8-772064F61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8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0553A6A1-186D-4E03-9C34-6374318C69FF}" type="datetimeFigureOut">
              <a:rPr lang="en-GB"/>
              <a:pPr>
                <a:defRPr/>
              </a:pPr>
              <a:t>11/01/2023</a:t>
            </a:fld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8D4AF039-5DED-455C-B313-649C90AA8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57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0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2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4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2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345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732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006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85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8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2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7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0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6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3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863E80-9E02-4580-BFDF-4DDAA2A72A04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42156E-30AF-438A-8019-B7EFC54C0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5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8F2B-1E87-4B92-82B8-7418598E483A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C03A-9EBA-4F22-9F4B-87D5694FE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8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C85F-CB85-473C-8153-FA4B085A773A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6C16-485D-4CEE-9CAD-797AC634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4D1D-8532-4D43-AA88-A95CCC7FA94F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CB3F-ADAE-43E6-B379-9B330A009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DCF8-B3F3-4BF9-A8AB-786A3299C798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661C-C3D6-463A-AAA8-55819EB82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CCEB-8E91-4FFE-B5A0-B02367150295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E318-9B30-4950-A6A0-827E26BC0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81138"/>
            <a:ext cx="5384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138"/>
            <a:ext cx="5384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74A0-39D8-4DAF-A898-2465FD65412A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EEB0-8EF1-4D70-B875-9C117CCFF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1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1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0E1B-A7F8-4E6E-99EF-BD67A6DBF9F8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4704-2D35-4A75-AB3B-E378D1C1FE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4042330-743E-45ED-90B7-08089885B297}" type="datetimeFigureOut">
              <a:rPr lang="en-US"/>
              <a:pPr>
                <a:defRPr/>
              </a:pPr>
              <a:t>1/11/2023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81ADD8-36A1-49A3-8FAD-76A4FD46A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gca.org.uk/reports/2021-annual-repor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ogca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C90C6F-E496-47D2-A158-5C1C9DA23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1"/>
          <a:stretch/>
        </p:blipFill>
        <p:spPr>
          <a:xfrm>
            <a:off x="0" y="1"/>
            <a:ext cx="12192000" cy="4941167"/>
          </a:xfrm>
          <a:prstGeom prst="rect">
            <a:avLst/>
          </a:prstGeom>
        </p:spPr>
      </p:pic>
      <p:pic>
        <p:nvPicPr>
          <p:cNvPr id="4" name="Picture 6" descr="BSG logo">
            <a:extLst>
              <a:ext uri="{FF2B5EF4-FFF2-40B4-BE49-F238E27FC236}">
                <a16:creationId xmlns:a16="http://schemas.microsoft.com/office/drawing/2014/main" id="{873F125F-74B6-47EC-AC66-A3E58683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94" y="6036594"/>
            <a:ext cx="476678" cy="53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CR Logo artwork (CMYK)">
            <a:extLst>
              <a:ext uri="{FF2B5EF4-FFF2-40B4-BE49-F238E27FC236}">
                <a16:creationId xmlns:a16="http://schemas.microsoft.com/office/drawing/2014/main" id="{D503CB0F-0259-4872-8CA0-E5844428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05" y="5993731"/>
            <a:ext cx="1055686" cy="57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intranet.rcseng.ac.uk/information/working-guidelines/brand-guidelines/images/Royal%20College%20of%20Surgeons%20CMYK%20Colour%20Logo%20Large.jpg">
            <a:extLst>
              <a:ext uri="{FF2B5EF4-FFF2-40B4-BE49-F238E27FC236}">
                <a16:creationId xmlns:a16="http://schemas.microsoft.com/office/drawing/2014/main" id="{0BD0811D-DB60-4AF5-BE89-C5A696F6E4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58" y="5999381"/>
            <a:ext cx="13501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33701D-8390-4F2B-A8C5-DA4B517C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461" y="5993731"/>
            <a:ext cx="740929" cy="5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D29F7-51C5-4866-9401-E1A13DBCE4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84" y="5953764"/>
            <a:ext cx="1379934" cy="72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4558A2-1105-4D30-910B-901F665AD399}"/>
              </a:ext>
            </a:extLst>
          </p:cNvPr>
          <p:cNvSpPr txBox="1"/>
          <p:nvPr/>
        </p:nvSpPr>
        <p:spPr>
          <a:xfrm>
            <a:off x="1524000" y="206228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National Oesophago-Gastric Cancer Audit</a:t>
            </a:r>
          </a:p>
          <a:p>
            <a:pPr algn="ctr"/>
            <a:endParaRPr lang="de-DE" sz="3200" b="1" dirty="0">
              <a:solidFill>
                <a:schemeClr val="bg1"/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2022 </a:t>
            </a:r>
            <a:r>
              <a:rPr lang="de-DE" sz="3200" b="1" dirty="0">
                <a:solidFill>
                  <a:schemeClr val="bg1"/>
                </a:solidFill>
              </a:rPr>
              <a:t>Annual Report: Slide set</a:t>
            </a:r>
          </a:p>
        </p:txBody>
      </p:sp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06" y="5993731"/>
            <a:ext cx="1022429" cy="5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418" y="3792594"/>
            <a:ext cx="588842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6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9936" y="2066875"/>
            <a:ext cx="5904656" cy="1388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were diagnosed following an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emergency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admission </a:t>
            </a: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2019 - Mar 2021)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918" y="5755997"/>
            <a:ext cx="7335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Adjusted rates of diagnosis following an emergency admission with 95% confidence intervals, by Cancer Alliance / Welsh region.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line shows national average (12.5%).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Routes </a:t>
            </a:r>
            <a:r>
              <a:rPr lang="en-GB" sz="3200" b="1" dirty="0"/>
              <a:t>to diagnosis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/>
          <a:stretch/>
        </p:blipFill>
        <p:spPr bwMode="auto">
          <a:xfrm rot="5400000">
            <a:off x="-42376" y="2406190"/>
            <a:ext cx="4869038" cy="368151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7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1438279" cy="211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Staging investigations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It is recommended that all patients with OG cancer have a CT scan to identify metastatic disease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There was substantial variation between NHS organisations in the completeness of information about staging investigations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3392" y="4077072"/>
            <a:ext cx="7366710" cy="774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had a CT scan (Apr 2019 - Mar 2021)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941" y="4171730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6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</p:spTree>
    <p:extLst>
      <p:ext uri="{BB962C8B-B14F-4D97-AF65-F5344CB8AC3E}">
        <p14:creationId xmlns:p14="http://schemas.microsoft.com/office/powerpoint/2010/main" val="7933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42442" y="1039790"/>
            <a:ext cx="1152127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/>
              <a:t>Use of PET-CT scans among patients </a:t>
            </a:r>
            <a:r>
              <a:rPr lang="en-GB" b="1" dirty="0"/>
              <a:t>with oesophageal </a:t>
            </a:r>
            <a:r>
              <a:rPr lang="en-GB" b="1" dirty="0" smtClean="0"/>
              <a:t>and gastro-oesophageal junction cancer (except for T1a tumours) who </a:t>
            </a:r>
            <a:r>
              <a:rPr lang="en-GB" b="1" dirty="0"/>
              <a:t>had curative </a:t>
            </a:r>
            <a:r>
              <a:rPr lang="en-GB" b="1" dirty="0" smtClean="0"/>
              <a:t>treatment, </a:t>
            </a:r>
            <a:r>
              <a:rPr lang="en-GB" b="1" dirty="0"/>
              <a:t>by Cancer Alliance / Welsh region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087888" y="5877272"/>
            <a:ext cx="6808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NOTE: </a:t>
            </a:r>
            <a:r>
              <a:rPr lang="en-GB" sz="1600" dirty="0">
                <a:latin typeface="Calibri" panose="020F0502020204030204" pitchFamily="34" charset="0"/>
              </a:rPr>
              <a:t>Figures on the use of PET-CT scans were only calculated for NHS organisations that had data on investigations for at least 80% of patients.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7888" y="2189122"/>
            <a:ext cx="6808538" cy="2173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PET-CT is recommended for all patients with oesophageal cancer being considered for curative treatment. </a:t>
            </a:r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with oesophageal and GOJ cancer who had curative treatment had a record of PET-CT (Apr 2019 - Mar 2021)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89" y="4533032"/>
            <a:ext cx="680853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6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 bwMode="auto">
          <a:xfrm rot="5400000">
            <a:off x="-46696" y="2194659"/>
            <a:ext cx="4969658" cy="4125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3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256" y="4142928"/>
            <a:ext cx="344134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7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0256" y="1984946"/>
            <a:ext cx="3441342" cy="194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of </a:t>
            </a:r>
            <a:r>
              <a:rPr lang="en-GB" altLang="en-US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yy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patients had complete clinical stage data </a:t>
            </a: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2019 - Mar 2021)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Data on clinical stage</a:t>
            </a:r>
            <a:endParaRPr lang="en-GB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96809"/>
              </p:ext>
            </p:extLst>
          </p:nvPr>
        </p:nvGraphicFramePr>
        <p:xfrm>
          <a:off x="263351" y="2025708"/>
          <a:ext cx="7992888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798">
                  <a:extLst>
                    <a:ext uri="{9D8B030D-6E8A-4147-A177-3AD203B41FA5}">
                      <a16:colId xmlns:a16="http://schemas.microsoft.com/office/drawing/2014/main" val="4273161029"/>
                    </a:ext>
                  </a:extLst>
                </a:gridCol>
                <a:gridCol w="1021915">
                  <a:extLst>
                    <a:ext uri="{9D8B030D-6E8A-4147-A177-3AD203B41FA5}">
                      <a16:colId xmlns:a16="http://schemas.microsoft.com/office/drawing/2014/main" val="819602934"/>
                    </a:ext>
                  </a:extLst>
                </a:gridCol>
                <a:gridCol w="1360190">
                  <a:extLst>
                    <a:ext uri="{9D8B030D-6E8A-4147-A177-3AD203B41FA5}">
                      <a16:colId xmlns:a16="http://schemas.microsoft.com/office/drawing/2014/main" val="100516332"/>
                    </a:ext>
                  </a:extLst>
                </a:gridCol>
                <a:gridCol w="1446972">
                  <a:extLst>
                    <a:ext uri="{9D8B030D-6E8A-4147-A177-3AD203B41FA5}">
                      <a16:colId xmlns:a16="http://schemas.microsoft.com/office/drawing/2014/main" val="1803899286"/>
                    </a:ext>
                  </a:extLst>
                </a:gridCol>
                <a:gridCol w="1228244">
                  <a:extLst>
                    <a:ext uri="{9D8B030D-6E8A-4147-A177-3AD203B41FA5}">
                      <a16:colId xmlns:a16="http://schemas.microsoft.com/office/drawing/2014/main" val="38516694"/>
                    </a:ext>
                  </a:extLst>
                </a:gridCol>
                <a:gridCol w="1177769">
                  <a:extLst>
                    <a:ext uri="{9D8B030D-6E8A-4147-A177-3AD203B41FA5}">
                      <a16:colId xmlns:a16="http://schemas.microsoft.com/office/drawing/2014/main" val="3533621335"/>
                    </a:ext>
                  </a:extLst>
                </a:gridCol>
              </a:tblGrid>
              <a:tr h="692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stage (pre-treatment)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965" marR="82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SCC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965" marR="82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Upper/Mid</a:t>
                      </a:r>
                    </a:p>
                  </a:txBody>
                  <a:tcPr marL="82965" marR="82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Lower (w SI,SII)</a:t>
                      </a:r>
                    </a:p>
                  </a:txBody>
                  <a:tcPr marL="82965" marR="82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Stomach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SIII)</a:t>
                      </a:r>
                    </a:p>
                  </a:txBody>
                  <a:tcPr marL="82965" marR="82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2965" marR="82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10442"/>
                  </a:ext>
                </a:extLst>
              </a:tr>
              <a:tr h="2256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Stage 0/1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86515"/>
                  </a:ext>
                </a:extLst>
              </a:tr>
              <a:tr h="2256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Stage 2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21672"/>
                  </a:ext>
                </a:extLst>
              </a:tr>
              <a:tr h="2256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Stage 3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7746"/>
                  </a:ext>
                </a:extLst>
              </a:tr>
              <a:tr h="2256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Stage 4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56954"/>
                  </a:ext>
                </a:extLst>
              </a:tr>
              <a:tr h="2256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Missing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605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1,350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1,006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3,317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30199"/>
                  </a:ext>
                </a:extLst>
              </a:tr>
              <a:tr h="2256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3,717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1,519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8,921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5,017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19,174</a:t>
                      </a:r>
                    </a:p>
                  </a:txBody>
                  <a:tcPr marL="82965" marR="8296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04094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73009"/>
              </p:ext>
            </p:extLst>
          </p:nvPr>
        </p:nvGraphicFramePr>
        <p:xfrm>
          <a:off x="263351" y="5359506"/>
          <a:ext cx="11521281" cy="1199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5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8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patients diagnosed with stage 4 disease to identify opportunities for earlier detection.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6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14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Treatment plans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Overall, 37.5% of patients with OG cancer diagnosed in 2019-21 had a plan for curative treatment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There was substantial variation </a:t>
            </a:r>
            <a:r>
              <a:rPr lang="en-GB" dirty="0" smtClean="0"/>
              <a:t>by clinical stage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29910"/>
              </p:ext>
            </p:extLst>
          </p:nvPr>
        </p:nvGraphicFramePr>
        <p:xfrm>
          <a:off x="911422" y="2900049"/>
          <a:ext cx="10369154" cy="30007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8979">
                  <a:extLst>
                    <a:ext uri="{9D8B030D-6E8A-4147-A177-3AD203B41FA5}">
                      <a16:colId xmlns:a16="http://schemas.microsoft.com/office/drawing/2014/main" val="451163214"/>
                    </a:ext>
                  </a:extLst>
                </a:gridCol>
                <a:gridCol w="1680035">
                  <a:extLst>
                    <a:ext uri="{9D8B030D-6E8A-4147-A177-3AD203B41FA5}">
                      <a16:colId xmlns:a16="http://schemas.microsoft.com/office/drawing/2014/main" val="321960185"/>
                    </a:ext>
                  </a:extLst>
                </a:gridCol>
                <a:gridCol w="1533945">
                  <a:extLst>
                    <a:ext uri="{9D8B030D-6E8A-4147-A177-3AD203B41FA5}">
                      <a16:colId xmlns:a16="http://schemas.microsoft.com/office/drawing/2014/main" val="476888925"/>
                    </a:ext>
                  </a:extLst>
                </a:gridCol>
                <a:gridCol w="1972215">
                  <a:extLst>
                    <a:ext uri="{9D8B030D-6E8A-4147-A177-3AD203B41FA5}">
                      <a16:colId xmlns:a16="http://schemas.microsoft.com/office/drawing/2014/main" val="35991085"/>
                    </a:ext>
                  </a:extLst>
                </a:gridCol>
                <a:gridCol w="1680035">
                  <a:extLst>
                    <a:ext uri="{9D8B030D-6E8A-4147-A177-3AD203B41FA5}">
                      <a16:colId xmlns:a16="http://schemas.microsoft.com/office/drawing/2014/main" val="2522409770"/>
                    </a:ext>
                  </a:extLst>
                </a:gridCol>
                <a:gridCol w="1533945">
                  <a:extLst>
                    <a:ext uri="{9D8B030D-6E8A-4147-A177-3AD203B41FA5}">
                      <a16:colId xmlns:a16="http://schemas.microsoft.com/office/drawing/2014/main" val="3723193578"/>
                    </a:ext>
                  </a:extLst>
                </a:gridCol>
              </a:tblGrid>
              <a:tr h="652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plan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ACA Upper/Mid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SI,SII)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Stomach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SIII)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03264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patients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3,717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8,921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5,017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19,174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0358435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Curative intent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39.7%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31.3%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40.6%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37.5%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607547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clinical stage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521413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0/1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71.3%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785537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2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60.1%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67.1%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56.6%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79599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49.4%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44.1%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52.1%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54.9%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932933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11.6%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430495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(missing data)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1,296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3,192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77194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1422" y="6020865"/>
            <a:ext cx="103691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kumimoji="0" lang="en-GB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oesophageal, SCC – squamous cell carcinoma, ACA – adenocarcinoma, SI, SII, SIII - </a:t>
            </a:r>
            <a:r>
              <a:rPr kumimoji="0" lang="en-GB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Siewert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classification of the gastro-oesophageal junction (GOJ) [</a:t>
            </a:r>
            <a:r>
              <a:rPr kumimoji="0" lang="en-GB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Siewert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1996]. See glossary for details. 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208" y="2740568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7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945" y="2420888"/>
            <a:ext cx="736671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with clinical stage 0-3 disease had a plan for curative treatment (Apr 2019 - Mar 2021)</a:t>
            </a:r>
          </a:p>
          <a:p>
            <a:pPr algn="ctr"/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The national average was 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58.5%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Treatment plans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920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310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Waiting times along the care pathway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Overall</a:t>
            </a:r>
            <a:r>
              <a:rPr lang="en-GB" dirty="0"/>
              <a:t>, </a:t>
            </a:r>
            <a:r>
              <a:rPr lang="en-GB" dirty="0" smtClean="0"/>
              <a:t>59.5% </a:t>
            </a:r>
            <a:r>
              <a:rPr lang="en-GB" dirty="0"/>
              <a:t>of patients </a:t>
            </a:r>
            <a:r>
              <a:rPr lang="en-GB" dirty="0" smtClean="0"/>
              <a:t>diagnosed after an urgent GP referral waited </a:t>
            </a:r>
            <a:r>
              <a:rPr lang="en-GB" dirty="0"/>
              <a:t>more than 62 days from referral to primary </a:t>
            </a:r>
            <a:r>
              <a:rPr lang="en-GB" dirty="0" smtClean="0"/>
              <a:t>treatment</a:t>
            </a:r>
            <a:r>
              <a:rPr lang="en-GB" dirty="0"/>
              <a:t>, while </a:t>
            </a:r>
            <a:r>
              <a:rPr lang="en-GB" dirty="0" smtClean="0"/>
              <a:t>20% </a:t>
            </a:r>
            <a:r>
              <a:rPr lang="en-GB" dirty="0"/>
              <a:t>of patients </a:t>
            </a:r>
            <a:r>
              <a:rPr lang="en-GB" dirty="0" smtClean="0"/>
              <a:t>(all referral routes) waited </a:t>
            </a:r>
            <a:r>
              <a:rPr lang="en-GB" dirty="0"/>
              <a:t>more than 104 </a:t>
            </a:r>
            <a:r>
              <a:rPr lang="en-GB" dirty="0" smtClean="0"/>
              <a:t>days from referral to primary curative treatment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Among patients having non-curative oncological treatment, </a:t>
            </a:r>
            <a:r>
              <a:rPr lang="en-GB" dirty="0" smtClean="0"/>
              <a:t>14.5% </a:t>
            </a:r>
            <a:r>
              <a:rPr lang="en-GB" dirty="0"/>
              <a:t>waited longer than 104 </a:t>
            </a:r>
            <a:r>
              <a:rPr lang="en-GB" dirty="0" smtClean="0"/>
              <a:t>days from </a:t>
            </a:r>
            <a:r>
              <a:rPr lang="en-GB" dirty="0"/>
              <a:t>referral to the start of </a:t>
            </a:r>
            <a:r>
              <a:rPr lang="en-GB" dirty="0" smtClean="0"/>
              <a:t>treatment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842091"/>
              </p:ext>
            </p:extLst>
          </p:nvPr>
        </p:nvGraphicFramePr>
        <p:xfrm>
          <a:off x="983432" y="4361365"/>
          <a:ext cx="9937104" cy="1717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the </a:t>
                      </a:r>
                      <a:r>
                        <a:rPr kumimoji="0"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oesophago</a:t>
                      </a: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-gastric cancer care pathway and identify ways to reduce the proportion of patients waiting more than 104 days from referral to first treatment.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3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030" y="4097116"/>
            <a:ext cx="633308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8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66118" y="2548707"/>
            <a:ext cx="7326001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median time from referral to start of curative treatment was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 days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2019 - Mar 2021)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Time from referral to start of curative treatment</a:t>
            </a:r>
            <a:endParaRPr lang="en-GB" sz="3200" b="1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50830"/>
            <a:ext cx="3384376" cy="4828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6902" y="5589240"/>
            <a:ext cx="748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waiting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 from referral to start of curative treatment for patients diagnosed between April 2019 and March 2021 and % patients waiting &gt;104 days, by Cancer Alliance / Welsh region </a:t>
            </a:r>
          </a:p>
        </p:txBody>
      </p:sp>
    </p:spTree>
    <p:extLst>
      <p:ext uri="{BB962C8B-B14F-4D97-AF65-F5344CB8AC3E}">
        <p14:creationId xmlns:p14="http://schemas.microsoft.com/office/powerpoint/2010/main" val="25840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79" y="3599979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8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392" y="3068960"/>
            <a:ext cx="7366710" cy="1646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median time from referral to start of non-curative oncological treatment was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 days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2019 - Mar 2021)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289458"/>
            <a:ext cx="1094521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Time from referral to start of non-curative oncological treatment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358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Nutritional support in OG cancer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3392" y="2462047"/>
            <a:ext cx="11219994" cy="1663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information about pre-treatment nutritional support was submitted for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</a:t>
            </a: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2019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- Mar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2021).</a:t>
            </a:r>
          </a:p>
          <a:p>
            <a:pPr algn="ctr"/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these, 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received assessment and advice from a dietitian.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4869160"/>
            <a:ext cx="625144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11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</p:spTree>
    <p:extLst>
      <p:ext uri="{BB962C8B-B14F-4D97-AF65-F5344CB8AC3E}">
        <p14:creationId xmlns:p14="http://schemas.microsoft.com/office/powerpoint/2010/main" val="22887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623392" y="1412776"/>
            <a:ext cx="10945216" cy="433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/>
              <a:t>This slide set has been created to help NHS organisations:</a:t>
            </a:r>
            <a:endParaRPr lang="en-GB" sz="28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Present the findings from the NOGCA </a:t>
            </a:r>
            <a:r>
              <a:rPr lang="en-GB" sz="2400" dirty="0" smtClean="0"/>
              <a:t>2022 </a:t>
            </a:r>
            <a:r>
              <a:rPr lang="en-GB" sz="2400" dirty="0"/>
              <a:t>Annual Report at local meetings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Review how their services and outcomes compare against other NHS trusts / local health boards and against national figures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</a:rPr>
              <a:t>Figures from your NHS organisation can be found in the online Data Tables for the </a:t>
            </a:r>
            <a:r>
              <a:rPr lang="en-GB" sz="2400" dirty="0" smtClean="0">
                <a:solidFill>
                  <a:srgbClr val="FF0000"/>
                </a:solidFill>
              </a:rPr>
              <a:t>2022 </a:t>
            </a:r>
            <a:r>
              <a:rPr lang="en-GB" sz="2400" dirty="0">
                <a:solidFill>
                  <a:srgbClr val="FF0000"/>
                </a:solidFill>
              </a:rPr>
              <a:t>Annual Report and added to the slides where indicated.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/>
              <a:t>Annual </a:t>
            </a:r>
            <a:r>
              <a:rPr lang="en-GB" sz="2400" dirty="0"/>
              <a:t>Report and Data Tables: </a:t>
            </a:r>
            <a:r>
              <a:rPr lang="en-GB" sz="2400" dirty="0" smtClean="0">
                <a:hlinkClick r:id="rId3"/>
              </a:rPr>
              <a:t>www.nogca.org.uk/reports/2022-annual-report/</a:t>
            </a:r>
            <a:r>
              <a:rPr lang="en-GB" sz="2400" dirty="0" smtClean="0"/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1438279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Curative surgery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Among patients diagnosed over three years (April 2018 - March 2021) who had curative surgery, there were: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3,632 </a:t>
            </a:r>
            <a:r>
              <a:rPr lang="en-GB" dirty="0" err="1" smtClean="0"/>
              <a:t>oesophagectomies</a:t>
            </a:r>
            <a:endParaRPr lang="en-GB" dirty="0" smtClean="0"/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1,770 </a:t>
            </a:r>
            <a:r>
              <a:rPr lang="en-GB" dirty="0" err="1" smtClean="0"/>
              <a:t>gastrectomies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99544"/>
              </p:ext>
            </p:extLst>
          </p:nvPr>
        </p:nvGraphicFramePr>
        <p:xfrm>
          <a:off x="983432" y="4005064"/>
          <a:ext cx="9505057" cy="18722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7960">
                  <a:extLst>
                    <a:ext uri="{9D8B030D-6E8A-4147-A177-3AD203B41FA5}">
                      <a16:colId xmlns:a16="http://schemas.microsoft.com/office/drawing/2014/main" val="1249613689"/>
                    </a:ext>
                  </a:extLst>
                </a:gridCol>
                <a:gridCol w="2268467">
                  <a:extLst>
                    <a:ext uri="{9D8B030D-6E8A-4147-A177-3AD203B41FA5}">
                      <a16:colId xmlns:a16="http://schemas.microsoft.com/office/drawing/2014/main" val="2575912078"/>
                    </a:ext>
                  </a:extLst>
                </a:gridCol>
                <a:gridCol w="2203263">
                  <a:extLst>
                    <a:ext uri="{9D8B030D-6E8A-4147-A177-3AD203B41FA5}">
                      <a16:colId xmlns:a16="http://schemas.microsoft.com/office/drawing/2014/main" val="608861364"/>
                    </a:ext>
                  </a:extLst>
                </a:gridCol>
                <a:gridCol w="2205367">
                  <a:extLst>
                    <a:ext uri="{9D8B030D-6E8A-4147-A177-3AD203B41FA5}">
                      <a16:colId xmlns:a16="http://schemas.microsoft.com/office/drawing/2014/main" val="3553883185"/>
                    </a:ext>
                  </a:extLst>
                </a:gridCol>
              </a:tblGrid>
              <a:tr h="467627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Gastrectomy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10959"/>
                  </a:ext>
                </a:extLst>
              </a:tr>
              <a:tr h="70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30-day mortality (95%CI)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1.5% (1.1 to 1.9)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1.4% (0.8 to 1.9)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1.5% (1.2 to 1.8)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0064367"/>
                  </a:ext>
                </a:extLst>
              </a:tr>
              <a:tr h="70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90-day mortality (95% CI)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3.3% (2.7 to 3.9)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2.6% (1.9 to 3.3)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3.1% (2.6 to 3.5)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7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56" y="4684795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9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2694754"/>
            <a:ext cx="4968552" cy="1371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90-day risk-adjusted mortality rate: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</a:p>
          <a:p>
            <a:pPr algn="ctr"/>
            <a:endParaRPr lang="en-GB" altLang="en-US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30-day risk-adjusted mortality rate: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8012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/>
              <a:t>Adjusted </a:t>
            </a:r>
            <a:r>
              <a:rPr lang="en-GB" sz="2400" b="1" dirty="0"/>
              <a:t>90-day mortality after curative surgery for OG cancer </a:t>
            </a:r>
            <a:r>
              <a:rPr lang="en-GB" sz="2400" b="1" dirty="0" smtClean="0"/>
              <a:t>among </a:t>
            </a:r>
            <a:r>
              <a:rPr lang="en-GB" sz="2400" b="1" dirty="0"/>
              <a:t>patients </a:t>
            </a:r>
            <a:r>
              <a:rPr lang="en-GB" sz="2400" b="1" dirty="0" smtClean="0"/>
              <a:t>diagnosed </a:t>
            </a:r>
            <a:r>
              <a:rPr lang="en-GB" sz="2400" b="1" dirty="0"/>
              <a:t>April </a:t>
            </a:r>
            <a:r>
              <a:rPr lang="en-GB" sz="2400" b="1" dirty="0" smtClean="0"/>
              <a:t>2018-March 2021 in </a:t>
            </a:r>
            <a:r>
              <a:rPr lang="en-GB" sz="2400" b="1" dirty="0"/>
              <a:t>England and Wales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19" y="2075836"/>
            <a:ext cx="5927151" cy="43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37153"/>
              </p:ext>
            </p:extLst>
          </p:nvPr>
        </p:nvGraphicFramePr>
        <p:xfrm>
          <a:off x="1127448" y="2170914"/>
          <a:ext cx="9505056" cy="3344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55355">
                  <a:extLst>
                    <a:ext uri="{9D8B030D-6E8A-4147-A177-3AD203B41FA5}">
                      <a16:colId xmlns:a16="http://schemas.microsoft.com/office/drawing/2014/main" val="739712097"/>
                    </a:ext>
                  </a:extLst>
                </a:gridCol>
                <a:gridCol w="1921805">
                  <a:extLst>
                    <a:ext uri="{9D8B030D-6E8A-4147-A177-3AD203B41FA5}">
                      <a16:colId xmlns:a16="http://schemas.microsoft.com/office/drawing/2014/main" val="2189026684"/>
                    </a:ext>
                  </a:extLst>
                </a:gridCol>
                <a:gridCol w="182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8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  <a:r>
                        <a:rPr lang="en-GB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(2018-21)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endParaRPr lang="en-GB" sz="18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organisation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31655"/>
                  </a:ext>
                </a:extLst>
              </a:tr>
              <a:tr h="595255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or</a:t>
                      </a:r>
                      <a:r>
                        <a:rPr lang="en-GB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 nodes examined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800" b="1" i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36914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longitudinal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margins - </a:t>
                      </a:r>
                      <a:r>
                        <a:rPr lang="en-GB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391490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circumferential margins - </a:t>
                      </a:r>
                      <a:r>
                        <a:rPr lang="en-GB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(adjusted)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33357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longitudinal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margins - </a:t>
                      </a: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gastrectomy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93155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5619369"/>
            <a:ext cx="36724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9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Pathology outcomes after surgery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412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96200" y="2787758"/>
            <a:ext cx="149271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astrectomy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866" y="2772370"/>
            <a:ext cx="1992853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esophagectomy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Adjusted rates of positive longitudinal margins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All NHS organisations achieved similar rates of positive longitudinal margins (risk-adjusted) after surgery for patients diagnosed 2018-21. 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8" y="3139586"/>
            <a:ext cx="4724400" cy="343852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139585"/>
            <a:ext cx="47244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79376" y="2433192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patients diagnosed between 2018-21, the 1-year survival after curative surgery was: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83.4% among patients with oesophageal cancer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85.9% among patients with gastric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surgical centres </a:t>
            </a:r>
            <a:r>
              <a:rPr lang="en-GB" dirty="0"/>
              <a:t>had an adjusted 1-year survival rate that fell within the expected </a:t>
            </a:r>
            <a:r>
              <a:rPr lang="en-GB" dirty="0" smtClean="0"/>
              <a:t>range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95400" y="1346688"/>
            <a:ext cx="7244291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Longer term outcomes after surgery</a:t>
            </a:r>
            <a:endParaRPr lang="en-GB" sz="32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433192"/>
            <a:ext cx="5467350" cy="39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412776"/>
            <a:ext cx="11449272" cy="439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Use of perioperative chemotherapy - FLOT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NICE </a:t>
            </a:r>
            <a:r>
              <a:rPr lang="en-GB" dirty="0" smtClean="0"/>
              <a:t>guidelines </a:t>
            </a:r>
            <a:r>
              <a:rPr lang="en-GB" dirty="0"/>
              <a:t>recommend </a:t>
            </a:r>
            <a:r>
              <a:rPr lang="en-GB" dirty="0" smtClean="0"/>
              <a:t>that patients </a:t>
            </a:r>
            <a:r>
              <a:rPr lang="en-GB" dirty="0"/>
              <a:t>undergoing curative surgery for stomach cancer should be offered perioperative </a:t>
            </a:r>
            <a:r>
              <a:rPr lang="en-GB" dirty="0" smtClean="0"/>
              <a:t>chemotherapy. Patients </a:t>
            </a:r>
            <a:r>
              <a:rPr lang="en-GB" dirty="0"/>
              <a:t>with localised oesophageal and GOJ adenocarcinomas (excluding T1N0 tumours) should be offered a choice of perioperative chemotherapy or preoperative </a:t>
            </a:r>
            <a:r>
              <a:rPr lang="en-GB" dirty="0" err="1"/>
              <a:t>chemoradiotherapy</a:t>
            </a:r>
            <a:r>
              <a:rPr lang="en-GB" dirty="0"/>
              <a:t>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Clinical trials reported </a:t>
            </a:r>
            <a:r>
              <a:rPr lang="en-GB" dirty="0"/>
              <a:t>a regimen of FLOT (5-fluorouracil, </a:t>
            </a:r>
            <a:r>
              <a:rPr lang="en-GB" dirty="0" err="1"/>
              <a:t>oxaliplatin</a:t>
            </a:r>
            <a:r>
              <a:rPr lang="en-GB" dirty="0"/>
              <a:t> and docetaxel) </a:t>
            </a:r>
            <a:r>
              <a:rPr lang="en-GB" dirty="0" smtClean="0"/>
              <a:t>improved </a:t>
            </a:r>
            <a:r>
              <a:rPr lang="en-GB" dirty="0"/>
              <a:t>survival compared to ECF (</a:t>
            </a:r>
            <a:r>
              <a:rPr lang="en-GB" dirty="0" err="1"/>
              <a:t>epirubicin</a:t>
            </a:r>
            <a:r>
              <a:rPr lang="en-GB" dirty="0"/>
              <a:t>, cisplatin and 5-fluorouracil), with no increase in surgical </a:t>
            </a:r>
            <a:r>
              <a:rPr lang="en-GB" dirty="0" smtClean="0"/>
              <a:t>complications.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Overall, </a:t>
            </a:r>
            <a:r>
              <a:rPr lang="en-GB" dirty="0" smtClean="0"/>
              <a:t>57.8% </a:t>
            </a:r>
            <a:r>
              <a:rPr lang="en-GB" dirty="0"/>
              <a:t>of patients received FLOT </a:t>
            </a:r>
            <a:r>
              <a:rPr lang="en-GB" dirty="0" smtClean="0"/>
              <a:t>among those diagnosed 2018-21 </a:t>
            </a:r>
            <a:r>
              <a:rPr lang="en-GB" dirty="0"/>
              <a:t>in England who underwent curative resection and chemotherapy </a:t>
            </a:r>
            <a:r>
              <a:rPr lang="en-GB" dirty="0" smtClean="0"/>
              <a:t>for </a:t>
            </a:r>
            <a:r>
              <a:rPr lang="en-GB" dirty="0"/>
              <a:t>stomach cancer or oesophageal </a:t>
            </a:r>
            <a:r>
              <a:rPr lang="en-GB" dirty="0" smtClean="0"/>
              <a:t>adenocarcinoma. 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The use of FLOT has increased from 0</a:t>
            </a:r>
            <a:r>
              <a:rPr lang="en-GB" dirty="0" smtClean="0"/>
              <a:t>% </a:t>
            </a:r>
            <a:r>
              <a:rPr lang="en-GB" dirty="0"/>
              <a:t>among patients diagnosed in </a:t>
            </a:r>
            <a:r>
              <a:rPr lang="en-GB" dirty="0" smtClean="0"/>
              <a:t>2016/17 </a:t>
            </a:r>
            <a:r>
              <a:rPr lang="en-GB" dirty="0"/>
              <a:t>to </a:t>
            </a:r>
            <a:r>
              <a:rPr lang="en-GB" dirty="0" smtClean="0"/>
              <a:t>71.6% </a:t>
            </a:r>
            <a:r>
              <a:rPr lang="en-GB" dirty="0"/>
              <a:t>among those diagnosed in </a:t>
            </a:r>
            <a:r>
              <a:rPr lang="en-GB" dirty="0" smtClean="0"/>
              <a:t>2020/21.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4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053921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Non-curative oncological treatment by tumour type</a:t>
            </a:r>
            <a:endParaRPr lang="en-GB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51667"/>
              </p:ext>
            </p:extLst>
          </p:nvPr>
        </p:nvGraphicFramePr>
        <p:xfrm>
          <a:off x="267134" y="1689538"/>
          <a:ext cx="11737305" cy="45382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8992">
                  <a:extLst>
                    <a:ext uri="{9D8B030D-6E8A-4147-A177-3AD203B41FA5}">
                      <a16:colId xmlns:a16="http://schemas.microsoft.com/office/drawing/2014/main" val="2461913231"/>
                    </a:ext>
                  </a:extLst>
                </a:gridCol>
                <a:gridCol w="1397014">
                  <a:extLst>
                    <a:ext uri="{9D8B030D-6E8A-4147-A177-3AD203B41FA5}">
                      <a16:colId xmlns:a16="http://schemas.microsoft.com/office/drawing/2014/main" val="1875418430"/>
                    </a:ext>
                  </a:extLst>
                </a:gridCol>
                <a:gridCol w="1634962">
                  <a:extLst>
                    <a:ext uri="{9D8B030D-6E8A-4147-A177-3AD203B41FA5}">
                      <a16:colId xmlns:a16="http://schemas.microsoft.com/office/drawing/2014/main" val="1632236067"/>
                    </a:ext>
                  </a:extLst>
                </a:gridCol>
                <a:gridCol w="2016413">
                  <a:extLst>
                    <a:ext uri="{9D8B030D-6E8A-4147-A177-3AD203B41FA5}">
                      <a16:colId xmlns:a16="http://schemas.microsoft.com/office/drawing/2014/main" val="3656597062"/>
                    </a:ext>
                  </a:extLst>
                </a:gridCol>
                <a:gridCol w="1634962">
                  <a:extLst>
                    <a:ext uri="{9D8B030D-6E8A-4147-A177-3AD203B41FA5}">
                      <a16:colId xmlns:a16="http://schemas.microsoft.com/office/drawing/2014/main" val="1059379279"/>
                    </a:ext>
                  </a:extLst>
                </a:gridCol>
                <a:gridCol w="1634962">
                  <a:extLst>
                    <a:ext uri="{9D8B030D-6E8A-4147-A177-3AD203B41FA5}">
                      <a16:colId xmlns:a16="http://schemas.microsoft.com/office/drawing/2014/main" val="1701273521"/>
                    </a:ext>
                  </a:extLst>
                </a:gridCol>
              </a:tblGrid>
              <a:tr h="810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12" marR="989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SCC</a:t>
                      </a:r>
                    </a:p>
                  </a:txBody>
                  <a:tcPr marL="98912" marR="98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Upper/Mid</a:t>
                      </a:r>
                    </a:p>
                  </a:txBody>
                  <a:tcPr marL="98912" marR="98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Lower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SI,SII)</a:t>
                      </a:r>
                    </a:p>
                  </a:txBody>
                  <a:tcPr marL="98912" marR="98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Stomach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SIII)</a:t>
                      </a:r>
                    </a:p>
                  </a:txBody>
                  <a:tcPr marL="98912" marR="98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98912" marR="98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01008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Chemotherapy</a:t>
                      </a:r>
                    </a:p>
                  </a:txBody>
                  <a:tcPr marL="98912" marR="98912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415 (48%)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 (67%)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1,356 (69%)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 (77%)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2,791 (66%)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49996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Radiotherapy</a:t>
                      </a:r>
                    </a:p>
                  </a:txBody>
                  <a:tcPr marL="98912" marR="98912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381 (45%)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(28%)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542 (27%)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 (21%)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1,234 (29%)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110805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Chemo-radiotherapy</a:t>
                      </a:r>
                    </a:p>
                  </a:txBody>
                  <a:tcPr marL="98912" marR="98912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(7%)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(4%)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(4%)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(2%)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 (4%)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721635"/>
                  </a:ext>
                </a:extLst>
              </a:tr>
              <a:tr h="36359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Immunotherapy</a:t>
                      </a:r>
                    </a:p>
                  </a:txBody>
                  <a:tcPr marL="98912" marR="98912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(0.1%)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(0.2%)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(0.3%)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(0.2%)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96559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Chemotherapy + </a:t>
                      </a: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immunotherapy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12" marR="98912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(0.3%)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(0.2%)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(0.1%)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(0.1%)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5477459"/>
                  </a:ext>
                </a:extLst>
              </a:tr>
              <a:tr h="3113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 of chemotherapy</a:t>
                      </a:r>
                    </a:p>
                  </a:txBody>
                  <a:tcPr marL="98912" marR="989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kumimoji="0" lang="en-GB" sz="18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473976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% </a:t>
                      </a: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L="98912" marR="98912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56.9%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65.0%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63.1%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58.8%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61.1%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222549"/>
                  </a:ext>
                </a:extLst>
              </a:tr>
              <a:tr h="3113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 of radiotherapy</a:t>
                      </a:r>
                    </a:p>
                  </a:txBody>
                  <a:tcPr marL="98912" marR="989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12" marR="989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960561"/>
                  </a:ext>
                </a:extLst>
              </a:tr>
              <a:tr h="31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% </a:t>
                      </a: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L="98912" marR="989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96.7%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93.9%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98.2%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97.8%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97.3%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133495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7133" y="6325751"/>
            <a:ext cx="1173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kumimoji="0" lang="en-GB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oesophageal, SCC – squamous cell carcinoma, ACA – adenocarcinoma, SI, SII, SIII - </a:t>
            </a:r>
            <a:r>
              <a:rPr kumimoji="0" lang="en-GB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Siewert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classification of the gastro-oesophageal junction (GOJ) 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81377"/>
              </p:ext>
            </p:extLst>
          </p:nvPr>
        </p:nvGraphicFramePr>
        <p:xfrm>
          <a:off x="1564550" y="4725144"/>
          <a:ext cx="8630852" cy="14099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7154">
                  <a:extLst>
                    <a:ext uri="{9D8B030D-6E8A-4147-A177-3AD203B41FA5}">
                      <a16:colId xmlns:a16="http://schemas.microsoft.com/office/drawing/2014/main" val="16153822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529569254"/>
                    </a:ext>
                  </a:extLst>
                </a:gridCol>
                <a:gridCol w="2202215">
                  <a:extLst>
                    <a:ext uri="{9D8B030D-6E8A-4147-A177-3AD203B41FA5}">
                      <a16:colId xmlns:a16="http://schemas.microsoft.com/office/drawing/2014/main" val="3950487698"/>
                    </a:ext>
                  </a:extLst>
                </a:gridCol>
                <a:gridCol w="2401243">
                  <a:extLst>
                    <a:ext uri="{9D8B030D-6E8A-4147-A177-3AD203B41FA5}">
                      <a16:colId xmlns:a16="http://schemas.microsoft.com/office/drawing/2014/main" val="3274399839"/>
                    </a:ext>
                  </a:extLst>
                </a:gridCol>
              </a:tblGrid>
              <a:tr h="411474">
                <a:tc>
                  <a:txBody>
                    <a:bodyPr/>
                    <a:lstStyle/>
                    <a:p>
                      <a:endParaRPr lang="en-GB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treated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outcome data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Patients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completing therapy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40975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9209299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Radiotherapy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891852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658" y="6237312"/>
            <a:ext cx="6696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10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Non-curative oncological treatment</a:t>
            </a:r>
            <a:endParaRPr lang="en-GB" sz="3200" b="1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07878"/>
              </p:ext>
            </p:extLst>
          </p:nvPr>
        </p:nvGraphicFramePr>
        <p:xfrm>
          <a:off x="911424" y="2253693"/>
          <a:ext cx="9937104" cy="1717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Explore reasons for non-completion of palliative chemotherapy regimens, and review patient selection for palliative chemotherapy where appropriate.</a:t>
                      </a: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2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Evidence-based (EB) palliative radiotherapy regimens</a:t>
            </a:r>
            <a:endParaRPr lang="en-GB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312024" y="6453336"/>
            <a:ext cx="6264696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Data omitted for Cancer Alliances with &lt;20 patients receiving non-EB prescriptions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117" y="1898802"/>
            <a:ext cx="7728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commonly prescribed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non-evidence-based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palliative radiotherapy regimens among patients diagnosed with OG cancer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2016-2021,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Cancer Alliance</a:t>
            </a:r>
            <a:endParaRPr lang="en-GB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68208" y="1913631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Among patients diagnosed </a:t>
            </a:r>
            <a:r>
              <a:rPr lang="en-GB" dirty="0" smtClean="0"/>
              <a:t>2016-2021, </a:t>
            </a:r>
            <a:r>
              <a:rPr lang="en-GB" dirty="0"/>
              <a:t>who </a:t>
            </a:r>
            <a:r>
              <a:rPr lang="en-GB" dirty="0" smtClean="0"/>
              <a:t>had palliative </a:t>
            </a:r>
            <a:r>
              <a:rPr lang="en-GB" dirty="0"/>
              <a:t>radiotherapy </a:t>
            </a:r>
            <a:r>
              <a:rPr lang="en-GB" dirty="0" smtClean="0"/>
              <a:t>in </a:t>
            </a:r>
            <a:r>
              <a:rPr lang="en-GB" dirty="0"/>
              <a:t>England, </a:t>
            </a:r>
            <a:r>
              <a:rPr lang="en-GB" dirty="0" smtClean="0"/>
              <a:t>84.1% </a:t>
            </a:r>
            <a:r>
              <a:rPr lang="en-GB" dirty="0"/>
              <a:t>had a radiotherapy prescription that corresponded to an RCR-recommended </a:t>
            </a:r>
            <a:r>
              <a:rPr lang="en-GB" dirty="0" smtClean="0"/>
              <a:t>EB regimen </a:t>
            </a:r>
            <a:r>
              <a:rPr lang="en-GB" dirty="0"/>
              <a:t>for OG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was substantial regional variation in </a:t>
            </a:r>
            <a:r>
              <a:rPr lang="en-GB" dirty="0" smtClean="0"/>
              <a:t>rates </a:t>
            </a:r>
            <a:r>
              <a:rPr lang="en-GB" dirty="0"/>
              <a:t>of prescribed EB </a:t>
            </a:r>
            <a:r>
              <a:rPr lang="en-GB" dirty="0" smtClean="0"/>
              <a:t>regimens (range 62.8% </a:t>
            </a:r>
            <a:r>
              <a:rPr lang="en-GB" dirty="0"/>
              <a:t>to </a:t>
            </a:r>
            <a:r>
              <a:rPr lang="en-GB" dirty="0" smtClean="0"/>
              <a:t>100%).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use of the most commonly prescribed non-EB regimens was concentrated within a few regions.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99387568"/>
              </p:ext>
            </p:extLst>
          </p:nvPr>
        </p:nvGraphicFramePr>
        <p:xfrm>
          <a:off x="649387" y="2569949"/>
          <a:ext cx="6974114" cy="388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01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/>
              <a:t>Evidence-based palliative radiotherapy regimens</a:t>
            </a:r>
            <a:endParaRPr lang="en-GB" sz="3200" b="1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183454"/>
              </p:ext>
            </p:extLst>
          </p:nvPr>
        </p:nvGraphicFramePr>
        <p:xfrm>
          <a:off x="911424" y="2276872"/>
          <a:ext cx="9937104" cy="19777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Investigate the reasons for low use of evidence-based (EB) regimens for palliative radiotherapy and the preference for alternative regimens in some regions. </a:t>
                      </a:r>
                    </a:p>
                    <a:p>
                      <a:pPr lvl="0"/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4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767408" y="1876071"/>
            <a:ext cx="6912768" cy="3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The </a:t>
            </a:r>
            <a:r>
              <a:rPr lang="en-GB" sz="3200" b="1" dirty="0" smtClean="0"/>
              <a:t>2022 </a:t>
            </a:r>
            <a:r>
              <a:rPr lang="en-GB" sz="3200" b="1" dirty="0"/>
              <a:t>Annual Report includes:</a:t>
            </a:r>
            <a:endParaRPr lang="en-GB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Patients diagnosed with </a:t>
            </a:r>
            <a:r>
              <a:rPr lang="en-GB" sz="2400" dirty="0" err="1"/>
              <a:t>oesophago</a:t>
            </a:r>
            <a:r>
              <a:rPr lang="en-GB" sz="2400" dirty="0"/>
              <a:t>-gastric (OG) cancer in England and Wales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Patients diagnosed with oesophageal high grade dysplasia (HGD) in England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612450"/>
            <a:ext cx="2911939" cy="2664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403" y="314096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High grade dysplasia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0715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1151244"/>
            <a:ext cx="611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high grade dysplasia 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741528"/>
              </p:ext>
            </p:extLst>
          </p:nvPr>
        </p:nvGraphicFramePr>
        <p:xfrm>
          <a:off x="911424" y="2348880"/>
          <a:ext cx="9937104" cy="2416259"/>
        </p:xfrm>
        <a:graphic>
          <a:graphicData uri="http://schemas.openxmlformats.org/drawingml/2006/table">
            <a:tbl>
              <a:tblPr/>
              <a:tblGrid>
                <a:gridCol w="5714835">
                  <a:extLst>
                    <a:ext uri="{9D8B030D-6E8A-4147-A177-3AD203B41FA5}">
                      <a16:colId xmlns:a16="http://schemas.microsoft.com/office/drawing/2014/main" val="215149461"/>
                    </a:ext>
                  </a:extLst>
                </a:gridCol>
                <a:gridCol w="2358504">
                  <a:extLst>
                    <a:ext uri="{9D8B030D-6E8A-4147-A177-3AD203B41FA5}">
                      <a16:colId xmlns:a16="http://schemas.microsoft.com/office/drawing/2014/main" val="2642674502"/>
                    </a:ext>
                  </a:extLst>
                </a:gridCol>
                <a:gridCol w="1863765">
                  <a:extLst>
                    <a:ext uri="{9D8B030D-6E8A-4147-A177-3AD203B41FA5}">
                      <a16:colId xmlns:a16="http://schemas.microsoft.com/office/drawing/2014/main" val="3447880257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 (based on BSG guideline)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iagnosed 2017-21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47">
                <a:tc v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6145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patients whose diagnosis was confirmed by a 2</a:t>
                      </a:r>
                      <a:r>
                        <a:rPr lang="en-GB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pathologist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365464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 discussed at the multidisciplinary team (MDT)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131975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646" y="5082092"/>
            <a:ext cx="601576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Alliance are in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Sheet 3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570" y="6002334"/>
            <a:ext cx="601576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Alliance are in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Sheet 3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929261"/>
              </p:ext>
            </p:extLst>
          </p:nvPr>
        </p:nvGraphicFramePr>
        <p:xfrm>
          <a:off x="1167235" y="1243627"/>
          <a:ext cx="9937104" cy="1717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regions with high rates of surveillance or non-treatment, review whether patients with high grade dysplasia are being considered for endoscopic treatment, in line with current BSG recommendations.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49-50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9230"/>
              </p:ext>
            </p:extLst>
          </p:nvPr>
        </p:nvGraphicFramePr>
        <p:xfrm>
          <a:off x="1167235" y="3289370"/>
          <a:ext cx="9937104" cy="2416259"/>
        </p:xfrm>
        <a:graphic>
          <a:graphicData uri="http://schemas.openxmlformats.org/drawingml/2006/table">
            <a:tbl>
              <a:tblPr/>
              <a:tblGrid>
                <a:gridCol w="5714835">
                  <a:extLst>
                    <a:ext uri="{9D8B030D-6E8A-4147-A177-3AD203B41FA5}">
                      <a16:colId xmlns:a16="http://schemas.microsoft.com/office/drawing/2014/main" val="215149461"/>
                    </a:ext>
                  </a:extLst>
                </a:gridCol>
                <a:gridCol w="2358504">
                  <a:extLst>
                    <a:ext uri="{9D8B030D-6E8A-4147-A177-3AD203B41FA5}">
                      <a16:colId xmlns:a16="http://schemas.microsoft.com/office/drawing/2014/main" val="2642674502"/>
                    </a:ext>
                  </a:extLst>
                </a:gridCol>
                <a:gridCol w="1863765">
                  <a:extLst>
                    <a:ext uri="{9D8B030D-6E8A-4147-A177-3AD203B41FA5}">
                      <a16:colId xmlns:a16="http://schemas.microsoft.com/office/drawing/2014/main" val="3447880257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iagnosed in 2017-21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47">
                <a:tc v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6145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 who had active treatment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365464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 who had endoscopic treatment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75.1%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13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6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1774339" y="278092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For further </a:t>
            </a:r>
            <a:r>
              <a:rPr lang="en-GB" sz="3200" b="1" dirty="0" smtClean="0"/>
              <a:t>details:</a:t>
            </a:r>
            <a:r>
              <a:rPr lang="en-GB" sz="3200" dirty="0" smtClean="0"/>
              <a:t> </a:t>
            </a:r>
            <a:r>
              <a:rPr lang="en-GB" sz="3200" dirty="0">
                <a:hlinkClick r:id="rId2"/>
              </a:rPr>
              <a:t>www.nogca.org.uk</a:t>
            </a:r>
            <a:r>
              <a:rPr lang="en-GB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779555"/>
              </p:ext>
            </p:extLst>
          </p:nvPr>
        </p:nvGraphicFramePr>
        <p:xfrm>
          <a:off x="1199456" y="2770782"/>
          <a:ext cx="9937104" cy="20229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9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data collection practices for NOGCA and improve case ascertainment in regions where this is low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Pages </a:t>
                      </a: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 47-48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456" y="1405459"/>
            <a:ext cx="8229600" cy="99933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Audit participation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75147" y="1185053"/>
            <a:ext cx="11521280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OG </a:t>
            </a:r>
            <a:r>
              <a:rPr lang="en-GB" sz="3200" b="1" dirty="0"/>
              <a:t>cancer data submissions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/>
              <a:t>Review the </a:t>
            </a:r>
            <a:r>
              <a:rPr lang="en-GB" dirty="0" smtClean="0"/>
              <a:t>number of OG cancer records submitted by your NHS trust / local health board and </a:t>
            </a:r>
            <a:r>
              <a:rPr lang="en-GB" dirty="0"/>
              <a:t>compare these </a:t>
            </a:r>
            <a:r>
              <a:rPr lang="en-GB" dirty="0" smtClean="0"/>
              <a:t>with </a:t>
            </a:r>
            <a:r>
              <a:rPr lang="en-GB" dirty="0"/>
              <a:t>national </a:t>
            </a:r>
            <a:r>
              <a:rPr lang="en-GB" dirty="0" smtClean="0"/>
              <a:t>figures 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C54B924-62DD-4828-8F23-4E995DEE2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61693"/>
              </p:ext>
            </p:extLst>
          </p:nvPr>
        </p:nvGraphicFramePr>
        <p:xfrm>
          <a:off x="767408" y="2708920"/>
          <a:ext cx="10585176" cy="1919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2">
                  <a:extLst>
                    <a:ext uri="{9D8B030D-6E8A-4147-A177-3AD203B41FA5}">
                      <a16:colId xmlns:a16="http://schemas.microsoft.com/office/drawing/2014/main" val="427630493"/>
                    </a:ext>
                  </a:extLst>
                </a:gridCol>
                <a:gridCol w="242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diagnosed with OG cancer, 1 April 2019 – 31 March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England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Wales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organisation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9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records submitted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17,946   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1,228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1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case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ascertainment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87.3% 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85.5% 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4837772"/>
            <a:ext cx="648072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</a:t>
            </a:r>
            <a:r>
              <a:rPr lang="en-GB" altLang="en-US" sz="1600" dirty="0">
                <a:latin typeface="Arial" panose="020B0604020202020204" pitchFamily="34" charset="0"/>
              </a:rPr>
              <a:t>are in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Sheet 4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7408" y="5661248"/>
            <a:ext cx="105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Note: </a:t>
            </a:r>
            <a:r>
              <a:rPr lang="en-GB" sz="1600" dirty="0"/>
              <a:t>Case ascertainment estimates for Wales will be slightly too low because it is not possible to identify and remove patients with non-epithelial cancers in PEDW</a:t>
            </a:r>
            <a:r>
              <a:rPr lang="en-GB" sz="1600" dirty="0" smtClean="0"/>
              <a:t>. Please see page 11 of the Annual Report for further details.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33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54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35603" y="970873"/>
            <a:ext cx="1116502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Calibri" panose="020F0502020204030204" pitchFamily="34" charset="0"/>
              </a:rPr>
              <a:t>High grade dysplasia submissions to NOGCA per million population, by Cancer Alliance 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27768"/>
              </p:ext>
            </p:extLst>
          </p:nvPr>
        </p:nvGraphicFramePr>
        <p:xfrm>
          <a:off x="339142" y="1360907"/>
          <a:ext cx="11593287" cy="551607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277588">
                  <a:extLst>
                    <a:ext uri="{9D8B030D-6E8A-4147-A177-3AD203B41FA5}">
                      <a16:colId xmlns:a16="http://schemas.microsoft.com/office/drawing/2014/main" val="1269183753"/>
                    </a:ext>
                  </a:extLst>
                </a:gridCol>
                <a:gridCol w="1443477">
                  <a:extLst>
                    <a:ext uri="{9D8B030D-6E8A-4147-A177-3AD203B41FA5}">
                      <a16:colId xmlns:a16="http://schemas.microsoft.com/office/drawing/2014/main" val="2310059280"/>
                    </a:ext>
                  </a:extLst>
                </a:gridCol>
                <a:gridCol w="1624074">
                  <a:extLst>
                    <a:ext uri="{9D8B030D-6E8A-4147-A177-3AD203B41FA5}">
                      <a16:colId xmlns:a16="http://schemas.microsoft.com/office/drawing/2014/main" val="3751343381"/>
                    </a:ext>
                  </a:extLst>
                </a:gridCol>
                <a:gridCol w="1624074">
                  <a:extLst>
                    <a:ext uri="{9D8B030D-6E8A-4147-A177-3AD203B41FA5}">
                      <a16:colId xmlns:a16="http://schemas.microsoft.com/office/drawing/2014/main" val="709674892"/>
                    </a:ext>
                  </a:extLst>
                </a:gridCol>
                <a:gridCol w="1624074">
                  <a:extLst>
                    <a:ext uri="{9D8B030D-6E8A-4147-A177-3AD203B41FA5}">
                      <a16:colId xmlns:a16="http://schemas.microsoft.com/office/drawing/2014/main" val="3967226987"/>
                    </a:ext>
                  </a:extLst>
                </a:gridCol>
              </a:tblGrid>
              <a:tr h="338677">
                <a:tc rowSpan="2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Cancer Alliance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Adults of 40+ years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HGD cases per million individuals, by year of diagnosis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76974"/>
                  </a:ext>
                </a:extLst>
              </a:tr>
              <a:tr h="317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</a:t>
                      </a: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kumimoji="0" lang="en-GB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</a:t>
                      </a: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  <a:endParaRPr kumimoji="0" lang="en-GB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</a:t>
                      </a: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en-GB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88446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Cheshire and Merseyside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1,311,713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6258192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 Midlands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2,418,182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0533285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 of England - North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1,578,979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3925979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 of England - South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1,845,468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390515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Greater Manchester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1,333,103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3076275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Humber, Coast and Vale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937,993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048508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Kent and Medway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971,881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487711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Lancashire and South Cumbria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904,548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414917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Central London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646,619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93671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East London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789,625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8781018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Northern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1,582,043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157359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Peninsula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1,018,959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8697194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West and South West London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1,640,904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173414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Somerset, Wiltshire, Avon and Gloucestershire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1,622,911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42384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East London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781,539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5887802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Yorkshire and Bassetlaw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758,199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786605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Surrey and Sussex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1,881,176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7910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Thames Valley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879,831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488369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Wessex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1,416,865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807078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 Midlands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2,951,262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510111"/>
                  </a:ext>
                </a:extLst>
              </a:tr>
              <a:tr h="22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 Yorkshire and Harrogate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1,141,107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4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403" y="314096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Oesophago</a:t>
            </a:r>
            <a:r>
              <a:rPr lang="en-GB" sz="4000" b="1" dirty="0" smtClean="0"/>
              <a:t>-gastric cancer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152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83159" y="1844824"/>
            <a:ext cx="11305256" cy="214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Routes </a:t>
            </a:r>
            <a:r>
              <a:rPr lang="en-GB" sz="3200" b="1" dirty="0"/>
              <a:t>to diagnosis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Among patients diagnosed with OG cancer in 2019-21, </a:t>
            </a:r>
            <a:r>
              <a:rPr lang="en-GB" sz="2000" b="1" dirty="0" smtClean="0"/>
              <a:t>12.5%</a:t>
            </a:r>
            <a:r>
              <a:rPr lang="en-GB" sz="2000" dirty="0" smtClean="0"/>
              <a:t> were diagnosed following an emergency admission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There was substantial variation in rates of emergency diagnosis by Cancer Alliance / Welsh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761810"/>
              </p:ext>
            </p:extLst>
          </p:nvPr>
        </p:nvGraphicFramePr>
        <p:xfrm>
          <a:off x="1167235" y="3999207"/>
          <a:ext cx="9937104" cy="24183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patients diagnosed after emergency admission and undertake root cause analysis where appropriate to identify opportunities to reduce rates of emergency diagnosis.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6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623392" y="1275580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Routes </a:t>
            </a:r>
            <a:r>
              <a:rPr lang="en-GB" sz="3200" b="1" dirty="0"/>
              <a:t>to </a:t>
            </a:r>
            <a:r>
              <a:rPr lang="en-GB" sz="3200" b="1" dirty="0" smtClean="0"/>
              <a:t>diagnosis, by tumour site</a:t>
            </a:r>
            <a:endParaRPr lang="en-GB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05287"/>
              </p:ext>
            </p:extLst>
          </p:nvPr>
        </p:nvGraphicFramePr>
        <p:xfrm>
          <a:off x="623392" y="2132856"/>
          <a:ext cx="11089231" cy="30311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0749">
                  <a:extLst>
                    <a:ext uri="{9D8B030D-6E8A-4147-A177-3AD203B41FA5}">
                      <a16:colId xmlns:a16="http://schemas.microsoft.com/office/drawing/2014/main" val="3323745009"/>
                    </a:ext>
                  </a:extLst>
                </a:gridCol>
                <a:gridCol w="1591739">
                  <a:extLst>
                    <a:ext uri="{9D8B030D-6E8A-4147-A177-3AD203B41FA5}">
                      <a16:colId xmlns:a16="http://schemas.microsoft.com/office/drawing/2014/main" val="241261808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56501797"/>
                    </a:ext>
                  </a:extLst>
                </a:gridCol>
                <a:gridCol w="2199375">
                  <a:extLst>
                    <a:ext uri="{9D8B030D-6E8A-4147-A177-3AD203B41FA5}">
                      <a16:colId xmlns:a16="http://schemas.microsoft.com/office/drawing/2014/main" val="225337995"/>
                    </a:ext>
                  </a:extLst>
                </a:gridCol>
                <a:gridCol w="1576580">
                  <a:extLst>
                    <a:ext uri="{9D8B030D-6E8A-4147-A177-3AD203B41FA5}">
                      <a16:colId xmlns:a16="http://schemas.microsoft.com/office/drawing/2014/main" val="1633559625"/>
                    </a:ext>
                  </a:extLst>
                </a:gridCol>
                <a:gridCol w="1048580">
                  <a:extLst>
                    <a:ext uri="{9D8B030D-6E8A-4147-A177-3AD203B41FA5}">
                      <a16:colId xmlns:a16="http://schemas.microsoft.com/office/drawing/2014/main" val="1659446844"/>
                    </a:ext>
                  </a:extLst>
                </a:gridCol>
              </a:tblGrid>
              <a:tr h="72498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Route to diagnosis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SCC</a:t>
                      </a:r>
                    </a:p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Upper/Mid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Lower </a:t>
                      </a:r>
                    </a:p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SI,SII)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Stomach</a:t>
                      </a:r>
                    </a:p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SIII)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288393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GP referral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5021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GB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Urgent </a:t>
                      </a: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2 week wait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10776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GB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Routine</a:t>
                      </a:r>
                      <a:endParaRPr kumimoji="0" lang="en-GB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204531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Emergency admission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090272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1360997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cases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3,662</a:t>
                      </a: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1,505</a:t>
                      </a: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8,765</a:t>
                      </a: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4,935</a:t>
                      </a: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18,867</a:t>
                      </a: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801326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Missing </a:t>
                      </a: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125952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5774" y="5402018"/>
            <a:ext cx="112328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oesophageal, SCC – squamous cell carcinoma, ACA – adenocarcinoma, SI, SII, SIII -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Siewert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classification of the gastro-oesophageal junction (GOJ). 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17305</TotalTime>
  <Words>2473</Words>
  <Application>Microsoft Office PowerPoint</Application>
  <PresentationFormat>Widescreen</PresentationFormat>
  <Paragraphs>578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Audit 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Steroid Withdrawal Following Renal Transplantation Increases the Risk of Acute Rejection</dc:title>
  <dc:creator>Simon Knight</dc:creator>
  <cp:lastModifiedBy>Min Hae Park</cp:lastModifiedBy>
  <cp:revision>880</cp:revision>
  <cp:lastPrinted>2019-12-09T16:03:34Z</cp:lastPrinted>
  <dcterms:created xsi:type="dcterms:W3CDTF">2008-07-14T13:58:44Z</dcterms:created>
  <dcterms:modified xsi:type="dcterms:W3CDTF">2023-01-11T16:22:37Z</dcterms:modified>
</cp:coreProperties>
</file>