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36"/>
  </p:notesMasterIdLst>
  <p:handoutMasterIdLst>
    <p:handoutMasterId r:id="rId37"/>
  </p:handoutMasterIdLst>
  <p:sldIdLst>
    <p:sldId id="692" r:id="rId2"/>
    <p:sldId id="693" r:id="rId3"/>
    <p:sldId id="694" r:id="rId4"/>
    <p:sldId id="720" r:id="rId5"/>
    <p:sldId id="719" r:id="rId6"/>
    <p:sldId id="701" r:id="rId7"/>
    <p:sldId id="744" r:id="rId8"/>
    <p:sldId id="718" r:id="rId9"/>
    <p:sldId id="697" r:id="rId10"/>
    <p:sldId id="722" r:id="rId11"/>
    <p:sldId id="721" r:id="rId12"/>
    <p:sldId id="745" r:id="rId13"/>
    <p:sldId id="725" r:id="rId14"/>
    <p:sldId id="733" r:id="rId15"/>
    <p:sldId id="702" r:id="rId16"/>
    <p:sldId id="743" r:id="rId17"/>
    <p:sldId id="726" r:id="rId18"/>
    <p:sldId id="705" r:id="rId19"/>
    <p:sldId id="739" r:id="rId20"/>
    <p:sldId id="707" r:id="rId21"/>
    <p:sldId id="737" r:id="rId22"/>
    <p:sldId id="732" r:id="rId23"/>
    <p:sldId id="734" r:id="rId24"/>
    <p:sldId id="736" r:id="rId25"/>
    <p:sldId id="740" r:id="rId26"/>
    <p:sldId id="712" r:id="rId27"/>
    <p:sldId id="730" r:id="rId28"/>
    <p:sldId id="747" r:id="rId29"/>
    <p:sldId id="713" r:id="rId30"/>
    <p:sldId id="742" r:id="rId31"/>
    <p:sldId id="746" r:id="rId32"/>
    <p:sldId id="714" r:id="rId33"/>
    <p:sldId id="731" r:id="rId34"/>
    <p:sldId id="716" r:id="rId35"/>
  </p:sldIdLst>
  <p:sldSz cx="12192000" cy="6858000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7BABB1"/>
    <a:srgbClr val="C4AD67"/>
    <a:srgbClr val="7F4265"/>
    <a:srgbClr val="378C6C"/>
    <a:srgbClr val="088AC4"/>
    <a:srgbClr val="EB641B"/>
    <a:srgbClr val="F7D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62" autoAdjust="0"/>
    <p:restoredTop sz="90630" autoAdjust="0"/>
  </p:normalViewPr>
  <p:slideViewPr>
    <p:cSldViewPr>
      <p:cViewPr varScale="1">
        <p:scale>
          <a:sx n="66" d="100"/>
          <a:sy n="66" d="100"/>
        </p:scale>
        <p:origin x="810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7" tIns="46269" rIns="92537" bIns="46269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9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7" tIns="46269" rIns="92537" bIns="4626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>
                <a:latin typeface="Arial" charset="0"/>
              </a:defRPr>
            </a:lvl1pPr>
          </a:lstStyle>
          <a:p>
            <a:pPr>
              <a:defRPr/>
            </a:pPr>
            <a:fld id="{2C0C5275-4FBD-4B7D-99BF-6012C34BF956}" type="datetimeFigureOut">
              <a:rPr lang="en-GB"/>
              <a:pPr>
                <a:defRPr/>
              </a:pPr>
              <a:t>08/12/2020</a:t>
            </a:fld>
            <a:endParaRPr lang="en-GB"/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4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7" tIns="46269" rIns="92537" bIns="46269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9" y="9428164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7" tIns="46269" rIns="92537" bIns="46269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>
                <a:latin typeface="Arial" charset="0"/>
              </a:defRPr>
            </a:lvl1pPr>
          </a:lstStyle>
          <a:p>
            <a:pPr>
              <a:defRPr/>
            </a:pPr>
            <a:fld id="{A25A0CF6-61EC-4E1C-ABC8-772064F61DE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5849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7" tIns="46269" rIns="92537" bIns="46269" numCol="1" anchor="t" anchorCtr="0" compatLnSpc="1">
            <a:prstTxWarp prst="textNoShape">
              <a:avLst/>
            </a:prstTxWarp>
          </a:bodyPr>
          <a:lstStyle>
            <a:lvl1pPr>
              <a:defRPr sz="1200" b="1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6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7" tIns="46269" rIns="92537" bIns="46269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latin typeface="Arial" charset="0"/>
              </a:defRPr>
            </a:lvl1pPr>
          </a:lstStyle>
          <a:p>
            <a:pPr>
              <a:defRPr/>
            </a:pPr>
            <a:fld id="{0553A6A1-186D-4E03-9C34-6374318C69FF}" type="datetimeFigureOut">
              <a:rPr lang="en-GB"/>
              <a:pPr>
                <a:defRPr/>
              </a:pPr>
              <a:t>08/12/2020</a:t>
            </a:fld>
            <a:endParaRPr lang="en-GB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900" y="742950"/>
            <a:ext cx="6619875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4876"/>
            <a:ext cx="4984750" cy="446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7" tIns="46269" rIns="92537" bIns="4626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024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7" tIns="46269" rIns="92537" bIns="46269" numCol="1" anchor="b" anchorCtr="0" compatLnSpc="1">
            <a:prstTxWarp prst="textNoShape">
              <a:avLst/>
            </a:prstTxWarp>
          </a:bodyPr>
          <a:lstStyle>
            <a:lvl1pPr>
              <a:defRPr sz="1200" b="1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4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6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7" tIns="46269" rIns="92537" bIns="46269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latin typeface="Arial" charset="0"/>
              </a:defRPr>
            </a:lvl1pPr>
          </a:lstStyle>
          <a:p>
            <a:pPr>
              <a:defRPr/>
            </a:pPr>
            <a:fld id="{8D4AF039-5DED-455C-B313-649C90AA832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83570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2950"/>
            <a:ext cx="6619875" cy="3724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D4AF039-5DED-455C-B313-649C90AA8328}" type="slidenum">
              <a:rPr kumimoji="0" lang="en-GB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50067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2950"/>
            <a:ext cx="6619875" cy="3724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4AF039-5DED-455C-B313-649C90AA8328}" type="slidenum">
              <a:rPr lang="en-GB" smtClean="0"/>
              <a:pPr>
                <a:defRPr/>
              </a:pPr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69718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2950"/>
            <a:ext cx="6619875" cy="3724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4AF039-5DED-455C-B313-649C90AA8328}" type="slidenum">
              <a:rPr lang="en-GB" smtClean="0"/>
              <a:pPr>
                <a:defRPr/>
              </a:pPr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30050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2950"/>
            <a:ext cx="6619875" cy="3724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4AF039-5DED-455C-B313-649C90AA8328}" type="slidenum">
              <a:rPr lang="en-GB" smtClean="0"/>
              <a:pPr>
                <a:defRPr/>
              </a:pPr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39353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2950"/>
            <a:ext cx="6619875" cy="3724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D4AF039-5DED-455C-B313-649C90AA8328}" type="slidenum">
              <a:rPr kumimoji="0" lang="en-GB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GB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64274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2950"/>
            <a:ext cx="6619875" cy="3724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D4AF039-5DED-455C-B313-649C90AA8328}" type="slidenum">
              <a:rPr kumimoji="0" lang="en-GB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GB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24503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2950"/>
            <a:ext cx="6619875" cy="3724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4AF039-5DED-455C-B313-649C90AA8328}" type="slidenum">
              <a:rPr lang="en-GB" smtClean="0"/>
              <a:pPr>
                <a:defRPr/>
              </a:pPr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64519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2950"/>
            <a:ext cx="6619875" cy="3724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D4AF039-5DED-455C-B313-649C90AA8328}" type="slidenum">
              <a:rPr kumimoji="0" lang="en-GB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GB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5027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2950"/>
            <a:ext cx="6619875" cy="3724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D4AF039-5DED-455C-B313-649C90AA8328}" type="slidenum">
              <a:rPr kumimoji="0" lang="en-GB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18562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2950"/>
            <a:ext cx="6619875" cy="3724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D4AF039-5DED-455C-B313-649C90AA8328}" type="slidenum">
              <a:rPr kumimoji="0" lang="en-GB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57556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2950"/>
            <a:ext cx="6619875" cy="3724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D4AF039-5DED-455C-B313-649C90AA8328}" type="slidenum">
              <a:rPr kumimoji="0" lang="en-GB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2600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2950"/>
            <a:ext cx="6619875" cy="3724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D4AF039-5DED-455C-B313-649C90AA8328}" type="slidenum">
              <a:rPr kumimoji="0" lang="en-GB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55167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2950"/>
            <a:ext cx="6619875" cy="3724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4AF039-5DED-455C-B313-649C90AA8328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3803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2950"/>
            <a:ext cx="6619875" cy="3724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D4AF039-5DED-455C-B313-649C90AA8328}" type="slidenum">
              <a:rPr kumimoji="0" lang="en-GB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14754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2950"/>
            <a:ext cx="6619875" cy="3724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4AF039-5DED-455C-B313-649C90AA8328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8855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2950"/>
            <a:ext cx="6619875" cy="3724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D4AF039-5DED-455C-B313-649C90AA8328}" type="slidenum">
              <a:rPr kumimoji="0" lang="en-GB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GB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8824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2147483647 w 5760"/>
                <a:gd name="T3" fmla="*/ 0 h 528"/>
                <a:gd name="T4" fmla="*/ 2147483647 w 5760"/>
                <a:gd name="T5" fmla="*/ 2147483647 h 528"/>
                <a:gd name="T6" fmla="*/ 2147483647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4D863E80-9E02-4580-BFDF-4DDAA2A72A04}" type="datetimeFigureOut">
              <a:rPr lang="en-US"/>
              <a:pPr>
                <a:defRPr/>
              </a:pPr>
              <a:t>12/8/2020</a:t>
            </a:fld>
            <a:endParaRPr lang="en-GB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F42156E-30AF-438A-8019-B7EFC54C04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2856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F88F2B-1E87-4B92-82B8-7418598E483A}" type="datetimeFigureOut">
              <a:rPr lang="en-US"/>
              <a:pPr>
                <a:defRPr/>
              </a:pPr>
              <a:t>12/8/2020</a:t>
            </a:fld>
            <a:endParaRPr lang="en-GB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D5C03A-9EBA-4F22-9F4B-87D5694FEBB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5487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F2C85F-CB85-473C-8153-FA4B085A773A}" type="datetimeFigureOut">
              <a:rPr lang="en-US"/>
              <a:pPr>
                <a:defRPr/>
              </a:pPr>
              <a:t>12/8/2020</a:t>
            </a:fld>
            <a:endParaRPr lang="en-GB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876C16-485D-4CEE-9CAD-797AC634511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2638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EC4D1D-8532-4D43-AA88-A95CCC7FA94F}" type="datetimeFigureOut">
              <a:rPr lang="en-US"/>
              <a:pPr>
                <a:defRPr/>
              </a:pPr>
              <a:t>12/8/2020</a:t>
            </a:fld>
            <a:endParaRPr lang="en-GB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1CB3F-ADAE-43E6-B379-9B330A009D9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146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36DCF8-B3F3-4BF9-A8AB-786A3299C798}" type="datetimeFigureOut">
              <a:rPr lang="en-US"/>
              <a:pPr>
                <a:defRPr/>
              </a:pPr>
              <a:t>12/8/2020</a:t>
            </a:fld>
            <a:endParaRPr lang="en-GB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24661C-C3D6-463A-AAA8-55819EB822C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912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481138"/>
            <a:ext cx="10972800" cy="4525962"/>
          </a:xfrm>
        </p:spPr>
        <p:txBody>
          <a:bodyPr/>
          <a:lstStyle/>
          <a:p>
            <a:pPr lvl="0"/>
            <a:endParaRPr lang="en-GB" noProof="0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84CCEB-8E91-4FFE-B5A0-B02367150295}" type="datetimeFigureOut">
              <a:rPr lang="en-US"/>
              <a:pPr>
                <a:defRPr/>
              </a:pPr>
              <a:t>12/8/2020</a:t>
            </a:fld>
            <a:endParaRPr lang="en-GB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3FE318-9B30-4950-A6A0-827E26BC065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2529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481138"/>
            <a:ext cx="5384800" cy="45259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81138"/>
            <a:ext cx="5384800" cy="45259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674A0-39D8-4DAF-A898-2465FD65412A}" type="datetimeFigureOut">
              <a:rPr lang="en-US"/>
              <a:pPr>
                <a:defRPr/>
              </a:pPr>
              <a:t>12/8/2020</a:t>
            </a:fld>
            <a:endParaRPr lang="en-GB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0EEB0-8EF1-4D70-B875-9C117CCFF43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049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81138"/>
            <a:ext cx="53848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81138"/>
            <a:ext cx="53848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30E1B-A7F8-4E6E-99EF-BD67A6DBF9F8}" type="datetimeFigureOut">
              <a:rPr lang="en-US"/>
              <a:pPr>
                <a:defRPr/>
              </a:pPr>
              <a:t>12/8/2020</a:t>
            </a:fld>
            <a:endParaRPr lang="en-GB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34704-2D35-4A75-AB3B-E378D1C1FE9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7109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7" name="Freeform 11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/>
            <a:gdLst>
              <a:gd name="T0" fmla="*/ 0 w 5760"/>
              <a:gd name="T1" fmla="*/ 0 h 528"/>
              <a:gd name="T2" fmla="*/ 2147483647 w 5760"/>
              <a:gd name="T3" fmla="*/ 0 h 528"/>
              <a:gd name="T4" fmla="*/ 2147483647 w 5760"/>
              <a:gd name="T5" fmla="*/ 2147483647 h 528"/>
              <a:gd name="T6" fmla="*/ 2147483647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0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44042330-743E-45ED-90B7-08089885B297}" type="datetimeFigureOut">
              <a:rPr lang="en-US"/>
              <a:pPr>
                <a:defRPr/>
              </a:pPr>
              <a:t>12/8/2020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2F81ADD8-36A1-49A3-8FAD-76A4FD46A92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49" r:id="rId1"/>
    <p:sldLayoutId id="2147484342" r:id="rId2"/>
    <p:sldLayoutId id="2147484343" r:id="rId3"/>
    <p:sldLayoutId id="2147484344" r:id="rId4"/>
    <p:sldLayoutId id="2147484345" r:id="rId5"/>
    <p:sldLayoutId id="2147484346" r:id="rId6"/>
    <p:sldLayoutId id="2147484347" r:id="rId7"/>
    <p:sldLayoutId id="2147484348" r:id="rId8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400" kern="1200">
          <a:solidFill>
            <a:schemeClr val="tx1"/>
          </a:solidFill>
          <a:latin typeface="Verdana" pitchFamily="34" charset="0"/>
          <a:ea typeface="+mn-ea"/>
          <a:cs typeface="+mn-cs"/>
        </a:defRPr>
      </a:lvl1pPr>
      <a:lvl2pPr marL="620713" indent="-2286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000" kern="1200">
          <a:solidFill>
            <a:schemeClr val="tx1"/>
          </a:solidFill>
          <a:latin typeface="Verdana" pitchFamily="34" charset="0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400" kern="1200">
          <a:solidFill>
            <a:schemeClr val="tx1"/>
          </a:solidFill>
          <a:latin typeface="Verdana" pitchFamily="34" charset="0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Verdana" pitchFamily="34" charset="0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Verdana" pitchFamily="34" charset="0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ogca.org.uk/reports/2020-annual-report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nogca.org.uk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B1C90C6F-E496-47D2-A158-5C1C9DA23D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11"/>
          <a:stretch/>
        </p:blipFill>
        <p:spPr>
          <a:xfrm>
            <a:off x="0" y="1"/>
            <a:ext cx="12192000" cy="4941167"/>
          </a:xfrm>
          <a:prstGeom prst="rect">
            <a:avLst/>
          </a:prstGeom>
        </p:spPr>
      </p:pic>
      <p:pic>
        <p:nvPicPr>
          <p:cNvPr id="4" name="Picture 6" descr="BSG logo">
            <a:extLst>
              <a:ext uri="{FF2B5EF4-FFF2-40B4-BE49-F238E27FC236}">
                <a16:creationId xmlns:a16="http://schemas.microsoft.com/office/drawing/2014/main" id="{873F125F-74B6-47EC-AC66-A3E5868333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4194" y="6036594"/>
            <a:ext cx="476678" cy="530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RCR Logo artwork (CMYK)">
            <a:extLst>
              <a:ext uri="{FF2B5EF4-FFF2-40B4-BE49-F238E27FC236}">
                <a16:creationId xmlns:a16="http://schemas.microsoft.com/office/drawing/2014/main" id="{D503CB0F-0259-4872-8CA0-E584442808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9105" y="5993731"/>
            <a:ext cx="1055686" cy="57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AUGISlogo">
            <a:extLst>
              <a:ext uri="{FF2B5EF4-FFF2-40B4-BE49-F238E27FC236}">
                <a16:creationId xmlns:a16="http://schemas.microsoft.com/office/drawing/2014/main" id="{9C18C642-50D0-424F-AF91-6EAC860C41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851" y="6036594"/>
            <a:ext cx="1379934" cy="358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http://intranet.rcseng.ac.uk/information/working-guidelines/brand-guidelines/images/Royal%20College%20of%20Surgeons%20CMYK%20Colour%20Logo%20Large.jpg">
            <a:extLst>
              <a:ext uri="{FF2B5EF4-FFF2-40B4-BE49-F238E27FC236}">
                <a16:creationId xmlns:a16="http://schemas.microsoft.com/office/drawing/2014/main" id="{0BD0811D-DB60-4AF5-BE89-C5A696F6E409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8058" y="5999381"/>
            <a:ext cx="1350150" cy="54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1A33701D-8390-4F2B-A8C5-DA4B517C34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1461" y="5993731"/>
            <a:ext cx="740929" cy="535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A7D29F7-51C5-4866-9401-E1A13DBCE4C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184" y="5953764"/>
            <a:ext cx="1379934" cy="72998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54558A2-1105-4D30-910B-901F665AD399}"/>
              </a:ext>
            </a:extLst>
          </p:cNvPr>
          <p:cNvSpPr txBox="1"/>
          <p:nvPr/>
        </p:nvSpPr>
        <p:spPr>
          <a:xfrm>
            <a:off x="1524000" y="2062287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solidFill>
                  <a:schemeClr val="bg1"/>
                </a:solidFill>
              </a:rPr>
              <a:t>National Oesophago-Gastric Cancer Audit</a:t>
            </a:r>
          </a:p>
          <a:p>
            <a:pPr algn="ctr"/>
            <a:endParaRPr lang="de-DE" sz="3200" b="1" dirty="0">
              <a:solidFill>
                <a:schemeClr val="bg1"/>
              </a:solidFill>
            </a:endParaRPr>
          </a:p>
          <a:p>
            <a:pPr algn="ctr"/>
            <a:r>
              <a:rPr lang="de-DE" sz="3200" b="1" dirty="0">
                <a:solidFill>
                  <a:schemeClr val="bg1"/>
                </a:solidFill>
              </a:rPr>
              <a:t>2020 Annual Report: Slide set</a:t>
            </a:r>
          </a:p>
        </p:txBody>
      </p:sp>
    </p:spTree>
    <p:extLst>
      <p:ext uri="{BB962C8B-B14F-4D97-AF65-F5344CB8AC3E}">
        <p14:creationId xmlns:p14="http://schemas.microsoft.com/office/powerpoint/2010/main" val="3114572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3">
            <a:extLst>
              <a:ext uri="{FF2B5EF4-FFF2-40B4-BE49-F238E27FC236}">
                <a16:creationId xmlns:a16="http://schemas.microsoft.com/office/drawing/2014/main" id="{4D275B96-FC6B-437E-8C5C-7E5DD2838F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8570" y="6002334"/>
            <a:ext cx="6015769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60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285750" indent="-285750"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GB" altLang="en-US" sz="1600" dirty="0">
                <a:latin typeface="Arial" panose="020B0604020202020204" pitchFamily="34" charset="0"/>
              </a:rPr>
              <a:t>Results for your Alliance are in </a:t>
            </a:r>
            <a:r>
              <a:rPr lang="en-GB" altLang="en-US" sz="1600" b="1" dirty="0">
                <a:solidFill>
                  <a:srgbClr val="FF0000"/>
                </a:solidFill>
                <a:latin typeface="Arial" panose="020B0604020202020204" pitchFamily="34" charset="0"/>
              </a:rPr>
              <a:t>Sheet 3 </a:t>
            </a:r>
            <a:r>
              <a:rPr lang="en-GB" altLang="en-US" sz="1600" dirty="0">
                <a:latin typeface="Arial" panose="020B0604020202020204" pitchFamily="34" charset="0"/>
              </a:rPr>
              <a:t>of the Data Tables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271572" cy="1037576"/>
          </a:xfrm>
          <a:prstGeom prst="rect">
            <a:avLst/>
          </a:prstGeom>
        </p:spPr>
      </p:pic>
      <p:graphicFrame>
        <p:nvGraphicFramePr>
          <p:cNvPr id="8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9626024"/>
              </p:ext>
            </p:extLst>
          </p:nvPr>
        </p:nvGraphicFramePr>
        <p:xfrm>
          <a:off x="1167235" y="1243627"/>
          <a:ext cx="9937104" cy="1717869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83421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49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22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b="1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Recommendation</a:t>
                      </a:r>
                      <a:r>
                        <a:rPr lang="en-GB" sz="1800" b="1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b="1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Pages</a:t>
                      </a:r>
                      <a:endParaRPr lang="en-GB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0875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kumimoji="0"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Examine high rates of non-treatment among patients with HGD in a local audit to ensure offers of endoscopic treatment are consistent with British Society of Gastroenterology recommendations.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0441350"/>
              </p:ext>
            </p:extLst>
          </p:nvPr>
        </p:nvGraphicFramePr>
        <p:xfrm>
          <a:off x="1167235" y="3289370"/>
          <a:ext cx="9937104" cy="2416259"/>
        </p:xfrm>
        <a:graphic>
          <a:graphicData uri="http://schemas.openxmlformats.org/drawingml/2006/table">
            <a:tbl>
              <a:tblPr/>
              <a:tblGrid>
                <a:gridCol w="5714835">
                  <a:extLst>
                    <a:ext uri="{9D8B030D-6E8A-4147-A177-3AD203B41FA5}">
                      <a16:colId xmlns:a16="http://schemas.microsoft.com/office/drawing/2014/main" val="215149461"/>
                    </a:ext>
                  </a:extLst>
                </a:gridCol>
                <a:gridCol w="2358504">
                  <a:extLst>
                    <a:ext uri="{9D8B030D-6E8A-4147-A177-3AD203B41FA5}">
                      <a16:colId xmlns:a16="http://schemas.microsoft.com/office/drawing/2014/main" val="2642674502"/>
                    </a:ext>
                  </a:extLst>
                </a:gridCol>
                <a:gridCol w="1863765">
                  <a:extLst>
                    <a:ext uri="{9D8B030D-6E8A-4147-A177-3AD203B41FA5}">
                      <a16:colId xmlns:a16="http://schemas.microsoft.com/office/drawing/2014/main" val="3447880257"/>
                    </a:ext>
                  </a:extLst>
                </a:gridCol>
              </a:tblGrid>
              <a:tr h="360040"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Indicators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BABB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Patients</a:t>
                      </a:r>
                      <a:r>
                        <a:rPr lang="en-GB" sz="18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</a:t>
                      </a:r>
                      <a:r>
                        <a:rPr lang="en-GB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iagnosed in 2015-19</a:t>
                      </a:r>
                      <a:endParaRPr lang="en-GB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BABB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747">
                <a:tc vMerge="1">
                  <a:txBody>
                    <a:bodyPr/>
                    <a:lstStyle/>
                    <a:p>
                      <a:pPr algn="l" fontAlgn="b"/>
                      <a:endParaRPr lang="en-GB" sz="18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BABB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National</a:t>
                      </a:r>
                      <a:endParaRPr lang="en-GB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BABB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Your</a:t>
                      </a:r>
                    </a:p>
                    <a:p>
                      <a:pPr algn="ctr"/>
                      <a:r>
                        <a:rPr lang="en-GB" sz="1800" b="1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Cancer Alliance</a:t>
                      </a:r>
                      <a:endParaRPr lang="en-GB" sz="1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BAB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9776145"/>
                  </a:ext>
                </a:extLst>
              </a:tr>
              <a:tr h="749027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of patients who had active treatment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81%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</a:t>
                      </a:r>
                      <a:endParaRPr lang="en-GB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72365464"/>
                  </a:ext>
                </a:extLst>
              </a:tr>
              <a:tr h="749027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of patients who had endoscopic treatment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74%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</a:t>
                      </a:r>
                      <a:endParaRPr lang="en-GB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33131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669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271572" cy="1037576"/>
          </a:xfrm>
          <a:prstGeom prst="rect">
            <a:avLst/>
          </a:prstGeom>
        </p:spPr>
      </p:pic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5362863"/>
              </p:ext>
            </p:extLst>
          </p:nvPr>
        </p:nvGraphicFramePr>
        <p:xfrm>
          <a:off x="983432" y="2204864"/>
          <a:ext cx="9937104" cy="1717869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83421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49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22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b="1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Recommendation</a:t>
                      </a:r>
                      <a:r>
                        <a:rPr lang="en-GB" sz="1800" b="1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b="1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Pages</a:t>
                      </a:r>
                      <a:endParaRPr lang="en-GB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0875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kumimoji="0"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Ensure protocols on the referral of patients to local specialist centres for endoscopic treatment will produce annual volumes at these centres that meet recommended caseloads.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9928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271572" cy="103757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679403" y="3140968"/>
            <a:ext cx="69127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err="1" smtClean="0"/>
              <a:t>Oesophago</a:t>
            </a:r>
            <a:r>
              <a:rPr lang="en-GB" sz="4000" b="1" dirty="0" smtClean="0"/>
              <a:t>-gastric cancer</a:t>
            </a:r>
            <a:endParaRPr lang="en-GB" sz="4000" b="1" dirty="0"/>
          </a:p>
        </p:txBody>
      </p:sp>
    </p:spTree>
    <p:extLst>
      <p:ext uri="{BB962C8B-B14F-4D97-AF65-F5344CB8AC3E}">
        <p14:creationId xmlns:p14="http://schemas.microsoft.com/office/powerpoint/2010/main" val="291524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479376" y="1399819"/>
            <a:ext cx="11305256" cy="17135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 smtClean="0"/>
              <a:t>Routes </a:t>
            </a:r>
            <a:r>
              <a:rPr lang="en-GB" sz="3200" b="1" dirty="0"/>
              <a:t>to diagnosis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dirty="0" smtClean="0"/>
              <a:t>Among patients diagnosed with OG cancer in 2017-19, 13% were diagnosed following an emergency admission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dirty="0" smtClean="0"/>
              <a:t>There was substantial variation in rates of emergency diagnosis by Cancer Alliance / Welsh region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271572" cy="1037576"/>
          </a:xfrm>
          <a:prstGeom prst="rect">
            <a:avLst/>
          </a:prstGeom>
        </p:spPr>
      </p:pic>
      <p:graphicFrame>
        <p:nvGraphicFramePr>
          <p:cNvPr id="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2134008"/>
              </p:ext>
            </p:extLst>
          </p:nvPr>
        </p:nvGraphicFramePr>
        <p:xfrm>
          <a:off x="1163452" y="3861048"/>
          <a:ext cx="9937104" cy="2102866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83421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49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22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b="1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Recommendation</a:t>
                      </a:r>
                      <a:r>
                        <a:rPr lang="en-GB" sz="1800" b="1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b="1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Pages</a:t>
                      </a:r>
                      <a:endParaRPr lang="en-GB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0875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endParaRPr kumimoji="0" lang="en-GB" sz="180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kumimoji="0"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Review patients who were diagnosed after emergency admission to identify opportunities for improving earlier detection.</a:t>
                      </a: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endParaRPr kumimoji="0" lang="en-GB" sz="180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6654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623392" y="1275580"/>
            <a:ext cx="8722895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 smtClean="0"/>
              <a:t>Routes </a:t>
            </a:r>
            <a:r>
              <a:rPr lang="en-GB" sz="3200" b="1" dirty="0"/>
              <a:t>to diagnosis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271572" cy="1037576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7594472"/>
              </p:ext>
            </p:extLst>
          </p:nvPr>
        </p:nvGraphicFramePr>
        <p:xfrm>
          <a:off x="623392" y="2132856"/>
          <a:ext cx="11089231" cy="303115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800749">
                  <a:extLst>
                    <a:ext uri="{9D8B030D-6E8A-4147-A177-3AD203B41FA5}">
                      <a16:colId xmlns:a16="http://schemas.microsoft.com/office/drawing/2014/main" val="3323745009"/>
                    </a:ext>
                  </a:extLst>
                </a:gridCol>
                <a:gridCol w="1517226">
                  <a:extLst>
                    <a:ext uri="{9D8B030D-6E8A-4147-A177-3AD203B41FA5}">
                      <a16:colId xmlns:a16="http://schemas.microsoft.com/office/drawing/2014/main" val="2412618087"/>
                    </a:ext>
                  </a:extLst>
                </a:gridCol>
                <a:gridCol w="1813994">
                  <a:extLst>
                    <a:ext uri="{9D8B030D-6E8A-4147-A177-3AD203B41FA5}">
                      <a16:colId xmlns:a16="http://schemas.microsoft.com/office/drawing/2014/main" val="2256501797"/>
                    </a:ext>
                  </a:extLst>
                </a:gridCol>
                <a:gridCol w="2332102">
                  <a:extLst>
                    <a:ext uri="{9D8B030D-6E8A-4147-A177-3AD203B41FA5}">
                      <a16:colId xmlns:a16="http://schemas.microsoft.com/office/drawing/2014/main" val="225337995"/>
                    </a:ext>
                  </a:extLst>
                </a:gridCol>
                <a:gridCol w="1576580">
                  <a:extLst>
                    <a:ext uri="{9D8B030D-6E8A-4147-A177-3AD203B41FA5}">
                      <a16:colId xmlns:a16="http://schemas.microsoft.com/office/drawing/2014/main" val="1633559625"/>
                    </a:ext>
                  </a:extLst>
                </a:gridCol>
                <a:gridCol w="1048580">
                  <a:extLst>
                    <a:ext uri="{9D8B030D-6E8A-4147-A177-3AD203B41FA5}">
                      <a16:colId xmlns:a16="http://schemas.microsoft.com/office/drawing/2014/main" val="1659446844"/>
                    </a:ext>
                  </a:extLst>
                </a:gridCol>
              </a:tblGrid>
              <a:tr h="724987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Route to diagnosis</a:t>
                      </a:r>
                    </a:p>
                  </a:txBody>
                  <a:tcPr marL="68580" marR="68580" marT="0" marB="0" anchor="ctr">
                    <a:solidFill>
                      <a:srgbClr val="7BABB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1" i="0" u="none" strike="noStrike" kern="1200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Oes</a:t>
                      </a:r>
                      <a:r>
                        <a:rPr kumimoji="0" lang="en-GB" sz="1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SCC</a:t>
                      </a:r>
                    </a:p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solidFill>
                      <a:srgbClr val="7BABB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1" i="0" u="none" strike="noStrike" kern="1200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Oes</a:t>
                      </a:r>
                      <a:r>
                        <a:rPr kumimoji="0" lang="en-GB" sz="1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ACA Upper/Mid</a:t>
                      </a:r>
                    </a:p>
                  </a:txBody>
                  <a:tcPr marL="68580" marR="68580" marT="0" marB="0" anchor="ctr">
                    <a:solidFill>
                      <a:srgbClr val="7BABB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1" i="0" u="none" strike="noStrike" kern="1200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Oes</a:t>
                      </a:r>
                      <a:r>
                        <a:rPr kumimoji="0" lang="en-GB" sz="1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ACA Lower </a:t>
                      </a:r>
                    </a:p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(w SI,SII)</a:t>
                      </a:r>
                    </a:p>
                  </a:txBody>
                  <a:tcPr marL="68580" marR="68580" marT="0" marB="0" anchor="ctr">
                    <a:solidFill>
                      <a:srgbClr val="7BABB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Stomach</a:t>
                      </a:r>
                    </a:p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(w SIII)</a:t>
                      </a:r>
                    </a:p>
                  </a:txBody>
                  <a:tcPr marL="68580" marR="68580" marT="0" marB="0" anchor="ctr">
                    <a:solidFill>
                      <a:srgbClr val="7BABB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Total</a:t>
                      </a:r>
                    </a:p>
                  </a:txBody>
                  <a:tcPr marL="68580" marR="68580" marT="0" marB="0" anchor="ctr">
                    <a:solidFill>
                      <a:srgbClr val="7BAB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3288393"/>
                  </a:ext>
                </a:extLst>
              </a:tr>
              <a:tr h="329453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GP referral</a:t>
                      </a:r>
                    </a:p>
                  </a:txBody>
                  <a:tcPr marL="68580" marR="6858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69%</a:t>
                      </a:r>
                    </a:p>
                  </a:txBody>
                  <a:tcPr marL="68580" marR="6858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67%</a:t>
                      </a:r>
                    </a:p>
                  </a:txBody>
                  <a:tcPr marL="68580" marR="6858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67%</a:t>
                      </a:r>
                    </a:p>
                  </a:txBody>
                  <a:tcPr marL="68580" marR="6858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55%</a:t>
                      </a:r>
                    </a:p>
                  </a:txBody>
                  <a:tcPr marL="68580" marR="6858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64%</a:t>
                      </a:r>
                    </a:p>
                  </a:txBody>
                  <a:tcPr marL="68580" marR="6858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085021"/>
                  </a:ext>
                </a:extLst>
              </a:tr>
              <a:tr h="329453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0" i="1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r>
                        <a:rPr kumimoji="0" lang="en-GB" sz="1800" b="0" i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Urgent </a:t>
                      </a:r>
                      <a:r>
                        <a:rPr kumimoji="0" lang="en-GB" sz="1800" b="0" i="1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/ 2 week wait</a:t>
                      </a:r>
                    </a:p>
                  </a:txBody>
                  <a:tcPr marL="68580" marR="6858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0" i="1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64%</a:t>
                      </a:r>
                    </a:p>
                  </a:txBody>
                  <a:tcPr marL="68580" marR="6858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0" i="1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62%</a:t>
                      </a:r>
                    </a:p>
                  </a:txBody>
                  <a:tcPr marL="68580" marR="6858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0" i="1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62%</a:t>
                      </a:r>
                    </a:p>
                  </a:txBody>
                  <a:tcPr marL="68580" marR="6858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0" i="1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49%</a:t>
                      </a:r>
                    </a:p>
                  </a:txBody>
                  <a:tcPr marL="68580" marR="6858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0" i="1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59%</a:t>
                      </a:r>
                    </a:p>
                  </a:txBody>
                  <a:tcPr marL="68580" marR="6858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4210776"/>
                  </a:ext>
                </a:extLst>
              </a:tr>
              <a:tr h="329453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0" i="1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r>
                        <a:rPr kumimoji="0" lang="en-GB" sz="1800" b="0" i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Routine</a:t>
                      </a:r>
                      <a:endParaRPr kumimoji="0" lang="en-GB" sz="1800" b="0" i="1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0" i="1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5%</a:t>
                      </a:r>
                    </a:p>
                  </a:txBody>
                  <a:tcPr marL="68580" marR="6858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0" i="1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5%</a:t>
                      </a:r>
                    </a:p>
                  </a:txBody>
                  <a:tcPr marL="68580" marR="6858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0" i="1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5%</a:t>
                      </a:r>
                    </a:p>
                  </a:txBody>
                  <a:tcPr marL="68580" marR="6858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0" i="1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6%</a:t>
                      </a:r>
                    </a:p>
                  </a:txBody>
                  <a:tcPr marL="68580" marR="6858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0" i="1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5%</a:t>
                      </a:r>
                    </a:p>
                  </a:txBody>
                  <a:tcPr marL="68580" marR="6858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9204531"/>
                  </a:ext>
                </a:extLst>
              </a:tr>
              <a:tr h="329453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Emergency admission</a:t>
                      </a:r>
                    </a:p>
                  </a:txBody>
                  <a:tcPr marL="68580" marR="6858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10%</a:t>
                      </a:r>
                    </a:p>
                  </a:txBody>
                  <a:tcPr marL="68580" marR="6858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12%</a:t>
                      </a:r>
                    </a:p>
                  </a:txBody>
                  <a:tcPr marL="68580" marR="6858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11%</a:t>
                      </a:r>
                    </a:p>
                  </a:txBody>
                  <a:tcPr marL="68580" marR="6858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19%</a:t>
                      </a:r>
                    </a:p>
                  </a:txBody>
                  <a:tcPr marL="68580" marR="6858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13%</a:t>
                      </a:r>
                    </a:p>
                  </a:txBody>
                  <a:tcPr marL="68580" marR="6858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1090272"/>
                  </a:ext>
                </a:extLst>
              </a:tr>
              <a:tr h="329453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Other </a:t>
                      </a:r>
                    </a:p>
                  </a:txBody>
                  <a:tcPr marL="68580" marR="6858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21%</a:t>
                      </a:r>
                    </a:p>
                  </a:txBody>
                  <a:tcPr marL="68580" marR="6858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22%</a:t>
                      </a:r>
                    </a:p>
                  </a:txBody>
                  <a:tcPr marL="68580" marR="6858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22%</a:t>
                      </a:r>
                    </a:p>
                  </a:txBody>
                  <a:tcPr marL="68580" marR="6858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26%</a:t>
                      </a:r>
                    </a:p>
                  </a:txBody>
                  <a:tcPr marL="68580" marR="6858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23%</a:t>
                      </a:r>
                    </a:p>
                  </a:txBody>
                  <a:tcPr marL="68580" marR="6858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111360997"/>
                  </a:ext>
                </a:extLst>
              </a:tr>
              <a:tr h="329453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Total cases</a:t>
                      </a:r>
                    </a:p>
                  </a:txBody>
                  <a:tcPr marL="68580" marR="6858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3,796</a:t>
                      </a:r>
                    </a:p>
                  </a:txBody>
                  <a:tcPr marL="68580" marR="6858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1,527</a:t>
                      </a:r>
                    </a:p>
                  </a:txBody>
                  <a:tcPr marL="68580" marR="6858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9,233</a:t>
                      </a:r>
                    </a:p>
                  </a:txBody>
                  <a:tcPr marL="68580" marR="6858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5,972</a:t>
                      </a:r>
                    </a:p>
                  </a:txBody>
                  <a:tcPr marL="68580" marR="6858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20,528</a:t>
                      </a:r>
                    </a:p>
                  </a:txBody>
                  <a:tcPr marL="68580" marR="6858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2801326"/>
                  </a:ext>
                </a:extLst>
              </a:tr>
              <a:tr h="329453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</a:t>
                      </a:r>
                      <a:r>
                        <a:rPr kumimoji="0" lang="en-GB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Missing </a:t>
                      </a:r>
                      <a:r>
                        <a:rPr kumimoji="0" lang="en-GB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values</a:t>
                      </a:r>
                    </a:p>
                  </a:txBody>
                  <a:tcPr marL="68580" marR="6858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</a:t>
                      </a:r>
                    </a:p>
                  </a:txBody>
                  <a:tcPr marL="68580" marR="6858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34</a:t>
                      </a:r>
                    </a:p>
                  </a:txBody>
                  <a:tcPr marL="68580" marR="6858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154</a:t>
                      </a:r>
                    </a:p>
                  </a:txBody>
                  <a:tcPr marL="68580" marR="6858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137</a:t>
                      </a:r>
                    </a:p>
                  </a:txBody>
                  <a:tcPr marL="68580" marR="6858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372</a:t>
                      </a:r>
                    </a:p>
                  </a:txBody>
                  <a:tcPr marL="68580" marR="6858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951259527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15774" y="5402018"/>
            <a:ext cx="1123281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KEY: </a:t>
            </a:r>
            <a:r>
              <a:rPr kumimoji="0" lang="en-GB" alt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Oes</a:t>
            </a:r>
            <a:r>
              <a:rPr kumimoji="0" lang="en-GB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oesophageal, SCC – squamous cell carcinoma, ACA – adenocarcinoma, SI, SII, SIII - </a:t>
            </a:r>
            <a:r>
              <a:rPr kumimoji="0" lang="en-GB" alt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Siewert</a:t>
            </a:r>
            <a:r>
              <a:rPr kumimoji="0" lang="en-GB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classification of the gastro-oesophageal junction (GOJ). </a:t>
            </a:r>
            <a:endParaRPr kumimoji="0" lang="en-GB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1978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3">
            <a:extLst>
              <a:ext uri="{FF2B5EF4-FFF2-40B4-BE49-F238E27FC236}">
                <a16:creationId xmlns:a16="http://schemas.microsoft.com/office/drawing/2014/main" id="{4D275B96-FC6B-437E-8C5C-7E5DD2838F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6399" y="3693731"/>
            <a:ext cx="3733423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60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285750" indent="-285750"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GB" altLang="en-US" sz="1600" dirty="0">
                <a:latin typeface="Arial" panose="020B0604020202020204" pitchFamily="34" charset="0"/>
              </a:rPr>
              <a:t>Results for your organisation are in  </a:t>
            </a:r>
            <a:r>
              <a:rPr lang="en-GB" altLang="en-US" sz="1600" dirty="0">
                <a:solidFill>
                  <a:srgbClr val="FF0000"/>
                </a:solidFill>
                <a:latin typeface="Arial" panose="020B0604020202020204" pitchFamily="34" charset="0"/>
              </a:rPr>
              <a:t>Sheet 6 </a:t>
            </a:r>
            <a:r>
              <a:rPr lang="en-GB" altLang="en-US" sz="1600" dirty="0">
                <a:latin typeface="Arial" panose="020B0604020202020204" pitchFamily="34" charset="0"/>
              </a:rPr>
              <a:t>of the Data Tables</a:t>
            </a:r>
          </a:p>
        </p:txBody>
      </p:sp>
      <p:sp>
        <p:nvSpPr>
          <p:cNvPr id="3" name="Rectangle 2"/>
          <p:cNvSpPr/>
          <p:nvPr/>
        </p:nvSpPr>
        <p:spPr>
          <a:xfrm>
            <a:off x="7496399" y="1968012"/>
            <a:ext cx="3888432" cy="138835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en-US" dirty="0" smtClean="0">
                <a:solidFill>
                  <a:schemeClr val="tx1"/>
                </a:solidFill>
                <a:latin typeface="Arial" panose="020B0604020202020204" pitchFamily="34" charset="0"/>
              </a:rPr>
              <a:t>Locally, </a:t>
            </a:r>
            <a:r>
              <a:rPr lang="en-GB" altLang="en-US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xx</a:t>
            </a:r>
            <a:r>
              <a:rPr lang="en-GB" altLang="en-US" b="1" dirty="0">
                <a:solidFill>
                  <a:srgbClr val="FF0000"/>
                </a:solidFill>
                <a:latin typeface="Arial" panose="020B0604020202020204" pitchFamily="34" charset="0"/>
              </a:rPr>
              <a:t>%</a:t>
            </a:r>
            <a:r>
              <a:rPr lang="en-GB" alt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smtClean="0">
                <a:solidFill>
                  <a:schemeClr val="tx1"/>
                </a:solidFill>
                <a:latin typeface="Arial" panose="020B0604020202020204" pitchFamily="34" charset="0"/>
              </a:rPr>
              <a:t>of patients were diagnosed following an </a:t>
            </a:r>
            <a:r>
              <a:rPr lang="en-GB" altLang="en-US" dirty="0">
                <a:solidFill>
                  <a:schemeClr val="tx1"/>
                </a:solidFill>
                <a:latin typeface="Arial" panose="020B0604020202020204" pitchFamily="34" charset="0"/>
              </a:rPr>
              <a:t>emergency </a:t>
            </a:r>
            <a:r>
              <a:rPr lang="en-GB" altLang="en-US" dirty="0" smtClean="0">
                <a:solidFill>
                  <a:schemeClr val="tx1"/>
                </a:solidFill>
                <a:latin typeface="Arial" panose="020B0604020202020204" pitchFamily="34" charset="0"/>
              </a:rPr>
              <a:t>admission (Apr 2017 - Mar 2019)</a:t>
            </a:r>
            <a:endParaRPr lang="en-GB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32104" y="4797152"/>
            <a:ext cx="50483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Adjusted rates of diagnosis after emergency admission with 95% confidence intervals, by region. </a:t>
            </a: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Blue line shows national average (13%).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271572" cy="103757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407368" y="1193158"/>
            <a:ext cx="8722895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 smtClean="0"/>
              <a:t>Routes </a:t>
            </a:r>
            <a:r>
              <a:rPr lang="en-GB" sz="3200" b="1" dirty="0"/>
              <a:t>to diagnosis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408" y="1968012"/>
            <a:ext cx="5976664" cy="4475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70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271572" cy="103757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407368" y="1193158"/>
            <a:ext cx="11438279" cy="2112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 smtClean="0"/>
              <a:t>Staging investigations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dirty="0" smtClean="0"/>
              <a:t>It is recommended that all patients with OG cancer have a CT scan to identify metastatic disease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dirty="0" smtClean="0"/>
              <a:t>There was substantial variation between NHS organisations in the completeness of information about staging investigations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623392" y="4077072"/>
            <a:ext cx="7366710" cy="77409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en-US" dirty="0" smtClean="0">
                <a:solidFill>
                  <a:schemeClr val="tx1"/>
                </a:solidFill>
                <a:latin typeface="Arial" panose="020B0604020202020204" pitchFamily="34" charset="0"/>
              </a:rPr>
              <a:t>Locally, </a:t>
            </a:r>
            <a:r>
              <a:rPr lang="en-GB" altLang="en-US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xx</a:t>
            </a:r>
            <a:r>
              <a:rPr lang="en-GB" altLang="en-US" b="1" dirty="0">
                <a:solidFill>
                  <a:srgbClr val="FF0000"/>
                </a:solidFill>
                <a:latin typeface="Arial" panose="020B0604020202020204" pitchFamily="34" charset="0"/>
              </a:rPr>
              <a:t>%</a:t>
            </a:r>
            <a:r>
              <a:rPr lang="en-GB" alt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smtClean="0">
                <a:solidFill>
                  <a:schemeClr val="tx1"/>
                </a:solidFill>
                <a:latin typeface="Arial" panose="020B0604020202020204" pitchFamily="34" charset="0"/>
              </a:rPr>
              <a:t>of patients had a CT scan (Apr 2017 - Mar 2019)</a:t>
            </a:r>
            <a:endParaRPr lang="en-GB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4D275B96-FC6B-437E-8C5C-7E5DD2838F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4941" y="4171730"/>
            <a:ext cx="3733423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60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285750" indent="-285750"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GB" altLang="en-US" sz="1600" dirty="0">
                <a:latin typeface="Arial" panose="020B0604020202020204" pitchFamily="34" charset="0"/>
              </a:rPr>
              <a:t>Results for your organisation are in  </a:t>
            </a:r>
            <a:r>
              <a:rPr lang="en-GB" altLang="en-US" sz="1600" dirty="0">
                <a:solidFill>
                  <a:srgbClr val="FF0000"/>
                </a:solidFill>
                <a:latin typeface="Arial" panose="020B0604020202020204" pitchFamily="34" charset="0"/>
              </a:rPr>
              <a:t>Sheet 6 </a:t>
            </a:r>
            <a:r>
              <a:rPr lang="en-GB" altLang="en-US" sz="1600" dirty="0">
                <a:latin typeface="Arial" panose="020B0604020202020204" pitchFamily="34" charset="0"/>
              </a:rPr>
              <a:t>of the Data Tables</a:t>
            </a:r>
          </a:p>
        </p:txBody>
      </p:sp>
    </p:spTree>
    <p:extLst>
      <p:ext uri="{BB962C8B-B14F-4D97-AF65-F5344CB8AC3E}">
        <p14:creationId xmlns:p14="http://schemas.microsoft.com/office/powerpoint/2010/main" val="793310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271572" cy="103757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407368" y="1193158"/>
            <a:ext cx="8722895" cy="580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 smtClean="0"/>
              <a:t>Staging investigations</a:t>
            </a:r>
            <a:endParaRPr lang="en-GB" sz="3200" b="1" dirty="0"/>
          </a:p>
        </p:txBody>
      </p:sp>
      <p:graphicFrame>
        <p:nvGraphicFramePr>
          <p:cNvPr id="8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5261350"/>
              </p:ext>
            </p:extLst>
          </p:nvPr>
        </p:nvGraphicFramePr>
        <p:xfrm>
          <a:off x="911424" y="2204864"/>
          <a:ext cx="9937104" cy="2733802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83421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49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22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b="1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Recommendation</a:t>
                      </a:r>
                      <a:r>
                        <a:rPr lang="en-GB" sz="1800" b="1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b="1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Pages</a:t>
                      </a:r>
                      <a:endParaRPr lang="en-GB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0875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endParaRPr kumimoji="0" lang="en-GB" sz="180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kumimoji="0"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Ensure all patients with oesophageal cancer being considered for curative treatment have a PET-CT scan. Hospitals with low reported use of PET-CT scans should investigate to determine the causes. Use of PET-CT scans for gastric cancer patients should be reviewed in line with recent evidence.</a:t>
                      </a: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endParaRPr kumimoji="0" lang="en-GB" sz="180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7064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375147" y="1222774"/>
            <a:ext cx="11521279" cy="783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b="1" dirty="0" smtClean="0"/>
              <a:t>Use of PET-CT scans among patients </a:t>
            </a:r>
            <a:r>
              <a:rPr lang="en-GB" b="1" dirty="0"/>
              <a:t>with oesophageal cancer who had curative </a:t>
            </a:r>
            <a:r>
              <a:rPr lang="en-GB" b="1" dirty="0" smtClean="0"/>
              <a:t>treatment, </a:t>
            </a:r>
            <a:r>
              <a:rPr lang="en-GB" b="1" dirty="0"/>
              <a:t>by Cancer Alliance / Welsh region </a:t>
            </a:r>
            <a:endParaRPr lang="en-GB" sz="2400" b="1" dirty="0"/>
          </a:p>
        </p:txBody>
      </p:sp>
      <p:sp>
        <p:nvSpPr>
          <p:cNvPr id="3" name="Rectangle 2"/>
          <p:cNvSpPr/>
          <p:nvPr/>
        </p:nvSpPr>
        <p:spPr>
          <a:xfrm>
            <a:off x="7248128" y="5718881"/>
            <a:ext cx="46482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>
                <a:latin typeface="Calibri" panose="020F0502020204030204" pitchFamily="34" charset="0"/>
              </a:rPr>
              <a:t>NOTE: </a:t>
            </a:r>
            <a:r>
              <a:rPr lang="en-GB" sz="1600" dirty="0">
                <a:latin typeface="Calibri" panose="020F0502020204030204" pitchFamily="34" charset="0"/>
              </a:rPr>
              <a:t>Figures on the use of PET-CT scans were only calculated for NHS organisations that had data on investigations for at least 80% of patients.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271572" cy="103757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248128" y="2189122"/>
            <a:ext cx="4648298" cy="21732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altLang="en-US" dirty="0">
                <a:solidFill>
                  <a:schemeClr val="tx1"/>
                </a:solidFill>
                <a:latin typeface="Arial" panose="020B0604020202020204" pitchFamily="34" charset="0"/>
              </a:rPr>
              <a:t>PET-CT is recommended for all patients with oesophageal cancer being considered for curative treatment. </a:t>
            </a:r>
            <a:endParaRPr lang="en-GB" altLang="en-US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en-GB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r>
              <a:rPr lang="en-GB" altLang="en-US" dirty="0" smtClean="0">
                <a:solidFill>
                  <a:schemeClr val="tx1"/>
                </a:solidFill>
                <a:latin typeface="Arial" panose="020B0604020202020204" pitchFamily="34" charset="0"/>
              </a:rPr>
              <a:t>Locally, </a:t>
            </a:r>
            <a:r>
              <a:rPr lang="en-GB" altLang="en-US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xx</a:t>
            </a:r>
            <a:r>
              <a:rPr lang="en-GB" altLang="en-US" b="1" dirty="0">
                <a:solidFill>
                  <a:srgbClr val="FF0000"/>
                </a:solidFill>
                <a:latin typeface="Arial" panose="020B0604020202020204" pitchFamily="34" charset="0"/>
              </a:rPr>
              <a:t>%</a:t>
            </a:r>
            <a:r>
              <a:rPr lang="en-GB" alt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smtClean="0">
                <a:solidFill>
                  <a:schemeClr val="tx1"/>
                </a:solidFill>
                <a:latin typeface="Arial" panose="020B0604020202020204" pitchFamily="34" charset="0"/>
              </a:rPr>
              <a:t>of patients with oesophageal cancer who had curative treatment had a record of PET-CT (Apr 2017 - Mar 2019)</a:t>
            </a:r>
            <a:endParaRPr lang="en-GB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4D275B96-FC6B-437E-8C5C-7E5DD2838F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8127" y="4533032"/>
            <a:ext cx="4648297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60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285750" indent="-285750"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GB" altLang="en-US" sz="1600" dirty="0">
                <a:latin typeface="Arial" panose="020B0604020202020204" pitchFamily="34" charset="0"/>
              </a:rPr>
              <a:t>Results for your organisation are in  </a:t>
            </a:r>
            <a:r>
              <a:rPr lang="en-GB" altLang="en-US" sz="1600" dirty="0">
                <a:solidFill>
                  <a:srgbClr val="FF0000"/>
                </a:solidFill>
                <a:latin typeface="Arial" panose="020B0604020202020204" pitchFamily="34" charset="0"/>
              </a:rPr>
              <a:t>Sheet 6 </a:t>
            </a:r>
            <a:r>
              <a:rPr lang="en-GB" altLang="en-US" sz="1600" dirty="0">
                <a:latin typeface="Arial" panose="020B0604020202020204" pitchFamily="34" charset="0"/>
              </a:rPr>
              <a:t>of the Data Tables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147" y="2032868"/>
            <a:ext cx="6163590" cy="454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33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271572" cy="1037576"/>
          </a:xfrm>
          <a:prstGeom prst="rect">
            <a:avLst/>
          </a:prstGeom>
        </p:spPr>
      </p:pic>
      <p:sp>
        <p:nvSpPr>
          <p:cNvPr id="10" name="TextBox 3">
            <a:extLst>
              <a:ext uri="{FF2B5EF4-FFF2-40B4-BE49-F238E27FC236}">
                <a16:creationId xmlns:a16="http://schemas.microsoft.com/office/drawing/2014/main" id="{4D275B96-FC6B-437E-8C5C-7E5DD2838F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8663" y="5085184"/>
            <a:ext cx="3733423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60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285750" indent="-285750"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GB" altLang="en-US" sz="1600" dirty="0">
                <a:latin typeface="Arial" panose="020B0604020202020204" pitchFamily="34" charset="0"/>
              </a:rPr>
              <a:t>Results for your organisation are in  </a:t>
            </a:r>
            <a:r>
              <a:rPr lang="en-GB" altLang="en-US" sz="1600" dirty="0">
                <a:solidFill>
                  <a:srgbClr val="FF0000"/>
                </a:solidFill>
                <a:latin typeface="Arial" panose="020B0604020202020204" pitchFamily="34" charset="0"/>
              </a:rPr>
              <a:t>Sheet </a:t>
            </a:r>
            <a:r>
              <a:rPr lang="en-GB" altLang="en-US" sz="1600" dirty="0" smtClean="0">
                <a:solidFill>
                  <a:srgbClr val="FF0000"/>
                </a:solidFill>
                <a:latin typeface="Arial" panose="020B0604020202020204" pitchFamily="34" charset="0"/>
              </a:rPr>
              <a:t>7 </a:t>
            </a:r>
            <a:r>
              <a:rPr lang="en-GB" altLang="en-US" sz="1600" dirty="0">
                <a:latin typeface="Arial" panose="020B0604020202020204" pitchFamily="34" charset="0"/>
              </a:rPr>
              <a:t>of the Data Tables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809150" y="1984946"/>
            <a:ext cx="4032448" cy="194718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en-US" dirty="0" smtClean="0">
                <a:solidFill>
                  <a:schemeClr val="tx1"/>
                </a:solidFill>
                <a:latin typeface="Arial" panose="020B0604020202020204" pitchFamily="34" charset="0"/>
              </a:rPr>
              <a:t>Locally, </a:t>
            </a:r>
            <a:r>
              <a:rPr lang="en-GB" altLang="en-US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xx</a:t>
            </a:r>
            <a:r>
              <a:rPr lang="en-GB" altLang="en-US" dirty="0" smtClean="0">
                <a:solidFill>
                  <a:schemeClr val="tx1"/>
                </a:solidFill>
                <a:latin typeface="Arial" panose="020B0604020202020204" pitchFamily="34" charset="0"/>
              </a:rPr>
              <a:t> of </a:t>
            </a:r>
            <a:r>
              <a:rPr lang="en-GB" altLang="en-US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yy</a:t>
            </a:r>
            <a:r>
              <a:rPr lang="en-GB" altLang="en-US" dirty="0" smtClean="0">
                <a:solidFill>
                  <a:schemeClr val="tx1"/>
                </a:solidFill>
                <a:latin typeface="Arial" panose="020B0604020202020204" pitchFamily="34" charset="0"/>
              </a:rPr>
              <a:t> patients had complete clinical stage data </a:t>
            </a:r>
          </a:p>
          <a:p>
            <a:pPr algn="ctr"/>
            <a:r>
              <a:rPr lang="en-GB" altLang="en-US" dirty="0" smtClean="0">
                <a:solidFill>
                  <a:schemeClr val="tx1"/>
                </a:solidFill>
                <a:latin typeface="Arial" panose="020B0604020202020204" pitchFamily="34" charset="0"/>
              </a:rPr>
              <a:t>(Apr 2017 - Mar 2019)</a:t>
            </a:r>
            <a:endParaRPr lang="en-GB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407368" y="1193158"/>
            <a:ext cx="8722895" cy="580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 smtClean="0"/>
              <a:t>Completeness of data on clinical stage</a:t>
            </a:r>
            <a:endParaRPr lang="en-GB" sz="32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84" y="1774151"/>
            <a:ext cx="6768752" cy="456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61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271572" cy="103757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623392" y="1412776"/>
            <a:ext cx="10945216" cy="43302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b="1" dirty="0"/>
              <a:t>This slide set has been created to help NHS organisations:</a:t>
            </a:r>
            <a:endParaRPr lang="en-GB" sz="2800" dirty="0"/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Present the findings from the NOGCA 2020 Annual Report at local meetings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Review how their services and outcomes compare against other NHS trusts / local health boards and against national figures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400" dirty="0"/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rgbClr val="FF0000"/>
                </a:solidFill>
              </a:rPr>
              <a:t>Figures from your NHS organisation can be found in the online Data Tables for the 2020 Annual Report and added to the slides where indicated.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400" b="1" dirty="0">
              <a:solidFill>
                <a:srgbClr val="FF0000"/>
              </a:solidFill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 smtClean="0"/>
              <a:t>Annual </a:t>
            </a:r>
            <a:r>
              <a:rPr lang="en-GB" sz="2400" dirty="0"/>
              <a:t>Report and Data </a:t>
            </a:r>
            <a:r>
              <a:rPr lang="en-GB" sz="2400" dirty="0" smtClean="0"/>
              <a:t>Tables: </a:t>
            </a:r>
            <a:r>
              <a:rPr lang="en-GB" sz="2400" dirty="0" smtClean="0">
                <a:solidFill>
                  <a:srgbClr val="FF0000"/>
                </a:solidFill>
                <a:hlinkClick r:id="rId3"/>
              </a:rPr>
              <a:t>www.nogca.org.uk/reports/2020-annual-report</a:t>
            </a:r>
            <a:endParaRPr lang="en-GB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73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271572" cy="103757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411151" y="1147379"/>
            <a:ext cx="11449272" cy="1417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 smtClean="0"/>
              <a:t>Treatment plans</a:t>
            </a:r>
            <a:endParaRPr lang="en-GB" dirty="0"/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dirty="0" smtClean="0"/>
              <a:t>Overall, 39% of patients with OG cancer diagnosed in 2017-19 had a plan for curative treatment</a:t>
            </a:r>
            <a:endParaRPr lang="en-GB" dirty="0"/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dirty="0"/>
              <a:t>There was substantial variation </a:t>
            </a:r>
            <a:r>
              <a:rPr lang="en-GB" dirty="0" smtClean="0"/>
              <a:t>by clinical stage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2472735"/>
              </p:ext>
            </p:extLst>
          </p:nvPr>
        </p:nvGraphicFramePr>
        <p:xfrm>
          <a:off x="911422" y="2900049"/>
          <a:ext cx="10369154" cy="300077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968979">
                  <a:extLst>
                    <a:ext uri="{9D8B030D-6E8A-4147-A177-3AD203B41FA5}">
                      <a16:colId xmlns:a16="http://schemas.microsoft.com/office/drawing/2014/main" val="451163214"/>
                    </a:ext>
                  </a:extLst>
                </a:gridCol>
                <a:gridCol w="1680035">
                  <a:extLst>
                    <a:ext uri="{9D8B030D-6E8A-4147-A177-3AD203B41FA5}">
                      <a16:colId xmlns:a16="http://schemas.microsoft.com/office/drawing/2014/main" val="321960185"/>
                    </a:ext>
                  </a:extLst>
                </a:gridCol>
                <a:gridCol w="1533945">
                  <a:extLst>
                    <a:ext uri="{9D8B030D-6E8A-4147-A177-3AD203B41FA5}">
                      <a16:colId xmlns:a16="http://schemas.microsoft.com/office/drawing/2014/main" val="476888925"/>
                    </a:ext>
                  </a:extLst>
                </a:gridCol>
                <a:gridCol w="1972215">
                  <a:extLst>
                    <a:ext uri="{9D8B030D-6E8A-4147-A177-3AD203B41FA5}">
                      <a16:colId xmlns:a16="http://schemas.microsoft.com/office/drawing/2014/main" val="35991085"/>
                    </a:ext>
                  </a:extLst>
                </a:gridCol>
                <a:gridCol w="1680035">
                  <a:extLst>
                    <a:ext uri="{9D8B030D-6E8A-4147-A177-3AD203B41FA5}">
                      <a16:colId xmlns:a16="http://schemas.microsoft.com/office/drawing/2014/main" val="2522409770"/>
                    </a:ext>
                  </a:extLst>
                </a:gridCol>
                <a:gridCol w="1533945">
                  <a:extLst>
                    <a:ext uri="{9D8B030D-6E8A-4147-A177-3AD203B41FA5}">
                      <a16:colId xmlns:a16="http://schemas.microsoft.com/office/drawing/2014/main" val="3723193578"/>
                    </a:ext>
                  </a:extLst>
                </a:gridCol>
              </a:tblGrid>
              <a:tr h="6527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Treatment plan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7BABB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Oes</a:t>
                      </a: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SCC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7BABB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Oes</a:t>
                      </a: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ACA Upper/Mid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7BABB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Oes</a:t>
                      </a: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ACA</a:t>
                      </a:r>
                      <a:r>
                        <a:rPr lang="en-GB" sz="1800" b="1" baseline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Lower</a:t>
                      </a:r>
                      <a:r>
                        <a:rPr lang="en-GB" sz="1800" b="1" baseline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(w </a:t>
                      </a: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SI,SII)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7BABB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Stomach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(w SIII)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7BABB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7BAB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1403264"/>
                  </a:ext>
                </a:extLst>
              </a:tr>
              <a:tr h="2511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patients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3,796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1,527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9,233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5,972</a:t>
                      </a:r>
                      <a:endParaRPr lang="en-GB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20,528</a:t>
                      </a:r>
                      <a:endParaRPr lang="en-GB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80358435"/>
                  </a:ext>
                </a:extLst>
              </a:tr>
              <a:tr h="2511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Curative intent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40.4%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32.0%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41.8%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33.9%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38.5%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8607547"/>
                  </a:ext>
                </a:extLst>
              </a:tr>
              <a:tr h="2511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By clinical stage</a:t>
                      </a:r>
                      <a:endParaRPr lang="en-GB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88521413"/>
                  </a:ext>
                </a:extLst>
              </a:tr>
              <a:tr h="2511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0/1</a:t>
                      </a:r>
                      <a:endParaRPr lang="en-GB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72.9%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69.0%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78.9%</a:t>
                      </a:r>
                      <a:endParaRPr lang="en-GB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64.6%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72.3%</a:t>
                      </a:r>
                      <a:endParaRPr lang="en-GB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78785537"/>
                  </a:ext>
                </a:extLst>
              </a:tr>
              <a:tr h="2511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2 </a:t>
                      </a:r>
                      <a:endParaRPr lang="en-GB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62.8%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56.4%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64.2%</a:t>
                      </a:r>
                      <a:endParaRPr lang="en-GB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61.4%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62.5%</a:t>
                      </a:r>
                      <a:endParaRPr lang="en-GB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58479599"/>
                  </a:ext>
                </a:extLst>
              </a:tr>
              <a:tr h="2511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3</a:t>
                      </a:r>
                      <a:endParaRPr lang="en-GB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48.6%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44.9%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61.6%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50.6%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55.4%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43932933"/>
                  </a:ext>
                </a:extLst>
              </a:tr>
              <a:tr h="2511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4</a:t>
                      </a:r>
                      <a:endParaRPr lang="en-GB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10.9%</a:t>
                      </a:r>
                      <a:endParaRPr lang="en-GB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10.4%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12.5%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4.1%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9.5%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43430495"/>
                  </a:ext>
                </a:extLst>
              </a:tr>
              <a:tr h="2511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(missing data)</a:t>
                      </a:r>
                      <a:endParaRPr lang="en-GB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614</a:t>
                      </a:r>
                      <a:endParaRPr lang="en-GB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317</a:t>
                      </a:r>
                      <a:endParaRPr lang="en-GB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1,362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1,272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3,565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83771948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911422" y="6020865"/>
            <a:ext cx="1036915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KEY: </a:t>
            </a:r>
            <a:r>
              <a:rPr kumimoji="0" lang="en-GB" altLang="en-US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Oes</a:t>
            </a:r>
            <a:r>
              <a:rPr kumimoji="0" lang="en-GB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oesophageal, SCC – squamous cell carcinoma, ACA – adenocarcinoma, SI, SII, SIII - </a:t>
            </a:r>
            <a:r>
              <a:rPr kumimoji="0" lang="en-GB" altLang="en-US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Siewert</a:t>
            </a:r>
            <a:r>
              <a:rPr kumimoji="0" lang="en-GB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classification of the gastro-oesophageal junction (GOJ) [</a:t>
            </a:r>
            <a:r>
              <a:rPr kumimoji="0" lang="en-GB" altLang="en-US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Siewert</a:t>
            </a:r>
            <a:r>
              <a:rPr kumimoji="0" lang="en-GB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 al 1996]. See glossary for details. </a:t>
            </a:r>
            <a:endParaRPr kumimoji="0" lang="en-GB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271572" cy="1037576"/>
          </a:xfrm>
          <a:prstGeom prst="rect">
            <a:avLst/>
          </a:prstGeom>
        </p:spPr>
      </p:pic>
      <p:sp>
        <p:nvSpPr>
          <p:cNvPr id="10" name="TextBox 3">
            <a:extLst>
              <a:ext uri="{FF2B5EF4-FFF2-40B4-BE49-F238E27FC236}">
                <a16:creationId xmlns:a16="http://schemas.microsoft.com/office/drawing/2014/main" id="{4D275B96-FC6B-437E-8C5C-7E5DD2838F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8208" y="2740568"/>
            <a:ext cx="3733423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60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285750" indent="-285750"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GB" altLang="en-US" sz="1600" dirty="0">
                <a:latin typeface="Arial" panose="020B0604020202020204" pitchFamily="34" charset="0"/>
              </a:rPr>
              <a:t>Results for your organisation are in  </a:t>
            </a:r>
            <a:r>
              <a:rPr lang="en-GB" altLang="en-US" sz="1600" dirty="0">
                <a:solidFill>
                  <a:srgbClr val="FF0000"/>
                </a:solidFill>
                <a:latin typeface="Arial" panose="020B0604020202020204" pitchFamily="34" charset="0"/>
              </a:rPr>
              <a:t>Sheet </a:t>
            </a:r>
            <a:r>
              <a:rPr lang="en-GB" altLang="en-US" sz="1600" dirty="0" smtClean="0">
                <a:solidFill>
                  <a:srgbClr val="FF0000"/>
                </a:solidFill>
                <a:latin typeface="Arial" panose="020B0604020202020204" pitchFamily="34" charset="0"/>
              </a:rPr>
              <a:t>7 </a:t>
            </a:r>
            <a:r>
              <a:rPr lang="en-GB" altLang="en-US" sz="1600" dirty="0">
                <a:latin typeface="Arial" panose="020B0604020202020204" pitchFamily="34" charset="0"/>
              </a:rPr>
              <a:t>of the Data Tables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27945" y="2420888"/>
            <a:ext cx="7366710" cy="15841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en-US" dirty="0" smtClean="0">
                <a:solidFill>
                  <a:schemeClr val="tx1"/>
                </a:solidFill>
                <a:latin typeface="Arial" panose="020B0604020202020204" pitchFamily="34" charset="0"/>
              </a:rPr>
              <a:t>Locally, </a:t>
            </a:r>
            <a:r>
              <a:rPr lang="en-GB" altLang="en-US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xx</a:t>
            </a:r>
            <a:r>
              <a:rPr lang="en-GB" altLang="en-US" b="1" dirty="0">
                <a:solidFill>
                  <a:srgbClr val="FF0000"/>
                </a:solidFill>
                <a:latin typeface="Arial" panose="020B0604020202020204" pitchFamily="34" charset="0"/>
              </a:rPr>
              <a:t>%</a:t>
            </a:r>
            <a:r>
              <a:rPr lang="en-GB" alt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smtClean="0">
                <a:solidFill>
                  <a:schemeClr val="tx1"/>
                </a:solidFill>
                <a:latin typeface="Arial" panose="020B0604020202020204" pitchFamily="34" charset="0"/>
              </a:rPr>
              <a:t>of patients with clinical stage 0-3 disease had a plan for curative treatment (Apr 2017 - Mar 2019)</a:t>
            </a:r>
          </a:p>
          <a:p>
            <a:pPr algn="ctr"/>
            <a:endParaRPr lang="en-GB" altLang="en-US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/>
            <a:r>
              <a:rPr lang="en-GB" altLang="en-US" dirty="0" smtClean="0">
                <a:solidFill>
                  <a:schemeClr val="tx1"/>
                </a:solidFill>
                <a:latin typeface="Arial" panose="020B0604020202020204" pitchFamily="34" charset="0"/>
              </a:rPr>
              <a:t>The national average was </a:t>
            </a:r>
            <a:r>
              <a:rPr lang="en-GB" altLang="en-US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60%</a:t>
            </a:r>
            <a:endParaRPr lang="en-GB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407368" y="1193158"/>
            <a:ext cx="8722895" cy="580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 smtClean="0"/>
              <a:t>Treatment plans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399207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271572" cy="103757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411151" y="1147379"/>
            <a:ext cx="11449272" cy="350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 smtClean="0"/>
              <a:t>Waiting times along the care pathway</a:t>
            </a:r>
            <a:endParaRPr lang="en-GB" dirty="0"/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dirty="0" smtClean="0"/>
              <a:t>Among patients diagnosed with OG cancer in 2017-19, the typical waiting time from referral to treatment was over two months for those receiving curative treatments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dirty="0" smtClean="0"/>
              <a:t>Overall</a:t>
            </a:r>
            <a:r>
              <a:rPr lang="en-GB" dirty="0"/>
              <a:t>, </a:t>
            </a:r>
            <a:r>
              <a:rPr lang="en-GB" dirty="0" smtClean="0"/>
              <a:t>60% </a:t>
            </a:r>
            <a:r>
              <a:rPr lang="en-GB" dirty="0"/>
              <a:t>of patients waited more than 62 days from referral to primary curative treatment, while </a:t>
            </a:r>
            <a:r>
              <a:rPr lang="en-GB" dirty="0" smtClean="0"/>
              <a:t>19% </a:t>
            </a:r>
            <a:r>
              <a:rPr lang="en-GB" dirty="0"/>
              <a:t>of patients waited more than 104 </a:t>
            </a:r>
            <a:r>
              <a:rPr lang="en-GB" dirty="0" smtClean="0"/>
              <a:t>days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dirty="0"/>
              <a:t>Among patients having non-curative oncological treatment, </a:t>
            </a:r>
            <a:r>
              <a:rPr lang="en-GB" dirty="0" smtClean="0"/>
              <a:t>42% </a:t>
            </a:r>
            <a:r>
              <a:rPr lang="en-GB" dirty="0"/>
              <a:t>waited longer than 62 days from referral to the start of treatment and </a:t>
            </a:r>
            <a:r>
              <a:rPr lang="en-GB" dirty="0" smtClean="0"/>
              <a:t>12% </a:t>
            </a:r>
            <a:r>
              <a:rPr lang="en-GB" dirty="0"/>
              <a:t>waited longer than 104 </a:t>
            </a:r>
            <a:r>
              <a:rPr lang="en-GB" dirty="0" smtClean="0"/>
              <a:t>days</a:t>
            </a:r>
            <a:endParaRPr lang="en-GB" dirty="0"/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dirty="0" smtClean="0"/>
          </a:p>
        </p:txBody>
      </p:sp>
      <p:graphicFrame>
        <p:nvGraphicFramePr>
          <p:cNvPr id="8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4535238"/>
              </p:ext>
            </p:extLst>
          </p:nvPr>
        </p:nvGraphicFramePr>
        <p:xfrm>
          <a:off x="1167235" y="4437112"/>
          <a:ext cx="9937104" cy="1717869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83421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49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22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b="1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Recommendation</a:t>
                      </a:r>
                      <a:r>
                        <a:rPr lang="en-GB" sz="1800" b="1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b="1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Pages</a:t>
                      </a:r>
                      <a:endParaRPr lang="en-GB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0875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kumimoji="0"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Review waiting times through the </a:t>
                      </a:r>
                      <a:r>
                        <a:rPr kumimoji="0" lang="en-GB" sz="180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oesophago</a:t>
                      </a:r>
                      <a:r>
                        <a:rPr kumimoji="0"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-gastric cancer care pathway and identify ways to reduce the proportion of patients waiting longer than 62 days from referral to treatment.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32-33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6327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271572" cy="1037576"/>
          </a:xfrm>
          <a:prstGeom prst="rect">
            <a:avLst/>
          </a:prstGeom>
        </p:spPr>
      </p:pic>
      <p:sp>
        <p:nvSpPr>
          <p:cNvPr id="11" name="TextBox 3">
            <a:extLst>
              <a:ext uri="{FF2B5EF4-FFF2-40B4-BE49-F238E27FC236}">
                <a16:creationId xmlns:a16="http://schemas.microsoft.com/office/drawing/2014/main" id="{4D275B96-FC6B-437E-8C5C-7E5DD2838F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75586" y="4365104"/>
            <a:ext cx="3733423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60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285750" indent="-285750"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GB" altLang="en-US" sz="1600" dirty="0">
                <a:latin typeface="Arial" panose="020B0604020202020204" pitchFamily="34" charset="0"/>
              </a:rPr>
              <a:t>Results for your organisation are in  </a:t>
            </a:r>
            <a:r>
              <a:rPr lang="en-GB" altLang="en-US" sz="1600" dirty="0">
                <a:solidFill>
                  <a:srgbClr val="FF0000"/>
                </a:solidFill>
                <a:latin typeface="Arial" panose="020B0604020202020204" pitchFamily="34" charset="0"/>
              </a:rPr>
              <a:t>Sheet 8</a:t>
            </a:r>
            <a:r>
              <a:rPr lang="en-GB" altLang="en-US" sz="1600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600" dirty="0">
                <a:latin typeface="Arial" panose="020B0604020202020204" pitchFamily="34" charset="0"/>
              </a:rPr>
              <a:t>of the Data Tables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896200" y="1968012"/>
            <a:ext cx="3797609" cy="189303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en-US" dirty="0" smtClean="0">
                <a:solidFill>
                  <a:schemeClr val="tx1"/>
                </a:solidFill>
                <a:latin typeface="Arial" panose="020B0604020202020204" pitchFamily="34" charset="0"/>
              </a:rPr>
              <a:t>Locally, median time from referral to start of curative treatment was </a:t>
            </a:r>
            <a:r>
              <a:rPr lang="en-GB" altLang="en-US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xx days </a:t>
            </a:r>
            <a:r>
              <a:rPr lang="en-GB" altLang="en-US" dirty="0" smtClean="0">
                <a:solidFill>
                  <a:schemeClr val="tx1"/>
                </a:solidFill>
                <a:latin typeface="Arial" panose="020B0604020202020204" pitchFamily="34" charset="0"/>
              </a:rPr>
              <a:t>(Apr 2017 - Mar 2019)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407368" y="1193158"/>
            <a:ext cx="10945216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 smtClean="0"/>
              <a:t>Time from referral to start of curative treatment</a:t>
            </a:r>
            <a:endParaRPr lang="en-GB" sz="32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392" y="1989413"/>
            <a:ext cx="6840760" cy="445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08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271572" cy="1037576"/>
          </a:xfrm>
          <a:prstGeom prst="rect">
            <a:avLst/>
          </a:prstGeom>
        </p:spPr>
      </p:pic>
      <p:sp>
        <p:nvSpPr>
          <p:cNvPr id="11" name="TextBox 3">
            <a:extLst>
              <a:ext uri="{FF2B5EF4-FFF2-40B4-BE49-F238E27FC236}">
                <a16:creationId xmlns:a16="http://schemas.microsoft.com/office/drawing/2014/main" id="{4D275B96-FC6B-437E-8C5C-7E5DD2838F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95179" y="3599979"/>
            <a:ext cx="3733423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60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285750" indent="-285750"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GB" altLang="en-US" sz="1600" dirty="0">
                <a:latin typeface="Arial" panose="020B0604020202020204" pitchFamily="34" charset="0"/>
              </a:rPr>
              <a:t>Results for your organisation are in  </a:t>
            </a:r>
            <a:r>
              <a:rPr lang="en-GB" altLang="en-US" sz="1600" dirty="0">
                <a:solidFill>
                  <a:srgbClr val="FF0000"/>
                </a:solidFill>
                <a:latin typeface="Arial" panose="020B0604020202020204" pitchFamily="34" charset="0"/>
              </a:rPr>
              <a:t>Sheet 8</a:t>
            </a:r>
            <a:r>
              <a:rPr lang="en-GB" altLang="en-US" sz="1600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600" dirty="0">
                <a:latin typeface="Arial" panose="020B0604020202020204" pitchFamily="34" charset="0"/>
              </a:rPr>
              <a:t>of the Data Tables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23392" y="3068960"/>
            <a:ext cx="7366710" cy="164681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en-US" dirty="0" smtClean="0">
                <a:solidFill>
                  <a:schemeClr val="tx1"/>
                </a:solidFill>
                <a:latin typeface="Arial" panose="020B0604020202020204" pitchFamily="34" charset="0"/>
              </a:rPr>
              <a:t>Locally, median time from referral to start of non-curative oncological treatment was </a:t>
            </a:r>
            <a:r>
              <a:rPr lang="en-GB" altLang="en-US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xx days </a:t>
            </a:r>
            <a:r>
              <a:rPr lang="en-GB" altLang="en-US" dirty="0" smtClean="0">
                <a:solidFill>
                  <a:schemeClr val="tx1"/>
                </a:solidFill>
                <a:latin typeface="Arial" panose="020B0604020202020204" pitchFamily="34" charset="0"/>
              </a:rPr>
              <a:t>(Apr 2017 - Mar 2019)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407368" y="1289458"/>
            <a:ext cx="10945216" cy="114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 smtClean="0"/>
              <a:t>Time from referral to start of non-curative oncological treatment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93586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271572" cy="103757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407368" y="1193158"/>
            <a:ext cx="11438279" cy="25114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 smtClean="0"/>
              <a:t>Curative surgery</a:t>
            </a:r>
            <a:endParaRPr lang="en-GB" dirty="0" smtClean="0"/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dirty="0" smtClean="0"/>
              <a:t>Among patients diagnosed over three years (April 2016 - March 2019) who had curative surgery, there were:</a:t>
            </a:r>
          </a:p>
          <a:p>
            <a:pPr marL="914400" lvl="1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dirty="0" smtClean="0"/>
              <a:t>4,112 </a:t>
            </a:r>
            <a:r>
              <a:rPr lang="en-GB" dirty="0" err="1" smtClean="0"/>
              <a:t>oesophagectomies</a:t>
            </a:r>
            <a:endParaRPr lang="en-GB" dirty="0" smtClean="0"/>
          </a:p>
          <a:p>
            <a:pPr marL="914400" lvl="1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dirty="0" smtClean="0"/>
              <a:t>2,163 </a:t>
            </a:r>
            <a:r>
              <a:rPr lang="en-GB" dirty="0" err="1" smtClean="0"/>
              <a:t>gastrectomies</a:t>
            </a:r>
            <a:endParaRPr lang="en-GB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2897831"/>
              </p:ext>
            </p:extLst>
          </p:nvPr>
        </p:nvGraphicFramePr>
        <p:xfrm>
          <a:off x="983432" y="4005064"/>
          <a:ext cx="9505057" cy="187220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827960">
                  <a:extLst>
                    <a:ext uri="{9D8B030D-6E8A-4147-A177-3AD203B41FA5}">
                      <a16:colId xmlns:a16="http://schemas.microsoft.com/office/drawing/2014/main" val="1249613689"/>
                    </a:ext>
                  </a:extLst>
                </a:gridCol>
                <a:gridCol w="2268467">
                  <a:extLst>
                    <a:ext uri="{9D8B030D-6E8A-4147-A177-3AD203B41FA5}">
                      <a16:colId xmlns:a16="http://schemas.microsoft.com/office/drawing/2014/main" val="2575912078"/>
                    </a:ext>
                  </a:extLst>
                </a:gridCol>
                <a:gridCol w="2203263">
                  <a:extLst>
                    <a:ext uri="{9D8B030D-6E8A-4147-A177-3AD203B41FA5}">
                      <a16:colId xmlns:a16="http://schemas.microsoft.com/office/drawing/2014/main" val="608861364"/>
                    </a:ext>
                  </a:extLst>
                </a:gridCol>
                <a:gridCol w="2205367">
                  <a:extLst>
                    <a:ext uri="{9D8B030D-6E8A-4147-A177-3AD203B41FA5}">
                      <a16:colId xmlns:a16="http://schemas.microsoft.com/office/drawing/2014/main" val="3553883185"/>
                    </a:ext>
                  </a:extLst>
                </a:gridCol>
              </a:tblGrid>
              <a:tr h="467627">
                <a:tc>
                  <a:txBody>
                    <a:bodyPr/>
                    <a:lstStyle/>
                    <a:p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2475" marR="102475" marT="0" marB="0" anchor="ctr">
                    <a:solidFill>
                      <a:srgbClr val="7BABB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Oesophagectomy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2475" marR="102475" marT="0" marB="0" anchor="ctr">
                    <a:solidFill>
                      <a:srgbClr val="7BABB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Gastrectomy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2475" marR="102475" marT="0" marB="0" anchor="ctr">
                    <a:solidFill>
                      <a:srgbClr val="7BABB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Overall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2475" marR="102475" marT="0" marB="0" anchor="ctr">
                    <a:solidFill>
                      <a:srgbClr val="7BAB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1910959"/>
                  </a:ext>
                </a:extLst>
              </a:tr>
              <a:tr h="7022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30-day mortality (95%CI)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2475" marR="10247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2.0% (1.6 to 2.4)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2475" marR="10247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1.2% (0.7 to 1.7)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2475" marR="10247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1.7% (1.4 to 2.1)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2475" marR="102475" marT="0" marB="0" anchor="ctr"/>
                </a:tc>
                <a:extLst>
                  <a:ext uri="{0D108BD9-81ED-4DB2-BD59-A6C34878D82A}">
                    <a16:rowId xmlns:a16="http://schemas.microsoft.com/office/drawing/2014/main" val="720064367"/>
                  </a:ext>
                </a:extLst>
              </a:tr>
              <a:tr h="7022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90-day mortality (95% CI)</a:t>
                      </a:r>
                      <a:endParaRPr lang="en-GB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2475" marR="10247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3.7% (3.1 to 4.3)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2475" marR="10247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2.5% (1.8 to 3.1)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2475" marR="10247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3.3% (2.8 to 3.7)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2475" marR="102475" marT="0" marB="0" anchor="ctr"/>
                </a:tc>
                <a:extLst>
                  <a:ext uri="{0D108BD9-81ED-4DB2-BD59-A6C34878D82A}">
                    <a16:rowId xmlns:a16="http://schemas.microsoft.com/office/drawing/2014/main" val="4186798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807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271572" cy="1037576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4D275B96-FC6B-437E-8C5C-7E5DD2838F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7947" y="4797152"/>
            <a:ext cx="3733423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60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285750" indent="-285750"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GB" altLang="en-US" sz="1600" dirty="0">
                <a:latin typeface="Arial" panose="020B0604020202020204" pitchFamily="34" charset="0"/>
              </a:rPr>
              <a:t>Results for your organisation are in  </a:t>
            </a:r>
            <a:r>
              <a:rPr lang="en-GB" altLang="en-US" sz="1600" dirty="0">
                <a:solidFill>
                  <a:srgbClr val="FF0000"/>
                </a:solidFill>
                <a:latin typeface="Arial" panose="020B0604020202020204" pitchFamily="34" charset="0"/>
              </a:rPr>
              <a:t>Sheet 9</a:t>
            </a:r>
            <a:r>
              <a:rPr lang="en-GB" altLang="en-US" sz="1600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600" dirty="0">
                <a:latin typeface="Arial" panose="020B0604020202020204" pitchFamily="34" charset="0"/>
              </a:rPr>
              <a:t>of the Data Tables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51384" y="2694754"/>
            <a:ext cx="5112568" cy="1371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en-US" dirty="0" smtClean="0">
                <a:solidFill>
                  <a:schemeClr val="tx1"/>
                </a:solidFill>
                <a:latin typeface="Arial" panose="020B0604020202020204" pitchFamily="34" charset="0"/>
              </a:rPr>
              <a:t>Local 30-day risk-adjusted mortality rate: </a:t>
            </a:r>
            <a:r>
              <a:rPr lang="en-GB" altLang="en-US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xx%</a:t>
            </a:r>
          </a:p>
          <a:p>
            <a:pPr algn="ctr"/>
            <a:endParaRPr lang="en-GB" altLang="en-US" b="1" dirty="0" smtClean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/>
            <a:r>
              <a:rPr lang="en-GB" altLang="en-US" dirty="0" smtClean="0">
                <a:solidFill>
                  <a:schemeClr val="tx1"/>
                </a:solidFill>
                <a:latin typeface="Arial" panose="020B0604020202020204" pitchFamily="34" charset="0"/>
              </a:rPr>
              <a:t>Local 90-day risk-adjusted mortality rate: </a:t>
            </a:r>
            <a:r>
              <a:rPr lang="en-GB" altLang="en-US" b="1" dirty="0">
                <a:solidFill>
                  <a:srgbClr val="FF0000"/>
                </a:solidFill>
                <a:latin typeface="Arial" panose="020B0604020202020204" pitchFamily="34" charset="0"/>
              </a:rPr>
              <a:t>xx%</a:t>
            </a:r>
            <a:endParaRPr lang="en-GB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407368" y="1193158"/>
            <a:ext cx="8722895" cy="580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 smtClean="0"/>
              <a:t>Postoperative mortality</a:t>
            </a:r>
            <a:endParaRPr lang="en-GB" sz="3200" b="1" dirty="0"/>
          </a:p>
        </p:txBody>
      </p:sp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984" y="1910959"/>
            <a:ext cx="5616624" cy="408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13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271572" cy="103757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411151" y="1147379"/>
            <a:ext cx="11449272" cy="336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 smtClean="0"/>
              <a:t>Enhanced recovery after surgery (ERAS)</a:t>
            </a:r>
            <a:endParaRPr lang="en-GB" dirty="0" smtClean="0"/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dirty="0" smtClean="0"/>
              <a:t>The </a:t>
            </a:r>
            <a:r>
              <a:rPr lang="en-GB" dirty="0"/>
              <a:t>use of ERAS protocols was clustered within NHS trusts, with 29 out of 35 English surgical centres adopting this approach </a:t>
            </a:r>
            <a:r>
              <a:rPr lang="en-GB" dirty="0" smtClean="0"/>
              <a:t>(2017-19)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dirty="0" smtClean="0"/>
              <a:t>The </a:t>
            </a:r>
            <a:r>
              <a:rPr lang="en-GB" dirty="0"/>
              <a:t>expected mean length of stay following surgery was shorter for patients on an ERAS pathway, for both </a:t>
            </a:r>
            <a:r>
              <a:rPr lang="en-GB" dirty="0" err="1"/>
              <a:t>oesophagectomy</a:t>
            </a:r>
            <a:r>
              <a:rPr lang="en-GB" dirty="0"/>
              <a:t> and </a:t>
            </a:r>
            <a:r>
              <a:rPr lang="en-GB" dirty="0" smtClean="0"/>
              <a:t>gastrectomy</a:t>
            </a:r>
            <a:endParaRPr lang="en-GB" dirty="0"/>
          </a:p>
          <a:p>
            <a:r>
              <a:rPr lang="en-GB" dirty="0"/>
              <a:t/>
            </a:r>
            <a:br>
              <a:rPr lang="en-GB" dirty="0"/>
            </a:br>
            <a:endParaRPr lang="en-GB" dirty="0"/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dirty="0" smtClean="0"/>
          </a:p>
        </p:txBody>
      </p:sp>
      <p:graphicFrame>
        <p:nvGraphicFramePr>
          <p:cNvPr id="11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6315151"/>
              </p:ext>
            </p:extLst>
          </p:nvPr>
        </p:nvGraphicFramePr>
        <p:xfrm>
          <a:off x="1167235" y="3933056"/>
          <a:ext cx="9937104" cy="2102866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83421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49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22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b="1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Recommendation</a:t>
                      </a:r>
                      <a:r>
                        <a:rPr lang="en-GB" sz="1800" b="1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b="1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Pages</a:t>
                      </a:r>
                      <a:endParaRPr lang="en-GB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0875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endParaRPr kumimoji="0" lang="en-GB" sz="180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kumimoji="0"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Review options for implementing enhanced recovery after surgery (ERAS) protocols as standard care.</a:t>
                      </a: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endParaRPr kumimoji="0" lang="en-GB" sz="180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2470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271572" cy="103757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407368" y="1193158"/>
            <a:ext cx="8722895" cy="580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 smtClean="0"/>
              <a:t>Pathology outcomes after surgery</a:t>
            </a:r>
            <a:endParaRPr lang="en-GB" sz="3200" b="1" dirty="0"/>
          </a:p>
        </p:txBody>
      </p:sp>
      <p:graphicFrame>
        <p:nvGraphicFramePr>
          <p:cNvPr id="8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6025392"/>
              </p:ext>
            </p:extLst>
          </p:nvPr>
        </p:nvGraphicFramePr>
        <p:xfrm>
          <a:off x="911424" y="2204864"/>
          <a:ext cx="9937104" cy="2102866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83421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49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22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b="1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Recommendation</a:t>
                      </a:r>
                      <a:r>
                        <a:rPr lang="en-GB" sz="1800" b="1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b="1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Pages</a:t>
                      </a:r>
                      <a:endParaRPr lang="en-GB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0875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endParaRPr kumimoji="0" lang="en-GB" sz="180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kumimoji="0"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Continue work towards standardising the methods of preparing surgical specimens following resection, particularly in relation to circumferential margins.</a:t>
                      </a: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endParaRPr kumimoji="0" lang="en-GB" sz="180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623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974144"/>
              </p:ext>
            </p:extLst>
          </p:nvPr>
        </p:nvGraphicFramePr>
        <p:xfrm>
          <a:off x="1127448" y="2170914"/>
          <a:ext cx="9505056" cy="33440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5755355">
                  <a:extLst>
                    <a:ext uri="{9D8B030D-6E8A-4147-A177-3AD203B41FA5}">
                      <a16:colId xmlns:a16="http://schemas.microsoft.com/office/drawing/2014/main" val="739712097"/>
                    </a:ext>
                  </a:extLst>
                </a:gridCol>
                <a:gridCol w="1921805">
                  <a:extLst>
                    <a:ext uri="{9D8B030D-6E8A-4147-A177-3AD203B41FA5}">
                      <a16:colId xmlns:a16="http://schemas.microsoft.com/office/drawing/2014/main" val="2189026684"/>
                    </a:ext>
                  </a:extLst>
                </a:gridCol>
                <a:gridCol w="18278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3680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en-GB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Indicator </a:t>
                      </a:r>
                      <a:r>
                        <a:rPr lang="en-GB" sz="18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(2016-19)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National </a:t>
                      </a:r>
                      <a:endParaRPr lang="en-GB" sz="1800" b="1" u="none" strike="noStrike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r>
                        <a:rPr lang="en-GB" sz="18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average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Your organisation</a:t>
                      </a:r>
                      <a:endParaRPr lang="en-GB" sz="1800" b="1" i="0" u="none" strike="noStrike" dirty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0131655"/>
                  </a:ext>
                </a:extLst>
              </a:tr>
              <a:tr h="595255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en-GB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Proportion of patients with </a:t>
                      </a:r>
                      <a:r>
                        <a:rPr lang="en-GB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or</a:t>
                      </a:r>
                      <a:r>
                        <a:rPr lang="en-GB" sz="1800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more</a:t>
                      </a:r>
                      <a:r>
                        <a:rPr lang="en-GB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lymph nodes examined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GB" sz="18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86.6%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GB" sz="1800" b="1" i="0" kern="1200" dirty="0" smtClean="0"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336914"/>
                  </a:ext>
                </a:extLst>
              </a:tr>
              <a:tr h="730220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en-GB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Proportion of patients with positive longitudinal </a:t>
                      </a:r>
                      <a:r>
                        <a:rPr lang="en-GB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margins - </a:t>
                      </a:r>
                      <a:r>
                        <a:rPr lang="en-GB" sz="18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oesophagectomy</a:t>
                      </a:r>
                      <a:r>
                        <a:rPr lang="en-GB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(adjusted)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4.2%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</a:t>
                      </a:r>
                      <a:endParaRPr lang="en-GB" sz="1800" b="1" i="0" u="none" strike="noStrike" dirty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9391490"/>
                  </a:ext>
                </a:extLst>
              </a:tr>
              <a:tr h="730220">
                <a:tc>
                  <a:txBody>
                    <a:bodyPr/>
                    <a:lstStyle/>
                    <a:p>
                      <a:pPr marL="85725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Proportion of patients with positive </a:t>
                      </a:r>
                      <a:r>
                        <a:rPr lang="en-GB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circumferential margins - </a:t>
                      </a:r>
                      <a:r>
                        <a:rPr lang="en-GB" sz="18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oesophagectomy</a:t>
                      </a:r>
                      <a:r>
                        <a:rPr lang="en-GB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(adjusted)</a:t>
                      </a:r>
                      <a:endParaRPr lang="en-GB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24.2%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</a:t>
                      </a:r>
                      <a:endParaRPr lang="en-GB" sz="1800" b="1" i="0" u="none" strike="noStrike" dirty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9333357"/>
                  </a:ext>
                </a:extLst>
              </a:tr>
              <a:tr h="730220">
                <a:tc>
                  <a:txBody>
                    <a:bodyPr/>
                    <a:lstStyle/>
                    <a:p>
                      <a:pPr marL="85725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Proportion of patients with positive longitudinal </a:t>
                      </a:r>
                      <a:r>
                        <a:rPr lang="en-GB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margins - </a:t>
                      </a:r>
                      <a:r>
                        <a:rPr lang="en-GB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gastrectomy </a:t>
                      </a:r>
                      <a:r>
                        <a:rPr lang="en-GB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(adjusted)</a:t>
                      </a:r>
                      <a:endParaRPr lang="en-GB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8.1%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</a:t>
                      </a:r>
                      <a:endParaRPr lang="en-GB" sz="1800" b="1" i="0" u="none" strike="noStrike" dirty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6093155"/>
                  </a:ext>
                </a:extLst>
              </a:tr>
            </a:tbl>
          </a:graphicData>
        </a:graphic>
      </p:graphicFrame>
      <p:sp>
        <p:nvSpPr>
          <p:cNvPr id="6" name="TextBox 3">
            <a:extLst>
              <a:ext uri="{FF2B5EF4-FFF2-40B4-BE49-F238E27FC236}">
                <a16:creationId xmlns:a16="http://schemas.microsoft.com/office/drawing/2014/main" id="{4D275B96-FC6B-437E-8C5C-7E5DD2838F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0096" y="5619369"/>
            <a:ext cx="3672408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60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285750" indent="-285750"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GB" altLang="en-US" sz="1600" dirty="0">
                <a:latin typeface="Arial" panose="020B0604020202020204" pitchFamily="34" charset="0"/>
              </a:rPr>
              <a:t>Results for your organisation are in  </a:t>
            </a:r>
            <a:r>
              <a:rPr lang="en-GB" altLang="en-US" sz="1600" dirty="0">
                <a:solidFill>
                  <a:srgbClr val="FF0000"/>
                </a:solidFill>
                <a:latin typeface="Arial" panose="020B0604020202020204" pitchFamily="34" charset="0"/>
              </a:rPr>
              <a:t>Sheet 9 </a:t>
            </a:r>
            <a:r>
              <a:rPr lang="en-GB" altLang="en-US" sz="1600" dirty="0">
                <a:latin typeface="Arial" panose="020B0604020202020204" pitchFamily="34" charset="0"/>
              </a:rPr>
              <a:t>of the Data Tables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271572" cy="103757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407368" y="1193158"/>
            <a:ext cx="10945216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 smtClean="0"/>
              <a:t>Pathology outcomes after surgery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164129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767408" y="1876071"/>
            <a:ext cx="6912768" cy="34006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/>
              <a:t>The 2020 Annual Report includes:</a:t>
            </a:r>
            <a:endParaRPr lang="en-GB" sz="2400" dirty="0"/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Patients diagnosed with </a:t>
            </a:r>
            <a:r>
              <a:rPr lang="en-GB" sz="2400" dirty="0" err="1"/>
              <a:t>oesophago</a:t>
            </a:r>
            <a:r>
              <a:rPr lang="en-GB" sz="2400" dirty="0"/>
              <a:t>-gastric (OG) cancer in England and Wales 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Patients diagnosed with oesophageal high grade dysplasia (HGD) in England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8248" y="2612450"/>
            <a:ext cx="2911939" cy="26642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271572" cy="103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3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896200" y="2699314"/>
            <a:ext cx="1492716" cy="367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</a:t>
            </a:r>
            <a:r>
              <a:rPr lang="en-GB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astrectomy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71866" y="2683926"/>
            <a:ext cx="1992853" cy="367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r>
              <a:rPr lang="en-GB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esophagectomy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271572" cy="103757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411151" y="1147379"/>
            <a:ext cx="11449272" cy="1314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 smtClean="0"/>
              <a:t>Adjusted rates of positive longitudinal margins</a:t>
            </a:r>
            <a:endParaRPr lang="en-GB" dirty="0" smtClean="0"/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dirty="0" smtClean="0"/>
              <a:t>All NHS organisations achieved similar rates of positive longitudinal margins (risk-adjusted) after curative surgery, for patients diagnosed 2016-19</a:t>
            </a:r>
            <a:endParaRPr lang="en-GB" dirty="0"/>
          </a:p>
        </p:txBody>
      </p:sp>
      <p:pic>
        <p:nvPicPr>
          <p:cNvPr id="12" name="Picture 1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16" y="3066530"/>
            <a:ext cx="4931259" cy="3589420"/>
          </a:xfrm>
          <a:prstGeom prst="rect">
            <a:avLst/>
          </a:prstGeom>
        </p:spPr>
      </p:pic>
      <p:pic>
        <p:nvPicPr>
          <p:cNvPr id="13" name="Picture 12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016" y="3066530"/>
            <a:ext cx="5040560" cy="366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10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271572" cy="103757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479376" y="2433192"/>
            <a:ext cx="51845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For patients diagnosed between 2016-19, the 1-year survival after curative surgery was: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82.7% among patients with oesophageal cancer and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85.7% among patients with gastric cancer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Most surgical centres </a:t>
            </a:r>
            <a:r>
              <a:rPr lang="en-GB" dirty="0"/>
              <a:t>had an adjusted 1-year survival rate that fell within the expected </a:t>
            </a:r>
            <a:r>
              <a:rPr lang="en-GB" dirty="0" smtClean="0"/>
              <a:t>range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695400" y="1346688"/>
            <a:ext cx="7244291" cy="5809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/>
              <a:t>Longer term outcomes after surgery</a:t>
            </a:r>
            <a:endParaRPr lang="en-GB" sz="3200" dirty="0"/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984" y="2236793"/>
            <a:ext cx="5544616" cy="4032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698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271572" cy="103757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407368" y="1193158"/>
            <a:ext cx="10945216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 smtClean="0"/>
              <a:t>Non-curative oncological treatment by tumour type</a:t>
            </a:r>
            <a:endParaRPr lang="en-GB" sz="32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7740243"/>
              </p:ext>
            </p:extLst>
          </p:nvPr>
        </p:nvGraphicFramePr>
        <p:xfrm>
          <a:off x="875420" y="1995170"/>
          <a:ext cx="10477164" cy="426371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39340">
                  <a:extLst>
                    <a:ext uri="{9D8B030D-6E8A-4147-A177-3AD203B41FA5}">
                      <a16:colId xmlns:a16="http://schemas.microsoft.com/office/drawing/2014/main" val="570463652"/>
                    </a:ext>
                  </a:extLst>
                </a:gridCol>
                <a:gridCol w="181978">
                  <a:extLst>
                    <a:ext uri="{9D8B030D-6E8A-4147-A177-3AD203B41FA5}">
                      <a16:colId xmlns:a16="http://schemas.microsoft.com/office/drawing/2014/main" val="3339615199"/>
                    </a:ext>
                  </a:extLst>
                </a:gridCol>
                <a:gridCol w="1319346">
                  <a:extLst>
                    <a:ext uri="{9D8B030D-6E8A-4147-A177-3AD203B41FA5}">
                      <a16:colId xmlns:a16="http://schemas.microsoft.com/office/drawing/2014/main" val="3131922482"/>
                    </a:ext>
                  </a:extLst>
                </a:gridCol>
                <a:gridCol w="1544064">
                  <a:extLst>
                    <a:ext uri="{9D8B030D-6E8A-4147-A177-3AD203B41FA5}">
                      <a16:colId xmlns:a16="http://schemas.microsoft.com/office/drawing/2014/main" val="3437718268"/>
                    </a:ext>
                  </a:extLst>
                </a:gridCol>
                <a:gridCol w="1904308">
                  <a:extLst>
                    <a:ext uri="{9D8B030D-6E8A-4147-A177-3AD203B41FA5}">
                      <a16:colId xmlns:a16="http://schemas.microsoft.com/office/drawing/2014/main" val="337726302"/>
                    </a:ext>
                  </a:extLst>
                </a:gridCol>
                <a:gridCol w="1544064">
                  <a:extLst>
                    <a:ext uri="{9D8B030D-6E8A-4147-A177-3AD203B41FA5}">
                      <a16:colId xmlns:a16="http://schemas.microsoft.com/office/drawing/2014/main" val="3334495248"/>
                    </a:ext>
                  </a:extLst>
                </a:gridCol>
                <a:gridCol w="1544064">
                  <a:extLst>
                    <a:ext uri="{9D8B030D-6E8A-4147-A177-3AD203B41FA5}">
                      <a16:colId xmlns:a16="http://schemas.microsoft.com/office/drawing/2014/main" val="1445430339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7BABB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Oes</a:t>
                      </a: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SCC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7BABB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7BABB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Oes</a:t>
                      </a: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ACA Upper/Mid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7BABB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Oes</a:t>
                      </a: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ACA Lower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(w SI,SII)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7BABB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Stomach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(w SIII)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7BABB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7BAB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2668429"/>
                  </a:ext>
                </a:extLst>
              </a:tr>
              <a:tr h="5686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Chemotherapy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405 (51%)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215 (68%)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1,321 (68%)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803 (76%)</a:t>
                      </a:r>
                      <a:endParaRPr lang="en-GB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2,744 (67%)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1564747"/>
                  </a:ext>
                </a:extLst>
              </a:tr>
              <a:tr h="5686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Radiotherapy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344 (43%)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 (30%)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593 (31%)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245 (23%)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1,276 (31%)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6190238"/>
                  </a:ext>
                </a:extLst>
              </a:tr>
              <a:tr h="5686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Chemo-radiotherapy</a:t>
                      </a:r>
                      <a:endParaRPr lang="en-GB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 (5%)</a:t>
                      </a:r>
                      <a:endParaRPr lang="en-GB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(2%)</a:t>
                      </a:r>
                      <a:endParaRPr lang="en-GB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 (1%)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(1%)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 (2%)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9622763"/>
                  </a:ext>
                </a:extLst>
              </a:tr>
              <a:tr h="4667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Immunotherapy</a:t>
                      </a:r>
                      <a:endParaRPr lang="en-GB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(0.1%)</a:t>
                      </a:r>
                      <a:endParaRPr lang="en-GB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GB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(0.1%)</a:t>
                      </a:r>
                      <a:endParaRPr lang="en-GB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(0.1%)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(0.1%)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259375413"/>
                  </a:ext>
                </a:extLst>
              </a:tr>
              <a:tr h="345007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Outcome of chemotherapy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1933391"/>
                  </a:ext>
                </a:extLst>
              </a:tr>
              <a:tr h="335875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% </a:t>
                      </a: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Completed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52.6%</a:t>
                      </a:r>
                      <a:endParaRPr lang="en-GB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58.9%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57.9%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54.2%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56.1%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1823852"/>
                  </a:ext>
                </a:extLst>
              </a:tr>
              <a:tr h="345007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Outcome of radiotherapy</a:t>
                      </a:r>
                      <a:endParaRPr lang="en-GB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2744308"/>
                  </a:ext>
                </a:extLst>
              </a:tr>
              <a:tr h="345007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% </a:t>
                      </a: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Completed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97.2%</a:t>
                      </a:r>
                      <a:endParaRPr lang="en-GB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93.2%</a:t>
                      </a:r>
                      <a:endParaRPr lang="en-GB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97.9%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96.6%</a:t>
                      </a:r>
                      <a:endParaRPr lang="en-GB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97.1%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2155729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606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0961833"/>
              </p:ext>
            </p:extLst>
          </p:nvPr>
        </p:nvGraphicFramePr>
        <p:xfrm>
          <a:off x="1564550" y="4005064"/>
          <a:ext cx="8630852" cy="140994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867154">
                  <a:extLst>
                    <a:ext uri="{9D8B030D-6E8A-4147-A177-3AD203B41FA5}">
                      <a16:colId xmlns:a16="http://schemas.microsoft.com/office/drawing/2014/main" val="161538227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529569254"/>
                    </a:ext>
                  </a:extLst>
                </a:gridCol>
                <a:gridCol w="2202215">
                  <a:extLst>
                    <a:ext uri="{9D8B030D-6E8A-4147-A177-3AD203B41FA5}">
                      <a16:colId xmlns:a16="http://schemas.microsoft.com/office/drawing/2014/main" val="3950487698"/>
                    </a:ext>
                  </a:extLst>
                </a:gridCol>
                <a:gridCol w="2401243">
                  <a:extLst>
                    <a:ext uri="{9D8B030D-6E8A-4147-A177-3AD203B41FA5}">
                      <a16:colId xmlns:a16="http://schemas.microsoft.com/office/drawing/2014/main" val="3274399839"/>
                    </a:ext>
                  </a:extLst>
                </a:gridCol>
              </a:tblGrid>
              <a:tr h="411474">
                <a:tc>
                  <a:txBody>
                    <a:bodyPr/>
                    <a:lstStyle/>
                    <a:p>
                      <a:endParaRPr lang="en-GB" sz="1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7BABB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Patients treated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7BABB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Patients</a:t>
                      </a:r>
                      <a:r>
                        <a:rPr lang="en-GB" sz="1800" b="1" baseline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with outcome data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7BABB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Patients</a:t>
                      </a:r>
                      <a:r>
                        <a:rPr lang="en-GB" sz="1800" b="1" baseline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completing therapy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7BAB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40975"/>
                  </a:ext>
                </a:extLst>
              </a:tr>
              <a:tr h="4114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Chemotherapy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</a:t>
                      </a:r>
                      <a:endParaRPr lang="en-GB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</a:t>
                      </a:r>
                      <a:endParaRPr lang="en-GB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</a:t>
                      </a:r>
                      <a:endParaRPr lang="en-GB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69209299"/>
                  </a:ext>
                </a:extLst>
              </a:tr>
              <a:tr h="4114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Radiotherapy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</a:t>
                      </a:r>
                      <a:endParaRPr lang="en-GB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</a:t>
                      </a:r>
                      <a:endParaRPr lang="en-GB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</a:t>
                      </a:r>
                      <a:endParaRPr lang="en-GB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28891852"/>
                  </a:ext>
                </a:extLst>
              </a:tr>
            </a:tbl>
          </a:graphicData>
        </a:graphic>
      </p:graphicFrame>
      <p:sp>
        <p:nvSpPr>
          <p:cNvPr id="8" name="TextBox 3">
            <a:extLst>
              <a:ext uri="{FF2B5EF4-FFF2-40B4-BE49-F238E27FC236}">
                <a16:creationId xmlns:a16="http://schemas.microsoft.com/office/drawing/2014/main" id="{4D275B96-FC6B-437E-8C5C-7E5DD2838F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8658" y="5517232"/>
            <a:ext cx="6696744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60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285750" indent="-285750"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GB" altLang="en-US" sz="1600" dirty="0">
                <a:latin typeface="Arial" panose="020B0604020202020204" pitchFamily="34" charset="0"/>
              </a:rPr>
              <a:t>Results for your organisation are in  </a:t>
            </a:r>
            <a:r>
              <a:rPr lang="en-GB" altLang="en-US" sz="1600" dirty="0">
                <a:solidFill>
                  <a:srgbClr val="FF0000"/>
                </a:solidFill>
                <a:latin typeface="Arial" panose="020B0604020202020204" pitchFamily="34" charset="0"/>
              </a:rPr>
              <a:t>Sheet 10 </a:t>
            </a:r>
            <a:r>
              <a:rPr lang="en-GB" altLang="en-US" sz="1600" dirty="0">
                <a:latin typeface="Arial" panose="020B0604020202020204" pitchFamily="34" charset="0"/>
              </a:rPr>
              <a:t>of the Data Tables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271572" cy="103757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407368" y="1193158"/>
            <a:ext cx="10945216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 smtClean="0"/>
              <a:t>Non-curative oncological treatment</a:t>
            </a:r>
            <a:endParaRPr lang="en-GB" sz="3200" b="1" dirty="0"/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1996771"/>
              </p:ext>
            </p:extLst>
          </p:nvPr>
        </p:nvGraphicFramePr>
        <p:xfrm>
          <a:off x="911424" y="2022842"/>
          <a:ext cx="9937104" cy="1354008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83421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49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3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b="1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Recommendation</a:t>
                      </a:r>
                      <a:r>
                        <a:rPr lang="en-GB" sz="1800" b="1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b="1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Pages</a:t>
                      </a:r>
                      <a:endParaRPr lang="en-GB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701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kumimoji="0"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Work towards consensus-based practice in the use of triplet and doublet palliative chemotherapy regimens.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4215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1774339" y="2780928"/>
            <a:ext cx="8722895" cy="580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3200" b="1" dirty="0"/>
              <a:t>For further </a:t>
            </a:r>
            <a:r>
              <a:rPr lang="en-GB" sz="3200" b="1" dirty="0" smtClean="0"/>
              <a:t>details:</a:t>
            </a:r>
            <a:r>
              <a:rPr lang="en-GB" sz="3200" dirty="0" smtClean="0"/>
              <a:t> </a:t>
            </a:r>
            <a:r>
              <a:rPr lang="en-GB" sz="3200" dirty="0">
                <a:hlinkClick r:id="rId2"/>
              </a:rPr>
              <a:t>www.nogca.org.uk</a:t>
            </a:r>
            <a:r>
              <a:rPr lang="en-GB" sz="3200" dirty="0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271572" cy="103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386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3291508"/>
              </p:ext>
            </p:extLst>
          </p:nvPr>
        </p:nvGraphicFramePr>
        <p:xfrm>
          <a:off x="1199456" y="2770782"/>
          <a:ext cx="9937104" cy="2418334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83421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49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02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b="1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Recommendation</a:t>
                      </a:r>
                      <a:r>
                        <a:rPr lang="en-GB" sz="1800" b="1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b="1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Pages</a:t>
                      </a:r>
                      <a:endParaRPr lang="en-GB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3592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endParaRPr kumimoji="0" lang="en-GB" sz="180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kumimoji="0"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Regularly review cases submitted to the National </a:t>
                      </a:r>
                      <a:r>
                        <a:rPr kumimoji="0" lang="en-GB" sz="180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Oesophago</a:t>
                      </a:r>
                      <a:r>
                        <a:rPr kumimoji="0"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-Gastric Cancer Audit to ensure (a) high case ascertainment, and (b) low levels of missing data on cancer stage, staging investigations and surgical pathology results.</a:t>
                      </a: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13, 18, 26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99456" y="1405459"/>
            <a:ext cx="8229600" cy="999332"/>
          </a:xfrm>
        </p:spPr>
        <p:txBody>
          <a:bodyPr>
            <a:normAutofit/>
          </a:bodyPr>
          <a:lstStyle/>
          <a:p>
            <a:r>
              <a:rPr lang="en-GB" sz="3200" b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Audit participation</a:t>
            </a:r>
            <a:endParaRPr lang="en-GB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271572" cy="103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28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553275" y="1037576"/>
            <a:ext cx="11165023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b="1" dirty="0">
                <a:latin typeface="Calibri" panose="020F0502020204030204" pitchFamily="34" charset="0"/>
              </a:rPr>
              <a:t>High grade dysplasia submissions to </a:t>
            </a:r>
            <a:r>
              <a:rPr lang="en-GB" sz="2400" b="1" dirty="0" smtClean="0">
                <a:latin typeface="Calibri" panose="020F0502020204030204" pitchFamily="34" charset="0"/>
              </a:rPr>
              <a:t>NOGCA per million population, </a:t>
            </a:r>
            <a:r>
              <a:rPr lang="en-GB" sz="2400" b="1" dirty="0">
                <a:latin typeface="Calibri" panose="020F0502020204030204" pitchFamily="34" charset="0"/>
              </a:rPr>
              <a:t>by Cancer Alliance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271572" cy="1037576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4164214"/>
              </p:ext>
            </p:extLst>
          </p:nvPr>
        </p:nvGraphicFramePr>
        <p:xfrm>
          <a:off x="767408" y="1513768"/>
          <a:ext cx="10225136" cy="5202428"/>
        </p:xfrm>
        <a:graphic>
          <a:graphicData uri="http://schemas.openxmlformats.org/drawingml/2006/table">
            <a:tbl>
              <a:tblPr firstRow="1" firstCol="1">
                <a:tableStyleId>{5940675A-B579-460E-94D1-54222C63F5DA}</a:tableStyleId>
              </a:tblPr>
              <a:tblGrid>
                <a:gridCol w="4529133">
                  <a:extLst>
                    <a:ext uri="{9D8B030D-6E8A-4147-A177-3AD203B41FA5}">
                      <a16:colId xmlns:a16="http://schemas.microsoft.com/office/drawing/2014/main" val="3091866603"/>
                    </a:ext>
                  </a:extLst>
                </a:gridCol>
                <a:gridCol w="1492908">
                  <a:extLst>
                    <a:ext uri="{9D8B030D-6E8A-4147-A177-3AD203B41FA5}">
                      <a16:colId xmlns:a16="http://schemas.microsoft.com/office/drawing/2014/main" val="2813829843"/>
                    </a:ext>
                  </a:extLst>
                </a:gridCol>
                <a:gridCol w="1399601">
                  <a:extLst>
                    <a:ext uri="{9D8B030D-6E8A-4147-A177-3AD203B41FA5}">
                      <a16:colId xmlns:a16="http://schemas.microsoft.com/office/drawing/2014/main" val="2277465276"/>
                    </a:ext>
                  </a:extLst>
                </a:gridCol>
                <a:gridCol w="1401747">
                  <a:extLst>
                    <a:ext uri="{9D8B030D-6E8A-4147-A177-3AD203B41FA5}">
                      <a16:colId xmlns:a16="http://schemas.microsoft.com/office/drawing/2014/main" val="1297030645"/>
                    </a:ext>
                  </a:extLst>
                </a:gridCol>
                <a:gridCol w="1401747">
                  <a:extLst>
                    <a:ext uri="{9D8B030D-6E8A-4147-A177-3AD203B41FA5}">
                      <a16:colId xmlns:a16="http://schemas.microsoft.com/office/drawing/2014/main" val="3989782889"/>
                    </a:ext>
                  </a:extLst>
                </a:gridCol>
              </a:tblGrid>
              <a:tr h="149860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Cancer Alliance</a:t>
                      </a:r>
                      <a:endParaRPr lang="en-GB" sz="145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7BABB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Adults aged  40+ years</a:t>
                      </a:r>
                      <a:endParaRPr lang="en-GB" sz="145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7BABB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HGD cases per million, </a:t>
                      </a:r>
                      <a:r>
                        <a:rPr lang="en-GB" sz="145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by </a:t>
                      </a:r>
                      <a:r>
                        <a:rPr lang="en-GB" sz="145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year of diagnosis</a:t>
                      </a:r>
                      <a:endParaRPr lang="en-GB" sz="145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7BABB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2999911"/>
                  </a:ext>
                </a:extLst>
              </a:tr>
              <a:tr h="15748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2013-2015</a:t>
                      </a:r>
                      <a:endParaRPr lang="en-GB" sz="145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7BABB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2015-17</a:t>
                      </a:r>
                      <a:endParaRPr lang="en-GB" sz="145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7BABB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2017-2019</a:t>
                      </a:r>
                      <a:endParaRPr lang="en-GB" sz="145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7BAB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76227"/>
                  </a:ext>
                </a:extLst>
              </a:tr>
              <a:tr h="149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Cheshire and Merseyside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1,389,031</a:t>
                      </a:r>
                      <a:endParaRPr lang="en-GB" sz="14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37.4</a:t>
                      </a:r>
                      <a:endParaRPr lang="en-GB" sz="14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37.4</a:t>
                      </a:r>
                      <a:endParaRPr lang="en-GB" sz="14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19.4</a:t>
                      </a:r>
                      <a:endParaRPr lang="en-GB" sz="14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420388864"/>
                  </a:ext>
                </a:extLst>
              </a:tr>
              <a:tr h="149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East Midlands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1,570,650</a:t>
                      </a:r>
                      <a:endParaRPr lang="en-GB" sz="14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50.9</a:t>
                      </a:r>
                      <a:endParaRPr lang="en-GB" sz="14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38.8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33.7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899729602"/>
                  </a:ext>
                </a:extLst>
              </a:tr>
              <a:tr h="149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East of England - North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3,475,008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16.1</a:t>
                      </a:r>
                      <a:endParaRPr lang="en-GB" sz="14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18.7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26.5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931420908"/>
                  </a:ext>
                </a:extLst>
              </a:tr>
              <a:tr h="149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East of England - South</a:t>
                      </a:r>
                      <a:endParaRPr lang="en-GB" sz="14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1,488,820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29.6</a:t>
                      </a:r>
                      <a:endParaRPr lang="en-GB" sz="14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20.2</a:t>
                      </a:r>
                      <a:endParaRPr lang="en-GB" sz="14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21.5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044494285"/>
                  </a:ext>
                </a:extLst>
              </a:tr>
              <a:tr h="149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Greater Manchester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1,441,967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16.6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9.0</a:t>
                      </a:r>
                      <a:endParaRPr lang="en-GB" sz="14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16.6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978841358"/>
                  </a:ext>
                </a:extLst>
              </a:tr>
              <a:tr h="149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Humber, Coast and Vale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958,930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14.6</a:t>
                      </a:r>
                      <a:endParaRPr lang="en-GB" sz="14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12.5</a:t>
                      </a:r>
                      <a:endParaRPr lang="en-GB" sz="14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15.6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28331910"/>
                  </a:ext>
                </a:extLst>
              </a:tr>
              <a:tr h="149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Kent and Medway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990,126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11.1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14.1</a:t>
                      </a:r>
                      <a:endParaRPr lang="en-GB" sz="14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3.0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801110650"/>
                  </a:ext>
                </a:extLst>
              </a:tr>
              <a:tr h="149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Lancashire and South Cumbria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936,934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17.1</a:t>
                      </a:r>
                      <a:endParaRPr lang="en-GB" sz="14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29.9</a:t>
                      </a:r>
                      <a:endParaRPr lang="en-GB" sz="14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33.1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16866025"/>
                  </a:ext>
                </a:extLst>
              </a:tr>
              <a:tr h="149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North Central / North East London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1,562,838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34.6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3.2</a:t>
                      </a:r>
                      <a:endParaRPr lang="en-GB" sz="14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9.6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557681811"/>
                  </a:ext>
                </a:extLst>
              </a:tr>
              <a:tr h="149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North West and South West London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1,097,679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24.6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23.7</a:t>
                      </a:r>
                      <a:endParaRPr lang="en-GB" sz="14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23.7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240979155"/>
                  </a:ext>
                </a:extLst>
              </a:tr>
              <a:tr h="149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Northern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1,634,735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52.6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48.9</a:t>
                      </a:r>
                      <a:endParaRPr lang="en-GB" sz="14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50.2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547555963"/>
                  </a:ext>
                </a:extLst>
              </a:tr>
              <a:tr h="149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Peninsula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1,037,742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30.8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28.9</a:t>
                      </a:r>
                      <a:endParaRPr lang="en-GB" sz="14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10.6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898040837"/>
                  </a:ext>
                </a:extLst>
              </a:tr>
              <a:tr h="149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Somerset, Wiltshire, Avon and Gloucester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1,333,184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21.8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37.5</a:t>
                      </a:r>
                      <a:endParaRPr lang="en-GB" sz="14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46.5</a:t>
                      </a:r>
                      <a:endParaRPr lang="en-GB" sz="14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680700950"/>
                  </a:ext>
                </a:extLst>
              </a:tr>
              <a:tr h="149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South East London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870,132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26.4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69.0</a:t>
                      </a:r>
                      <a:endParaRPr lang="en-GB" sz="14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57.5</a:t>
                      </a:r>
                      <a:endParaRPr lang="en-GB" sz="14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252781563"/>
                  </a:ext>
                </a:extLst>
              </a:tr>
              <a:tr h="149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South Yorkshire and Bassetlaw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1,178,359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24.6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22.1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25.5</a:t>
                      </a:r>
                      <a:endParaRPr lang="en-GB" sz="14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078020003"/>
                  </a:ext>
                </a:extLst>
              </a:tr>
              <a:tr h="149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Surrey and Sussex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1,192,789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10.9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14.3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4.2</a:t>
                      </a:r>
                      <a:endParaRPr lang="en-GB" sz="14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518694741"/>
                  </a:ext>
                </a:extLst>
              </a:tr>
              <a:tr h="149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Thames Valley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938,388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14.9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32.0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41.6</a:t>
                      </a:r>
                      <a:endParaRPr lang="en-GB" sz="14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484181001"/>
                  </a:ext>
                </a:extLst>
              </a:tr>
              <a:tr h="149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Wessex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1,460,613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51.3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45.2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24.6</a:t>
                      </a:r>
                      <a:endParaRPr lang="en-GB" sz="14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134449294"/>
                  </a:ext>
                </a:extLst>
              </a:tr>
              <a:tr h="149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West Midlands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2,615,051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15.7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18.7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17.6</a:t>
                      </a:r>
                      <a:endParaRPr lang="en-GB" sz="14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410670763"/>
                  </a:ext>
                </a:extLst>
              </a:tr>
              <a:tr h="1574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West Yorkshire and Harrogate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1,217,768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23.0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18.9</a:t>
                      </a:r>
                      <a:endParaRPr lang="en-GB" sz="14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14.0</a:t>
                      </a:r>
                      <a:endParaRPr lang="en-GB" sz="14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6609558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123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375147" y="1185053"/>
            <a:ext cx="11521280" cy="1314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 smtClean="0"/>
              <a:t>OG </a:t>
            </a:r>
            <a:r>
              <a:rPr lang="en-GB" sz="3200" b="1" dirty="0"/>
              <a:t>cancer data submissions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GB" dirty="0"/>
              <a:t>Review the </a:t>
            </a:r>
            <a:r>
              <a:rPr lang="en-GB" dirty="0" smtClean="0"/>
              <a:t>number of OG cancer records submitted by your NHS trust / local health board and </a:t>
            </a:r>
            <a:r>
              <a:rPr lang="en-GB" dirty="0"/>
              <a:t>compare these </a:t>
            </a:r>
            <a:r>
              <a:rPr lang="en-GB" dirty="0" smtClean="0"/>
              <a:t>with </a:t>
            </a:r>
            <a:r>
              <a:rPr lang="en-GB" dirty="0"/>
              <a:t>national </a:t>
            </a:r>
            <a:r>
              <a:rPr lang="en-GB" dirty="0" smtClean="0"/>
              <a:t>figures </a:t>
            </a:r>
          </a:p>
        </p:txBody>
      </p:sp>
      <p:graphicFrame>
        <p:nvGraphicFramePr>
          <p:cNvPr id="6" name="Content Placeholder 1">
            <a:extLst>
              <a:ext uri="{FF2B5EF4-FFF2-40B4-BE49-F238E27FC236}">
                <a16:creationId xmlns:a16="http://schemas.microsoft.com/office/drawing/2014/main" id="{4C54B924-62DD-4828-8F23-4E995DEE2F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9986793"/>
              </p:ext>
            </p:extLst>
          </p:nvPr>
        </p:nvGraphicFramePr>
        <p:xfrm>
          <a:off x="767408" y="2708920"/>
          <a:ext cx="10585176" cy="19195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119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1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8282">
                  <a:extLst>
                    <a:ext uri="{9D8B030D-6E8A-4147-A177-3AD203B41FA5}">
                      <a16:colId xmlns:a16="http://schemas.microsoft.com/office/drawing/2014/main" val="427630493"/>
                    </a:ext>
                  </a:extLst>
                </a:gridCol>
                <a:gridCol w="24238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r>
                        <a:rPr lang="en-GB" sz="18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Patients diagnosed with OG cancer, 1 April 2017 – 31 March</a:t>
                      </a:r>
                      <a:r>
                        <a:rPr lang="en-GB" sz="1800" b="1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2019</a:t>
                      </a:r>
                      <a:endParaRPr lang="en-GB" sz="1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4" marR="91414" marT="45701" marB="45701" anchor="ctr">
                    <a:solidFill>
                      <a:srgbClr val="7BABB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England</a:t>
                      </a:r>
                      <a:endParaRPr lang="en-GB" sz="1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4" marR="91414" marT="45701" marB="45701" anchor="ctr">
                    <a:solidFill>
                      <a:srgbClr val="7BABB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Wales</a:t>
                      </a:r>
                      <a:endParaRPr lang="en-GB" sz="1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4" marR="91414" marT="45701" marB="45701" anchor="ctr">
                    <a:solidFill>
                      <a:srgbClr val="7BABB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Your organisation</a:t>
                      </a:r>
                      <a:endParaRPr lang="en-GB" sz="1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4" marR="91414" marT="45701" marB="45701" anchor="ctr">
                    <a:solidFill>
                      <a:srgbClr val="7BAB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4797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Patient records submitted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4" marR="91414" marT="45701" marB="4570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19,171  </a:t>
                      </a:r>
                      <a:endParaRPr kumimoji="0" lang="en-GB" sz="18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1,357 </a:t>
                      </a:r>
                      <a:endParaRPr kumimoji="0" lang="en-GB" sz="180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</a:t>
                      </a:r>
                      <a:endParaRPr lang="en-GB" sz="18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4" marR="91414" marT="45701" marB="45701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0417">
                <a:tc>
                  <a:txBody>
                    <a:bodyPr/>
                    <a:lstStyle/>
                    <a:p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case</a:t>
                      </a:r>
                      <a:r>
                        <a:rPr lang="en-GB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ascertainment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4" marR="91414" marT="45701" marB="4570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90.1% </a:t>
                      </a:r>
                      <a:endParaRPr kumimoji="0" lang="en-GB" sz="18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85.2% </a:t>
                      </a:r>
                      <a:endParaRPr kumimoji="0" lang="en-GB" sz="18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</a:t>
                      </a:r>
                      <a:endParaRPr lang="en-GB" sz="18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4" marR="91414" marT="45701" marB="45701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TextBox 3">
            <a:extLst>
              <a:ext uri="{FF2B5EF4-FFF2-40B4-BE49-F238E27FC236}">
                <a16:creationId xmlns:a16="http://schemas.microsoft.com/office/drawing/2014/main" id="{4D275B96-FC6B-437E-8C5C-7E5DD2838F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1864" y="4837772"/>
            <a:ext cx="6480720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60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285750" indent="-285750"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GB" altLang="en-US" sz="1600" dirty="0">
                <a:latin typeface="Arial" panose="020B0604020202020204" pitchFamily="34" charset="0"/>
              </a:rPr>
              <a:t>Results for your </a:t>
            </a:r>
            <a:r>
              <a:rPr lang="en-GB" altLang="en-US" sz="1600" dirty="0" smtClean="0">
                <a:latin typeface="Arial" panose="020B0604020202020204" pitchFamily="34" charset="0"/>
              </a:rPr>
              <a:t>organisation </a:t>
            </a:r>
            <a:r>
              <a:rPr lang="en-GB" altLang="en-US" sz="1600" dirty="0">
                <a:latin typeface="Arial" panose="020B0604020202020204" pitchFamily="34" charset="0"/>
              </a:rPr>
              <a:t>are in </a:t>
            </a:r>
            <a:r>
              <a:rPr lang="en-GB" altLang="en-US" sz="1600" b="1" dirty="0">
                <a:solidFill>
                  <a:srgbClr val="FF0000"/>
                </a:solidFill>
                <a:latin typeface="Arial" panose="020B0604020202020204" pitchFamily="34" charset="0"/>
              </a:rPr>
              <a:t>Sheet 4 </a:t>
            </a:r>
            <a:r>
              <a:rPr lang="en-GB" altLang="en-US" sz="1600" dirty="0">
                <a:latin typeface="Arial" panose="020B0604020202020204" pitchFamily="34" charset="0"/>
              </a:rPr>
              <a:t>of the Data Tables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271572" cy="103757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67408" y="5661248"/>
            <a:ext cx="105794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/>
              <a:t>Note: </a:t>
            </a:r>
            <a:r>
              <a:rPr lang="en-GB" sz="1600" dirty="0"/>
              <a:t>Case ascertainment estimates for Wales will be slightly too low because it is not possible to identify and remove patients with non-epithelial cancers in PEDW</a:t>
            </a:r>
            <a:r>
              <a:rPr lang="en-GB" sz="1600" dirty="0" smtClean="0"/>
              <a:t>. Please see page 18 of the Annual Report for further details.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13352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271572" cy="103757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679403" y="3140968"/>
            <a:ext cx="69127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/>
              <a:t>High grade dysplasia</a:t>
            </a:r>
            <a:endParaRPr lang="en-GB" sz="4000" b="1" dirty="0"/>
          </a:p>
        </p:txBody>
      </p:sp>
    </p:spTree>
    <p:extLst>
      <p:ext uri="{BB962C8B-B14F-4D97-AF65-F5344CB8AC3E}">
        <p14:creationId xmlns:p14="http://schemas.microsoft.com/office/powerpoint/2010/main" val="2071555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5360" y="1151244"/>
            <a:ext cx="61173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GB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Diagnosis of high grade dysplasia </a:t>
            </a:r>
            <a:endParaRPr lang="en-GB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5664536"/>
              </p:ext>
            </p:extLst>
          </p:nvPr>
        </p:nvGraphicFramePr>
        <p:xfrm>
          <a:off x="1167235" y="3781155"/>
          <a:ext cx="9937104" cy="2416259"/>
        </p:xfrm>
        <a:graphic>
          <a:graphicData uri="http://schemas.openxmlformats.org/drawingml/2006/table">
            <a:tbl>
              <a:tblPr/>
              <a:tblGrid>
                <a:gridCol w="5714835">
                  <a:extLst>
                    <a:ext uri="{9D8B030D-6E8A-4147-A177-3AD203B41FA5}">
                      <a16:colId xmlns:a16="http://schemas.microsoft.com/office/drawing/2014/main" val="215149461"/>
                    </a:ext>
                  </a:extLst>
                </a:gridCol>
                <a:gridCol w="2358504">
                  <a:extLst>
                    <a:ext uri="{9D8B030D-6E8A-4147-A177-3AD203B41FA5}">
                      <a16:colId xmlns:a16="http://schemas.microsoft.com/office/drawing/2014/main" val="2642674502"/>
                    </a:ext>
                  </a:extLst>
                </a:gridCol>
                <a:gridCol w="1863765">
                  <a:extLst>
                    <a:ext uri="{9D8B030D-6E8A-4147-A177-3AD203B41FA5}">
                      <a16:colId xmlns:a16="http://schemas.microsoft.com/office/drawing/2014/main" val="3447880257"/>
                    </a:ext>
                  </a:extLst>
                </a:gridCol>
              </a:tblGrid>
              <a:tr h="360040"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Indicators (based on BSG guideline)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BABB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Patients</a:t>
                      </a:r>
                      <a:r>
                        <a:rPr lang="en-GB" sz="18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</a:t>
                      </a:r>
                      <a:r>
                        <a:rPr lang="en-GB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iagnosed in 2015-19</a:t>
                      </a:r>
                      <a:endParaRPr lang="en-GB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BABB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747">
                <a:tc vMerge="1">
                  <a:txBody>
                    <a:bodyPr/>
                    <a:lstStyle/>
                    <a:p>
                      <a:pPr algn="l" fontAlgn="b"/>
                      <a:endParaRPr lang="en-GB" sz="18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BABB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National</a:t>
                      </a:r>
                      <a:endParaRPr lang="en-GB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BABB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Your</a:t>
                      </a:r>
                    </a:p>
                    <a:p>
                      <a:pPr algn="ctr"/>
                      <a:r>
                        <a:rPr lang="en-GB" sz="1800" b="1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Cancer Alliance</a:t>
                      </a:r>
                      <a:endParaRPr lang="en-GB" sz="1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BAB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9776145"/>
                  </a:ext>
                </a:extLst>
              </a:tr>
              <a:tr h="749027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patients whose diagnosis was confirmed by a 2</a:t>
                      </a:r>
                      <a:r>
                        <a:rPr lang="en-GB" sz="1800" b="0" i="0" u="none" strike="noStrike" baseline="300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nd</a:t>
                      </a:r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pathologist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87%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</a:t>
                      </a:r>
                      <a:endParaRPr lang="en-GB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72365464"/>
                  </a:ext>
                </a:extLst>
              </a:tr>
              <a:tr h="749027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of patients discussed at the multidisciplinary team (MDT) meeting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88%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</a:t>
                      </a:r>
                      <a:endParaRPr lang="en-GB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33131975"/>
                  </a:ext>
                </a:extLst>
              </a:tr>
            </a:tbl>
          </a:graphicData>
        </a:graphic>
      </p:graphicFrame>
      <p:sp>
        <p:nvSpPr>
          <p:cNvPr id="8" name="TextBox 3">
            <a:extLst>
              <a:ext uri="{FF2B5EF4-FFF2-40B4-BE49-F238E27FC236}">
                <a16:creationId xmlns:a16="http://schemas.microsoft.com/office/drawing/2014/main" id="{4D275B96-FC6B-437E-8C5C-7E5DD2838F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8570" y="6315559"/>
            <a:ext cx="6015769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60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285750" indent="-285750"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GB" altLang="en-US" sz="1600" dirty="0">
                <a:latin typeface="Arial" panose="020B0604020202020204" pitchFamily="34" charset="0"/>
              </a:rPr>
              <a:t>Results for your Alliance are in </a:t>
            </a:r>
            <a:r>
              <a:rPr lang="en-GB" altLang="en-US" sz="1600" b="1" dirty="0">
                <a:solidFill>
                  <a:srgbClr val="FF0000"/>
                </a:solidFill>
                <a:latin typeface="Arial" panose="020B0604020202020204" pitchFamily="34" charset="0"/>
              </a:rPr>
              <a:t>Sheet 3 </a:t>
            </a:r>
            <a:r>
              <a:rPr lang="en-GB" altLang="en-US" sz="1600" dirty="0">
                <a:latin typeface="Arial" panose="020B0604020202020204" pitchFamily="34" charset="0"/>
              </a:rPr>
              <a:t>of the Data Tables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271572" cy="1037576"/>
          </a:xfrm>
          <a:prstGeom prst="rect">
            <a:avLst/>
          </a:prstGeom>
        </p:spPr>
      </p:pic>
      <p:graphicFrame>
        <p:nvGraphicFramePr>
          <p:cNvPr id="9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2277311"/>
              </p:ext>
            </p:extLst>
          </p:nvPr>
        </p:nvGraphicFramePr>
        <p:xfrm>
          <a:off x="1167235" y="1775864"/>
          <a:ext cx="9937104" cy="1717869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83421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49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22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b="1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Recommendation</a:t>
                      </a:r>
                      <a:r>
                        <a:rPr lang="en-GB" sz="1800" b="1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b="1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Pages</a:t>
                      </a:r>
                      <a:endParaRPr lang="en-GB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0875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kumimoji="0"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Review patients who do not have their diagnosis of high grade dysplasia (HGD) diagnosed by a second pathologist, and examine the reasons for this to ensure that all patients have their diagnosis confirmed by two pathologists.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208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339143" y="1140449"/>
            <a:ext cx="11593287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Initial primary treatment for patients with HGD,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by Cancer Alliance of diagnosis </a:t>
            </a:r>
            <a:r>
              <a:rPr 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(2015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2019)</a:t>
            </a:r>
            <a:endParaRPr lang="en-GB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271572" cy="103757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3552" y="1552908"/>
            <a:ext cx="7447685" cy="5305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802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16580</TotalTime>
  <Words>2180</Words>
  <Application>Microsoft Office PowerPoint</Application>
  <PresentationFormat>Widescreen</PresentationFormat>
  <Paragraphs>534</Paragraphs>
  <Slides>34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3" baseType="lpstr">
      <vt:lpstr>Arial</vt:lpstr>
      <vt:lpstr>Calibri</vt:lpstr>
      <vt:lpstr>Lucida Sans Unicode</vt:lpstr>
      <vt:lpstr>Times New Roman</vt:lpstr>
      <vt:lpstr>Verdana</vt:lpstr>
      <vt:lpstr>Wingdings</vt:lpstr>
      <vt:lpstr>Wingdings 2</vt:lpstr>
      <vt:lpstr>Wingdings 3</vt:lpstr>
      <vt:lpstr>Concourse</vt:lpstr>
      <vt:lpstr>PowerPoint Presentation</vt:lpstr>
      <vt:lpstr>PowerPoint Presentation</vt:lpstr>
      <vt:lpstr>PowerPoint Presentation</vt:lpstr>
      <vt:lpstr>Audit participation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Early Steroid Withdrawal Following Renal Transplantation Increases the Risk of Acute Rejection</dc:title>
  <dc:creator>Simon Knight</dc:creator>
  <cp:lastModifiedBy>Min Hae Park</cp:lastModifiedBy>
  <cp:revision>846</cp:revision>
  <cp:lastPrinted>2019-12-09T16:03:34Z</cp:lastPrinted>
  <dcterms:created xsi:type="dcterms:W3CDTF">2008-07-14T13:58:44Z</dcterms:created>
  <dcterms:modified xsi:type="dcterms:W3CDTF">2020-12-08T19:19:10Z</dcterms:modified>
</cp:coreProperties>
</file>